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embeddings/oleObject1.bin" ContentType="application/vnd.openxmlformats-officedocument.oleObject"/>
  <Override PartName="/ppt/tags/tag15.xml" ContentType="application/vnd.openxmlformats-officedocument.presentationml.tags+xml"/>
  <Override PartName="/ppt/embeddings/oleObject2.bin" ContentType="application/vnd.openxmlformats-officedocument.oleObject"/>
  <Override PartName="/ppt/embeddings/oleObject3.bin" ContentType="application/vnd.openxmlformats-officedocument.oleObject"/>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embeddings/oleObject4.bin" ContentType="application/vnd.openxmlformats-officedocument.oleObject"/>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embeddings/oleObject5.bin" ContentType="application/vnd.openxmlformats-officedocument.oleObject"/>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embeddings/oleObject6.bin" ContentType="application/vnd.openxmlformats-officedocument.oleObject"/>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embeddings/oleObject7.bin" ContentType="application/vnd.openxmlformats-officedocument.oleObject"/>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embeddings/oleObject8.bin" ContentType="application/vnd.openxmlformats-officedocument.oleObject"/>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embeddings/oleObject9.bin" ContentType="application/vnd.openxmlformats-officedocument.oleObject"/>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1" r:id="rId2"/>
    <p:sldId id="379"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283" r:id="rId20"/>
    <p:sldId id="320" r:id="rId21"/>
    <p:sldId id="284" r:id="rId22"/>
    <p:sldId id="285" r:id="rId23"/>
    <p:sldId id="286" r:id="rId24"/>
    <p:sldId id="287" r:id="rId25"/>
    <p:sldId id="288" r:id="rId26"/>
    <p:sldId id="323" r:id="rId27"/>
    <p:sldId id="289" r:id="rId28"/>
    <p:sldId id="319" r:id="rId29"/>
    <p:sldId id="290" r:id="rId30"/>
    <p:sldId id="292" r:id="rId31"/>
    <p:sldId id="293" r:id="rId32"/>
    <p:sldId id="316" r:id="rId33"/>
    <p:sldId id="317" r:id="rId34"/>
    <p:sldId id="294" r:id="rId35"/>
    <p:sldId id="296" r:id="rId36"/>
    <p:sldId id="297" r:id="rId37"/>
    <p:sldId id="298" r:id="rId38"/>
    <p:sldId id="377" r:id="rId39"/>
    <p:sldId id="325" r:id="rId40"/>
    <p:sldId id="326"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ony Lewis"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94660"/>
  </p:normalViewPr>
  <p:slideViewPr>
    <p:cSldViewPr>
      <p:cViewPr varScale="1">
        <p:scale>
          <a:sx n="106" d="100"/>
          <a:sy n="106" d="100"/>
        </p:scale>
        <p:origin x="-104" y="-656"/>
      </p:cViewPr>
      <p:guideLst>
        <p:guide orient="horz" pos="2160"/>
        <p:guide pos="2880"/>
      </p:guideLst>
    </p:cSldViewPr>
  </p:slideViewPr>
  <p:notesTextViewPr>
    <p:cViewPr>
      <p:scale>
        <a:sx n="1" d="1"/>
        <a:sy n="1" d="1"/>
      </p:scale>
      <p:origin x="0" y="0"/>
    </p:cViewPr>
  </p:notesTextViewPr>
  <p:sorterViewPr>
    <p:cViewPr>
      <p:scale>
        <a:sx n="100" d="100"/>
        <a:sy n="100" d="100"/>
      </p:scale>
      <p:origin x="0" y="4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tags" Target="tags/tag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17530-DA4E-4D77-AB89-261C519420A9}" type="datetimeFigureOut">
              <a:rPr lang="en-GB" smtClean="0"/>
              <a:t>10/05/2012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EC57A-2C4B-4E40-97D1-99381C398E03}" type="slidenum">
              <a:rPr lang="en-GB" smtClean="0"/>
              <a:t>‹#›</a:t>
            </a:fld>
            <a:endParaRPr lang="en-GB"/>
          </a:p>
        </p:txBody>
      </p:sp>
    </p:spTree>
    <p:extLst>
      <p:ext uri="{BB962C8B-B14F-4D97-AF65-F5344CB8AC3E}">
        <p14:creationId xmlns:p14="http://schemas.microsoft.com/office/powerpoint/2010/main" val="427560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EC57A-2C4B-4E40-97D1-99381C398E03}" type="slidenum">
              <a:rPr lang="en-GB" smtClean="0"/>
              <a:t>20</a:t>
            </a:fld>
            <a:endParaRPr lang="en-GB"/>
          </a:p>
        </p:txBody>
      </p:sp>
    </p:spTree>
    <p:extLst>
      <p:ext uri="{BB962C8B-B14F-4D97-AF65-F5344CB8AC3E}">
        <p14:creationId xmlns:p14="http://schemas.microsoft.com/office/powerpoint/2010/main" val="363494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533E3B-205E-4E3F-98C8-1D36C673CFD9}" type="datetimeFigureOut">
              <a:rPr lang="en-GB" smtClean="0"/>
              <a:t>10/05/2012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195516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33E3B-205E-4E3F-98C8-1D36C673CFD9}" type="datetimeFigureOut">
              <a:rPr lang="en-GB" smtClean="0"/>
              <a:t>10/05/2012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132313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33E3B-205E-4E3F-98C8-1D36C673CFD9}" type="datetimeFigureOut">
              <a:rPr lang="en-GB" smtClean="0"/>
              <a:t>10/05/2012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184897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60"/>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873FD-CBED-4983-A54C-3A5147CBBB7A}" type="slidenum">
              <a:rPr lang="en-GB" smtClean="0"/>
              <a:pPr/>
              <a:t>‹#›</a:t>
            </a:fld>
            <a:endParaRPr lang="en-GB"/>
          </a:p>
        </p:txBody>
      </p:sp>
    </p:spTree>
    <p:extLst>
      <p:ext uri="{BB962C8B-B14F-4D97-AF65-F5344CB8AC3E}">
        <p14:creationId xmlns:p14="http://schemas.microsoft.com/office/powerpoint/2010/main" val="175332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33E3B-205E-4E3F-98C8-1D36C673CFD9}" type="datetimeFigureOut">
              <a:rPr lang="en-GB" smtClean="0"/>
              <a:t>10/05/2012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141846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33E3B-205E-4E3F-98C8-1D36C673CFD9}" type="datetimeFigureOut">
              <a:rPr lang="en-GB" smtClean="0"/>
              <a:t>10/05/2012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363709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533E3B-205E-4E3F-98C8-1D36C673CFD9}" type="datetimeFigureOut">
              <a:rPr lang="en-GB" smtClean="0"/>
              <a:t>10/05/2012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331197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533E3B-205E-4E3F-98C8-1D36C673CFD9}" type="datetimeFigureOut">
              <a:rPr lang="en-GB" smtClean="0"/>
              <a:t>10/05/2012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294187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533E3B-205E-4E3F-98C8-1D36C673CFD9}" type="datetimeFigureOut">
              <a:rPr lang="en-GB" smtClean="0"/>
              <a:t>10/05/2012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165867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33E3B-205E-4E3F-98C8-1D36C673CFD9}" type="datetimeFigureOut">
              <a:rPr lang="en-GB" smtClean="0"/>
              <a:t>10/05/2012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135476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33E3B-205E-4E3F-98C8-1D36C673CFD9}" type="datetimeFigureOut">
              <a:rPr lang="en-GB" smtClean="0"/>
              <a:t>10/05/2012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373269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33E3B-205E-4E3F-98C8-1D36C673CFD9}" type="datetimeFigureOut">
              <a:rPr lang="en-GB" smtClean="0"/>
              <a:t>10/05/2012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A5B1B-21D8-43B8-9B73-1D4721FC8DAD}" type="slidenum">
              <a:rPr lang="en-GB" smtClean="0"/>
              <a:t>‹#›</a:t>
            </a:fld>
            <a:endParaRPr lang="en-GB"/>
          </a:p>
        </p:txBody>
      </p:sp>
    </p:spTree>
    <p:extLst>
      <p:ext uri="{BB962C8B-B14F-4D97-AF65-F5344CB8AC3E}">
        <p14:creationId xmlns:p14="http://schemas.microsoft.com/office/powerpoint/2010/main" val="3740541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33E3B-205E-4E3F-98C8-1D36C673CFD9}" type="datetimeFigureOut">
              <a:rPr lang="en-GB" smtClean="0"/>
              <a:t>10/05/2012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A5B1B-21D8-43B8-9B73-1D4721FC8DAD}" type="slidenum">
              <a:rPr lang="en-GB" smtClean="0"/>
              <a:t>‹#›</a:t>
            </a:fld>
            <a:endParaRPr lang="en-GB"/>
          </a:p>
        </p:txBody>
      </p:sp>
    </p:spTree>
    <p:extLst>
      <p:ext uri="{BB962C8B-B14F-4D97-AF65-F5344CB8AC3E}">
        <p14:creationId xmlns:p14="http://schemas.microsoft.com/office/powerpoint/2010/main" val="426267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1.bin"/><Relationship Id="rId5" Type="http://schemas.openxmlformats.org/officeDocument/2006/relationships/image" Target="../media/image13.wmf"/><Relationship Id="rId6"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2.bin"/><Relationship Id="rId5" Type="http://schemas.openxmlformats.org/officeDocument/2006/relationships/image" Target="../media/image15.wmf"/><Relationship Id="rId6" Type="http://schemas.openxmlformats.org/officeDocument/2006/relationships/oleObject" Target="../embeddings/oleObject3.bin"/><Relationship Id="rId7"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tags" Target="../tags/tag15.xml"/></Relationships>
</file>

<file path=ppt/slides/_rels/slide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image" Target="../media/image700.pn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910.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image" Target="../media/image1001.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emf"/><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emf"/><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1.png"/><Relationship Id="rId13"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tags" Target="../tags/tag21.xml"/><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tags" Target="../tags/tag24.xml"/><Relationship Id="rId6" Type="http://schemas.openxmlformats.org/officeDocument/2006/relationships/tags" Target="../tags/tag25.xml"/><Relationship Id="rId7" Type="http://schemas.openxmlformats.org/officeDocument/2006/relationships/slideLayout" Target="../slideLayouts/slideLayout12.xml"/><Relationship Id="rId8" Type="http://schemas.openxmlformats.org/officeDocument/2006/relationships/notesSlide" Target="../notesSlides/notesSlide1.xml"/><Relationship Id="rId9" Type="http://schemas.openxmlformats.org/officeDocument/2006/relationships/image" Target="../media/image20.png"/><Relationship Id="rId10"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75.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811.png"/><Relationship Id="rId8" Type="http://schemas.openxmlformats.org/officeDocument/2006/relationships/image" Target="../media/image80.png"/><Relationship Id="rId9" Type="http://schemas.openxmlformats.org/officeDocument/2006/relationships/image" Target="../media/image99.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0.png"/><Relationship Id="rId5" Type="http://schemas.openxmlformats.org/officeDocument/2006/relationships/image" Target="../media/image210.png"/><Relationship Id="rId6" Type="http://schemas.openxmlformats.org/officeDocument/2006/relationships/image" Target="../media/image220.png"/><Relationship Id="rId7" Type="http://schemas.openxmlformats.org/officeDocument/2006/relationships/image" Target="../media/image230.png"/><Relationship Id="rId8" Type="http://schemas.openxmlformats.org/officeDocument/2006/relationships/image" Target="../media/image241.png"/><Relationship Id="rId9" Type="http://schemas.openxmlformats.org/officeDocument/2006/relationships/image" Target="../media/image25.pn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14.png"/><Relationship Id="rId5" Type="http://schemas.openxmlformats.org/officeDocument/2006/relationships/image" Target="../media/image12.png"/><Relationship Id="rId6" Type="http://schemas.openxmlformats.org/officeDocument/2006/relationships/image" Target="../media/image14.pn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tags" Target="../tags/tag34.xml"/><Relationship Id="rId6" Type="http://schemas.openxmlformats.org/officeDocument/2006/relationships/tags" Target="../tags/tag35.xml"/><Relationship Id="rId7" Type="http://schemas.openxmlformats.org/officeDocument/2006/relationships/slideLayout" Target="../slideLayouts/slideLayout12.xml"/><Relationship Id="rId8" Type="http://schemas.openxmlformats.org/officeDocument/2006/relationships/oleObject" Target="../embeddings/oleObject5.bin"/><Relationship Id="rId9" Type="http://schemas.openxmlformats.org/officeDocument/2006/relationships/image" Target="../media/image25.emf"/><Relationship Id="rId10" Type="http://schemas.openxmlformats.org/officeDocument/2006/relationships/image" Target="../media/image21.png"/><Relationship Id="rId11" Type="http://schemas.openxmlformats.org/officeDocument/2006/relationships/image" Target="../media/image22.png"/><Relationship Id="rId1" Type="http://schemas.openxmlformats.org/officeDocument/2006/relationships/vmlDrawing" Target="../drawings/vmlDrawing4.vml"/><Relationship Id="rId2"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0.png"/><Relationship Id="rId4" Type="http://schemas.openxmlformats.org/officeDocument/2006/relationships/image" Target="../media/image810.png"/><Relationship Id="rId5" Type="http://schemas.openxmlformats.org/officeDocument/2006/relationships/image" Target="../media/image380.png"/><Relationship Id="rId6" Type="http://schemas.openxmlformats.org/officeDocument/2006/relationships/image" Target="../media/image390.png"/><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60.png"/><Relationship Id="rId4" Type="http://schemas.openxmlformats.org/officeDocument/2006/relationships/image" Target="../media/image10.emf"/><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02.png"/><Relationship Id="rId5" Type="http://schemas.openxmlformats.org/officeDocument/2006/relationships/image" Target="../media/image212.png"/><Relationship Id="rId6" Type="http://schemas.openxmlformats.org/officeDocument/2006/relationships/image" Target="../media/image232.png"/><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1.png"/><Relationship Id="rId4" Type="http://schemas.openxmlformats.org/officeDocument/2006/relationships/image" Target="../media/image211.png"/><Relationship Id="rId5" Type="http://schemas.openxmlformats.org/officeDocument/2006/relationships/image" Target="../media/image231.png"/><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 Type="http://schemas.openxmlformats.org/officeDocument/2006/relationships/image" Target="../media/image282.png"/><Relationship Id="rId12" Type="http://schemas.openxmlformats.org/officeDocument/2006/relationships/image" Target="../media/image28.png"/><Relationship Id="rId13" Type="http://schemas.openxmlformats.org/officeDocument/2006/relationships/image" Target="../media/image22.png"/><Relationship Id="rId1" Type="http://schemas.openxmlformats.org/officeDocument/2006/relationships/vmlDrawing" Target="../drawings/vmlDrawing5.vml"/><Relationship Id="rId2" Type="http://schemas.openxmlformats.org/officeDocument/2006/relationships/tags" Target="../tags/tag41.xml"/><Relationship Id="rId3" Type="http://schemas.openxmlformats.org/officeDocument/2006/relationships/tags" Target="../tags/tag42.xml"/><Relationship Id="rId4" Type="http://schemas.openxmlformats.org/officeDocument/2006/relationships/tags" Target="../tags/tag43.xml"/><Relationship Id="rId5" Type="http://schemas.openxmlformats.org/officeDocument/2006/relationships/tags" Target="../tags/tag44.xml"/><Relationship Id="rId6" Type="http://schemas.openxmlformats.org/officeDocument/2006/relationships/tags" Target="../tags/tag45.xml"/><Relationship Id="rId7" Type="http://schemas.openxmlformats.org/officeDocument/2006/relationships/slideLayout" Target="../slideLayouts/slideLayout12.xml"/><Relationship Id="rId8" Type="http://schemas.openxmlformats.org/officeDocument/2006/relationships/oleObject" Target="../embeddings/oleObject6.bin"/><Relationship Id="rId9" Type="http://schemas.openxmlformats.org/officeDocument/2006/relationships/image" Target="../media/image26.emf"/><Relationship Id="rId10"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491.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28.png"/><Relationship Id="rId1" Type="http://schemas.openxmlformats.org/officeDocument/2006/relationships/tags" Target="../tags/tag46.x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2.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2.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441.png"/><Relationship Id="rId4" Type="http://schemas.openxmlformats.org/officeDocument/2006/relationships/image" Target="../media/image500.png"/><Relationship Id="rId5" Type="http://schemas.openxmlformats.org/officeDocument/2006/relationships/image" Target="../media/image32.emf"/><Relationship Id="rId6" Type="http://schemas.openxmlformats.org/officeDocument/2006/relationships/image" Target="../media/image46.png"/><Relationship Id="rId1" Type="http://schemas.openxmlformats.org/officeDocument/2006/relationships/tags" Target="../tags/tag49.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image" Target="../media/image470.png"/><Relationship Id="rId5" Type="http://schemas.openxmlformats.org/officeDocument/2006/relationships/image" Target="../media/image480.png"/><Relationship Id="rId6" Type="http://schemas.openxmlformats.org/officeDocument/2006/relationships/image" Target="../media/image281.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 Type="http://schemas.openxmlformats.org/officeDocument/2006/relationships/tags" Target="../tags/tag50.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tags" Target="../tags/tag53.xml"/><Relationship Id="rId13" Type="http://schemas.openxmlformats.org/officeDocument/2006/relationships/image" Target="../media/image58.png"/><Relationship Id="rId14" Type="http://schemas.openxmlformats.org/officeDocument/2006/relationships/image" Target="../media/image22.png"/><Relationship Id="rId1" Type="http://schemas.openxmlformats.org/officeDocument/2006/relationships/vmlDrawing" Target="../drawings/vmlDrawing6.vml"/><Relationship Id="rId2" Type="http://schemas.openxmlformats.org/officeDocument/2006/relationships/tags" Target="../tags/tag51.xml"/><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slideLayout" Target="../slideLayouts/slideLayout12.xml"/><Relationship Id="rId8" Type="http://schemas.openxmlformats.org/officeDocument/2006/relationships/oleObject" Target="../embeddings/oleObject7.bin"/><Relationship Id="rId9" Type="http://schemas.openxmlformats.org/officeDocument/2006/relationships/image" Target="../media/image33.emf"/><Relationship Id="rId10" Type="http://schemas.openxmlformats.org/officeDocument/2006/relationships/image" Target="../media/image57.png"/></Relationships>
</file>

<file path=ppt/slides/_rels/slide39.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 Type="http://schemas.openxmlformats.org/officeDocument/2006/relationships/tags" Target="../tags/tag56.xml"/><Relationship Id="rId2" Type="http://schemas.openxmlformats.org/officeDocument/2006/relationships/slideLayout" Target="../slideLayouts/slideLayout12.xml"/><Relationship Id="rId3" Type="http://schemas.openxmlformats.org/officeDocument/2006/relationships/image" Target="../media/image581.png"/><Relationship Id="rId4" Type="http://schemas.openxmlformats.org/officeDocument/2006/relationships/image" Target="../media/image21.png"/><Relationship Id="rId5" Type="http://schemas.openxmlformats.org/officeDocument/2006/relationships/image" Target="../media/image430.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340.png"/><Relationship Id="rId4" Type="http://schemas.openxmlformats.org/officeDocument/2006/relationships/image" Target="../media/image1350.png"/><Relationship Id="rId5" Type="http://schemas.openxmlformats.org/officeDocument/2006/relationships/image" Target="../media/image780.png"/><Relationship Id="rId6" Type="http://schemas.openxmlformats.org/officeDocument/2006/relationships/image" Target="../media/image1420.png"/><Relationship Id="rId7" Type="http://schemas.openxmlformats.org/officeDocument/2006/relationships/image" Target="../media/image1461.png"/><Relationship Id="rId8" Type="http://schemas.openxmlformats.org/officeDocument/2006/relationships/image" Target="../media/image790.png"/><Relationship Id="rId9" Type="http://schemas.openxmlformats.org/officeDocument/2006/relationships/image" Target="../media/image1511.png"/><Relationship Id="rId10" Type="http://schemas.openxmlformats.org/officeDocument/2006/relationships/image" Target="../media/image80.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1" Type="http://schemas.openxmlformats.org/officeDocument/2006/relationships/tags" Target="../tags/tag57.x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560.png"/><Relationship Id="rId5" Type="http://schemas.openxmlformats.org/officeDocument/2006/relationships/image" Target="../media/image32.emf"/><Relationship Id="rId6" Type="http://schemas.openxmlformats.org/officeDocument/2006/relationships/image" Target="../media/image43.png"/><Relationship Id="rId7" Type="http://schemas.openxmlformats.org/officeDocument/2006/relationships/image" Target="../media/image282.png"/><Relationship Id="rId1" Type="http://schemas.openxmlformats.org/officeDocument/2006/relationships/tags" Target="../tags/tag58.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32.emf"/><Relationship Id="rId1" Type="http://schemas.openxmlformats.org/officeDocument/2006/relationships/tags" Target="../tags/tag59.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0.png"/><Relationship Id="rId4" Type="http://schemas.openxmlformats.org/officeDocument/2006/relationships/image" Target="../media/image590.png"/><Relationship Id="rId5" Type="http://schemas.openxmlformats.org/officeDocument/2006/relationships/image" Target="../media/image600.png"/><Relationship Id="rId6" Type="http://schemas.openxmlformats.org/officeDocument/2006/relationships/image" Target="../media/image610.png"/><Relationship Id="rId7" Type="http://schemas.openxmlformats.org/officeDocument/2006/relationships/image" Target="../media/image620.png"/><Relationship Id="rId8" Type="http://schemas.openxmlformats.org/officeDocument/2006/relationships/image" Target="../media/image45.png"/><Relationship Id="rId1" Type="http://schemas.openxmlformats.org/officeDocument/2006/relationships/tags" Target="../tags/tag60.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22.png"/><Relationship Id="rId1" Type="http://schemas.openxmlformats.org/officeDocument/2006/relationships/vmlDrawing" Target="../drawings/vmlDrawing7.vml"/><Relationship Id="rId2" Type="http://schemas.openxmlformats.org/officeDocument/2006/relationships/tags" Target="../tags/tag61.xml"/><Relationship Id="rId3" Type="http://schemas.openxmlformats.org/officeDocument/2006/relationships/tags" Target="../tags/tag62.xml"/><Relationship Id="rId4" Type="http://schemas.openxmlformats.org/officeDocument/2006/relationships/tags" Target="../tags/tag63.xml"/><Relationship Id="rId5" Type="http://schemas.openxmlformats.org/officeDocument/2006/relationships/tags" Target="../tags/tag64.xml"/><Relationship Id="rId6" Type="http://schemas.openxmlformats.org/officeDocument/2006/relationships/tags" Target="../tags/tag65.xml"/><Relationship Id="rId7" Type="http://schemas.openxmlformats.org/officeDocument/2006/relationships/slideLayout" Target="../slideLayouts/slideLayout12.xml"/><Relationship Id="rId8" Type="http://schemas.openxmlformats.org/officeDocument/2006/relationships/oleObject" Target="../embeddings/oleObject8.bin"/><Relationship Id="rId9" Type="http://schemas.openxmlformats.org/officeDocument/2006/relationships/image" Target="../media/image46.emf"/><Relationship Id="rId10"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650.png"/><Relationship Id="rId4" Type="http://schemas.openxmlformats.org/officeDocument/2006/relationships/image" Target="../media/image34.png"/><Relationship Id="rId5" Type="http://schemas.openxmlformats.org/officeDocument/2006/relationships/image" Target="../media/image680.png"/><Relationship Id="rId6" Type="http://schemas.openxmlformats.org/officeDocument/2006/relationships/image" Target="../media/image35.png"/><Relationship Id="rId7" Type="http://schemas.openxmlformats.org/officeDocument/2006/relationships/image" Target="../media/image690.png"/><Relationship Id="rId8" Type="http://schemas.openxmlformats.org/officeDocument/2006/relationships/image" Target="../media/image701.png"/><Relationship Id="rId9" Type="http://schemas.openxmlformats.org/officeDocument/2006/relationships/image" Target="../media/image711.png"/><Relationship Id="rId10" Type="http://schemas.openxmlformats.org/officeDocument/2006/relationships/image" Target="../media/image720.png"/><Relationship Id="rId11" Type="http://schemas.openxmlformats.org/officeDocument/2006/relationships/image" Target="../media/image730.png"/><Relationship Id="rId1" Type="http://schemas.openxmlformats.org/officeDocument/2006/relationships/tags" Target="../tags/tag66.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7.png"/><Relationship Id="rId5" Type="http://schemas.openxmlformats.org/officeDocument/2006/relationships/image" Target="../media/image38.png"/><Relationship Id="rId1" Type="http://schemas.openxmlformats.org/officeDocument/2006/relationships/tags" Target="../tags/tag67.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710.png"/><Relationship Id="rId5" Type="http://schemas.openxmlformats.org/officeDocument/2006/relationships/image" Target="../media/image40.png"/><Relationship Id="rId6" Type="http://schemas.openxmlformats.org/officeDocument/2006/relationships/image" Target="../media/image640.png"/><Relationship Id="rId7" Type="http://schemas.openxmlformats.org/officeDocument/2006/relationships/image" Target="../media/image41.png"/><Relationship Id="rId8" Type="http://schemas.openxmlformats.org/officeDocument/2006/relationships/image" Target="../media/image48.emf"/><Relationship Id="rId9" Type="http://schemas.openxmlformats.org/officeDocument/2006/relationships/image" Target="../media/image430.png"/><Relationship Id="rId1" Type="http://schemas.openxmlformats.org/officeDocument/2006/relationships/tags" Target="../tags/tag68.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74.png"/><Relationship Id="rId5" Type="http://schemas.openxmlformats.org/officeDocument/2006/relationships/image" Target="../media/image75.emf"/><Relationship Id="rId6" Type="http://schemas.openxmlformats.org/officeDocument/2006/relationships/image" Target="../media/image790.png"/><Relationship Id="rId7" Type="http://schemas.openxmlformats.org/officeDocument/2006/relationships/image" Target="../media/image800.png"/><Relationship Id="rId8" Type="http://schemas.openxmlformats.org/officeDocument/2006/relationships/image" Target="../media/image81.png"/><Relationship Id="rId9" Type="http://schemas.openxmlformats.org/officeDocument/2006/relationships/image" Target="../media/image82.png"/><Relationship Id="rId1" Type="http://schemas.openxmlformats.org/officeDocument/2006/relationships/tags" Target="../tags/tag69.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0.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tags" Target="../tags/tag70.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154.pn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76.emf"/><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1" Type="http://schemas.openxmlformats.org/officeDocument/2006/relationships/tags" Target="../tags/tag71.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6.emf"/><Relationship Id="rId5" Type="http://schemas.openxmlformats.org/officeDocument/2006/relationships/image" Target="../media/image94.png"/><Relationship Id="rId1" Type="http://schemas.openxmlformats.org/officeDocument/2006/relationships/tags" Target="../tags/tag72.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77.png"/><Relationship Id="rId7" Type="http://schemas.openxmlformats.org/officeDocument/2006/relationships/image" Target="../media/image52.png"/><Relationship Id="rId8" Type="http://schemas.openxmlformats.org/officeDocument/2006/relationships/image" Target="../media/image53.png"/><Relationship Id="rId1" Type="http://schemas.openxmlformats.org/officeDocument/2006/relationships/tags" Target="../tags/tag73.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vmlDrawing" Target="../drawings/vmlDrawing8.vml"/><Relationship Id="rId2" Type="http://schemas.openxmlformats.org/officeDocument/2006/relationships/tags" Target="../tags/tag74.xml"/><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slideLayout" Target="../slideLayouts/slideLayout12.xml"/><Relationship Id="rId8" Type="http://schemas.openxmlformats.org/officeDocument/2006/relationships/oleObject" Target="../embeddings/oleObject9.bin"/><Relationship Id="rId9" Type="http://schemas.openxmlformats.org/officeDocument/2006/relationships/image" Target="../media/image78.emf"/><Relationship Id="rId10"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76.emf"/><Relationship Id="rId5" Type="http://schemas.openxmlformats.org/officeDocument/2006/relationships/image" Target="../media/image56.png"/><Relationship Id="rId6" Type="http://schemas.openxmlformats.org/officeDocument/2006/relationships/image" Target="../media/image55.png"/><Relationship Id="rId7" Type="http://schemas.openxmlformats.org/officeDocument/2006/relationships/image" Target="../media/image21.png"/><Relationship Id="rId8" Type="http://schemas.openxmlformats.org/officeDocument/2006/relationships/image" Target="../media/image570.png"/><Relationship Id="rId9" Type="http://schemas.openxmlformats.org/officeDocument/2006/relationships/image" Target="../media/image100.png"/><Relationship Id="rId10" Type="http://schemas.openxmlformats.org/officeDocument/2006/relationships/image" Target="../media/image101.png"/><Relationship Id="rId11" Type="http://schemas.openxmlformats.org/officeDocument/2006/relationships/image" Target="../media/image102.png"/><Relationship Id="rId1" Type="http://schemas.openxmlformats.org/officeDocument/2006/relationships/tags" Target="../tags/tag79.xml"/><Relationship Id="rId2" Type="http://schemas.openxmlformats.org/officeDocument/2006/relationships/tags" Target="../tags/tag80.xml"/></Relationships>
</file>

<file path=ppt/slides/_rels/slide55.xml.rels><?xml version="1.0" encoding="UTF-8" standalone="yes"?>
<Relationships xmlns="http://schemas.openxmlformats.org/package/2006/relationships"><Relationship Id="rId3" Type="http://schemas.openxmlformats.org/officeDocument/2006/relationships/image" Target="../media/image1000.png"/><Relationship Id="rId4" Type="http://schemas.openxmlformats.org/officeDocument/2006/relationships/image" Target="../media/image1010.png"/><Relationship Id="rId5" Type="http://schemas.openxmlformats.org/officeDocument/2006/relationships/image" Target="../media/image1020.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png"/><Relationship Id="rId9" Type="http://schemas.openxmlformats.org/officeDocument/2006/relationships/image" Target="../media/image106.png"/><Relationship Id="rId10" Type="http://schemas.openxmlformats.org/officeDocument/2006/relationships/image" Target="../media/image107.png"/><Relationship Id="rId1" Type="http://schemas.openxmlformats.org/officeDocument/2006/relationships/tags" Target="../tags/tag81.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2375197"/>
            <a:ext cx="2852897" cy="369332"/>
          </a:xfrm>
          <a:prstGeom prst="rect">
            <a:avLst/>
          </a:prstGeom>
          <a:noFill/>
        </p:spPr>
        <p:txBody>
          <a:bodyPr wrap="none" rtlCol="0">
            <a:spAutoFit/>
          </a:bodyPr>
          <a:lstStyle/>
          <a:p>
            <a:r>
              <a:rPr lang="en-GB" dirty="0" smtClean="0"/>
              <a:t>Stats for Engineers Lecture 7</a:t>
            </a:r>
            <a:endParaRPr lang="en-GB" dirty="0"/>
          </a:p>
        </p:txBody>
      </p:sp>
    </p:spTree>
    <p:custDataLst>
      <p:tags r:id="rId1"/>
    </p:custDataLst>
    <p:extLst>
      <p:ext uri="{BB962C8B-B14F-4D97-AF65-F5344CB8AC3E}">
        <p14:creationId xmlns:p14="http://schemas.microsoft.com/office/powerpoint/2010/main" val="3016650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289175"/>
              </p:ext>
            </p:extLst>
          </p:nvPr>
        </p:nvGraphicFramePr>
        <p:xfrm>
          <a:off x="1691680" y="620688"/>
          <a:ext cx="4909185" cy="1927860"/>
        </p:xfrm>
        <a:graphic>
          <a:graphicData uri="http://schemas.openxmlformats.org/drawingml/2006/table">
            <a:tbl>
              <a:tblPr>
                <a:tableStyleId>{5C22544A-7EE6-4342-B048-85BDC9FD1C3A}</a:tableStyleId>
              </a:tblPr>
              <a:tblGrid>
                <a:gridCol w="715010"/>
                <a:gridCol w="3458845"/>
                <a:gridCol w="735330"/>
              </a:tblGrid>
              <a:tr h="0">
                <a:tc>
                  <a:txBody>
                    <a:bodyPr/>
                    <a:lstStyle/>
                    <a:p>
                      <a:pPr algn="ctr">
                        <a:lnSpc>
                          <a:spcPct val="115000"/>
                        </a:lnSpc>
                        <a:spcAft>
                          <a:spcPts val="0"/>
                        </a:spcAft>
                      </a:pPr>
                      <a:r>
                        <a:rPr lang="en-GB" sz="1000">
                          <a:effectLst/>
                        </a:rPr>
                        <a:t>Number of accidents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Tallies</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Frequency</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 |||| |||| |||| |||| |||| |||| |||| |||| ||||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55</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 ||||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14</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5</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2</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4</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0</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5</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2</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6</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1</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0</a:t>
                      </a:r>
                      <a:endParaRPr lang="en-GB"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000">
                          <a:effectLst/>
                        </a:rPr>
                        <a:t>8</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800">
                          <a:effectLst/>
                        </a:rPr>
                        <a:t>|</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 1</a:t>
                      </a:r>
                      <a:endParaRPr lang="en-GB" sz="1100" dirty="0">
                        <a:effectLst/>
                        <a:latin typeface="Calibri"/>
                        <a:ea typeface="Calibri"/>
                        <a:cs typeface="Times New Roman"/>
                      </a:endParaRPr>
                    </a:p>
                  </a:txBody>
                  <a:tcPr marL="68580" marR="68580" marT="0" marB="0"/>
                </a:tc>
              </a:tr>
            </a:tbl>
          </a:graphicData>
        </a:graphic>
      </p:graphicFrame>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068960"/>
            <a:ext cx="5046563" cy="3364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117725" y="5527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323528" y="91533"/>
            <a:ext cx="4714176" cy="369332"/>
          </a:xfrm>
          <a:prstGeom prst="rect">
            <a:avLst/>
          </a:prstGeom>
          <a:noFill/>
        </p:spPr>
        <p:txBody>
          <a:bodyPr wrap="none" rtlCol="0">
            <a:spAutoFit/>
          </a:bodyPr>
          <a:lstStyle/>
          <a:p>
            <a:r>
              <a:rPr lang="en-GB" dirty="0" smtClean="0">
                <a:solidFill>
                  <a:srgbClr val="FF0000"/>
                </a:solidFill>
              </a:rPr>
              <a:t>e.g.</a:t>
            </a:r>
            <a:r>
              <a:rPr lang="en-GB" dirty="0" smtClean="0"/>
              <a:t> Discrete data: frequency table and bar chart</a:t>
            </a:r>
            <a:endParaRPr lang="en-GB" dirty="0"/>
          </a:p>
        </p:txBody>
      </p:sp>
    </p:spTree>
    <p:custDataLst>
      <p:tags r:id="rId1"/>
    </p:custDataLst>
    <p:extLst>
      <p:ext uri="{BB962C8B-B14F-4D97-AF65-F5344CB8AC3E}">
        <p14:creationId xmlns:p14="http://schemas.microsoft.com/office/powerpoint/2010/main" val="978297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424936" cy="1477328"/>
          </a:xfrm>
          <a:prstGeom prst="rect">
            <a:avLst/>
          </a:prstGeom>
        </p:spPr>
        <p:txBody>
          <a:bodyPr wrap="square">
            <a:spAutoFit/>
          </a:bodyPr>
          <a:lstStyle/>
          <a:p>
            <a:r>
              <a:rPr lang="en-GB" b="1" dirty="0"/>
              <a:t>Continuous data: histograms</a:t>
            </a:r>
            <a:endParaRPr lang="en-GB" dirty="0"/>
          </a:p>
          <a:p>
            <a:r>
              <a:rPr lang="en-GB" b="1" dirty="0"/>
              <a:t> </a:t>
            </a:r>
            <a:endParaRPr lang="en-GB" dirty="0"/>
          </a:p>
          <a:p>
            <a:r>
              <a:rPr lang="en-GB" dirty="0"/>
              <a:t>When the variate is continuous, we do not look at the frequency of each value, but group the values into intervals. The plot of frequency against interval is called a histogram. Be careful to define the interval boundaries unambiguously.</a:t>
            </a:r>
          </a:p>
        </p:txBody>
      </p:sp>
      <p:graphicFrame>
        <p:nvGraphicFramePr>
          <p:cNvPr id="9" name="Table 8"/>
          <p:cNvGraphicFramePr>
            <a:graphicFrameLocks noGrp="1"/>
          </p:cNvGraphicFramePr>
          <p:nvPr>
            <p:extLst>
              <p:ext uri="{D42A27DB-BD31-4B8C-83A1-F6EECF244321}">
                <p14:modId xmlns:p14="http://schemas.microsoft.com/office/powerpoint/2010/main" val="3089628694"/>
              </p:ext>
            </p:extLst>
          </p:nvPr>
        </p:nvGraphicFramePr>
        <p:xfrm>
          <a:off x="2078038" y="5013176"/>
          <a:ext cx="4986655" cy="1226820"/>
        </p:xfrm>
        <a:graphic>
          <a:graphicData uri="http://schemas.openxmlformats.org/drawingml/2006/table">
            <a:tbl>
              <a:tblPr/>
              <a:tblGrid>
                <a:gridCol w="1371600"/>
                <a:gridCol w="2893695"/>
                <a:gridCol w="721360"/>
              </a:tblGrid>
              <a:tr h="0">
                <a:tc>
                  <a:txBody>
                    <a:bodyPr/>
                    <a:lstStyle/>
                    <a:p>
                      <a:pPr algn="ctr">
                        <a:lnSpc>
                          <a:spcPct val="115000"/>
                        </a:lnSpc>
                        <a:spcAft>
                          <a:spcPts val="0"/>
                        </a:spcAft>
                      </a:pPr>
                      <a:r>
                        <a:rPr lang="en-GB" sz="1000" dirty="0">
                          <a:effectLst/>
                          <a:latin typeface="Times New Roman"/>
                          <a:ea typeface="Times New Roman"/>
                          <a:cs typeface="Times New Roman"/>
                        </a:rPr>
                        <a:t>LVEF</a:t>
                      </a:r>
                      <a:endParaRPr lang="en-GB"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Times New Roman"/>
                          <a:ea typeface="Times New Roman"/>
                          <a:cs typeface="Times New Roman"/>
                        </a:rPr>
                        <a:t>Tallies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000">
                          <a:effectLst/>
                          <a:latin typeface="Times New Roman"/>
                          <a:ea typeface="Times New Roman"/>
                          <a:cs typeface="Times New Roman"/>
                        </a:rPr>
                        <a:t>Frequency</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000">
                          <a:effectLst/>
                          <a:latin typeface="Times New Roman"/>
                          <a:ea typeface="Times New Roman"/>
                          <a:cs typeface="Times New Roman"/>
                        </a:rPr>
                        <a:t>24.5 - 34.5</a:t>
                      </a:r>
                      <a:endParaRPr lang="en-GB"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800">
                          <a:effectLst/>
                          <a:latin typeface="Courier New"/>
                          <a:ea typeface="Times New Roman"/>
                          <a:cs typeface="Times New Roman"/>
                        </a:rPr>
                        <a:t>|</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Times New Roman"/>
                          <a:ea typeface="Times New Roman"/>
                          <a:cs typeface="Times New Roman"/>
                        </a:rPr>
                        <a:t>1</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000">
                          <a:effectLst/>
                          <a:latin typeface="Times New Roman"/>
                          <a:ea typeface="Times New Roman"/>
                          <a:cs typeface="Times New Roman"/>
                        </a:rPr>
                        <a:t>34.5 - 44.5</a:t>
                      </a:r>
                      <a:endParaRPr lang="en-GB"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800">
                          <a:effectLst/>
                          <a:latin typeface="Courier New"/>
                          <a:ea typeface="Times New Roman"/>
                          <a:cs typeface="Times New Roman"/>
                        </a:rPr>
                        <a:t>|</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Times New Roman"/>
                          <a:ea typeface="Times New Roman"/>
                          <a:cs typeface="Times New Roman"/>
                        </a:rPr>
                        <a:t>1</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000">
                          <a:effectLst/>
                          <a:latin typeface="Times New Roman"/>
                          <a:ea typeface="Times New Roman"/>
                          <a:cs typeface="Times New Roman"/>
                        </a:rPr>
                        <a:t>44.5 - 54.5</a:t>
                      </a:r>
                      <a:endParaRPr lang="en-GB"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800">
                          <a:effectLst/>
                          <a:latin typeface="Courier New"/>
                          <a:ea typeface="Times New Roman"/>
                          <a:cs typeface="Times New Roman"/>
                        </a:rPr>
                        <a:t>|||</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Times New Roman"/>
                          <a:ea typeface="Times New Roman"/>
                          <a:cs typeface="Times New Roman"/>
                        </a:rPr>
                        <a:t>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000">
                          <a:effectLst/>
                          <a:latin typeface="Times New Roman"/>
                          <a:ea typeface="Times New Roman"/>
                          <a:cs typeface="Times New Roman"/>
                        </a:rPr>
                        <a:t>54.5 - 64.5</a:t>
                      </a:r>
                      <a:endParaRPr lang="en-GB"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800">
                          <a:effectLst/>
                          <a:latin typeface="Courier New"/>
                          <a:ea typeface="Times New Roman"/>
                          <a:cs typeface="Times New Roman"/>
                        </a:rPr>
                        <a:t>|||| ||||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Times New Roman"/>
                          <a:ea typeface="Times New Roman"/>
                          <a:cs typeface="Times New Roman"/>
                        </a:rPr>
                        <a:t>13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000">
                          <a:effectLst/>
                          <a:latin typeface="Times New Roman"/>
                          <a:ea typeface="Times New Roman"/>
                          <a:cs typeface="Times New Roman"/>
                        </a:rPr>
                        <a:t>64.5 - 74.5</a:t>
                      </a:r>
                      <a:endParaRPr lang="en-GB"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800">
                          <a:effectLst/>
                          <a:latin typeface="Courier New"/>
                          <a:ea typeface="Times New Roman"/>
                          <a:cs typeface="Times New Roman"/>
                        </a:rPr>
                        <a:t>|||| |||| |||| |||| |||| |||| |||| ||||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a:effectLst/>
                          <a:latin typeface="Times New Roman"/>
                          <a:ea typeface="Times New Roman"/>
                          <a:cs typeface="Times New Roman"/>
                        </a:rPr>
                        <a:t>45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000">
                          <a:effectLst/>
                          <a:latin typeface="Times New Roman"/>
                          <a:ea typeface="Times New Roman"/>
                          <a:cs typeface="Times New Roman"/>
                        </a:rPr>
                        <a:t>74.5 - 84.5</a:t>
                      </a:r>
                      <a:endParaRPr lang="en-GB"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800">
                          <a:effectLst/>
                          <a:latin typeface="Courier New"/>
                          <a:ea typeface="Times New Roman"/>
                          <a:cs typeface="Times New Roman"/>
                        </a:rPr>
                        <a:t>|||| |||| |||| |||| |||| |||| ||||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dirty="0">
                          <a:effectLst/>
                          <a:latin typeface="Times New Roman"/>
                          <a:ea typeface="Times New Roman"/>
                          <a:cs typeface="Times New Roman"/>
                        </a:rPr>
                        <a:t>36</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0" name="Rectangle 3"/>
          <p:cNvSpPr>
            <a:spLocks noChangeArrowheads="1"/>
          </p:cNvSpPr>
          <p:nvPr/>
        </p:nvSpPr>
        <p:spPr bwMode="auto">
          <a:xfrm>
            <a:off x="395536" y="1954433"/>
            <a:ext cx="8568951"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Example</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following data are the left ventricular ejection fractions (LVEF) for a group of 99 heart transplant patients.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Construct a frequency table and histogram.</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62    64    63    70    63    69    65    74    67    77    65    72    65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77    71    79    75    78    64    78    72    32    78    78    80    69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69    65    76    53    74    78    59    79    77    76    72    76    70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76    76    74    67    65    79    63    71    70    84    65    78    66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72    55    74    79    75    64    73    71    80    66    50    48    57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70    68    71    81    74    74    79    79    73    77    80    69    78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73    78    78    66    70    36    79    75    73    72    57    69    82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70    62    64    69    74    78    70    76</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539552" y="4365104"/>
            <a:ext cx="1693669" cy="369332"/>
          </a:xfrm>
          <a:prstGeom prst="rect">
            <a:avLst/>
          </a:prstGeom>
        </p:spPr>
        <p:txBody>
          <a:bodyPr wrap="none">
            <a:spAutoFit/>
          </a:bodyPr>
          <a:lstStyle/>
          <a:p>
            <a:pPr lvl="0" eaLnBrk="0" fontAlgn="base" hangingPunct="0">
              <a:spcBef>
                <a:spcPct val="0"/>
              </a:spcBef>
              <a:spcAft>
                <a:spcPct val="0"/>
              </a:spcAft>
            </a:pPr>
            <a:r>
              <a:rPr lang="en-GB" dirty="0">
                <a:latin typeface="Calibri" pitchFamily="34" charset="0"/>
                <a:ea typeface="Times New Roman" pitchFamily="18" charset="0"/>
                <a:cs typeface="Times New Roman" pitchFamily="18" charset="0"/>
              </a:rPr>
              <a:t>Frequency table</a:t>
            </a:r>
            <a:endParaRPr lang="en-GB" sz="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6421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404664"/>
            <a:ext cx="7920880" cy="646331"/>
          </a:xfrm>
          <a:prstGeom prst="rect">
            <a:avLst/>
          </a:prstGeom>
        </p:spPr>
        <p:txBody>
          <a:bodyPr wrap="square">
            <a:spAutoFit/>
          </a:bodyPr>
          <a:lstStyle/>
          <a:p>
            <a:r>
              <a:rPr lang="en-GB" dirty="0"/>
              <a:t>Histogram</a:t>
            </a:r>
          </a:p>
          <a:p>
            <a:endParaRPr lang="en-GB" dirty="0"/>
          </a:p>
        </p:txBody>
      </p:sp>
      <p:pic>
        <p:nvPicPr>
          <p:cNvPr id="7" name="Picture 6"/>
          <p:cNvPicPr/>
          <p:nvPr/>
        </p:nvPicPr>
        <p:blipFill>
          <a:blip r:embed="rId3" cstate="print"/>
          <a:srcRect/>
          <a:stretch>
            <a:fillRect/>
          </a:stretch>
        </p:blipFill>
        <p:spPr bwMode="auto">
          <a:xfrm>
            <a:off x="2195736" y="1340768"/>
            <a:ext cx="3895501" cy="315503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97163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904220437"/>
              </p:ext>
            </p:extLst>
          </p:nvPr>
        </p:nvGraphicFramePr>
        <p:xfrm>
          <a:off x="4283968" y="3429000"/>
          <a:ext cx="4533900" cy="3209925"/>
        </p:xfrm>
        <a:graphic>
          <a:graphicData uri="http://schemas.openxmlformats.org/presentationml/2006/ole">
            <mc:AlternateContent xmlns:mc="http://schemas.openxmlformats.org/markup-compatibility/2006">
              <mc:Choice xmlns:v="urn:schemas-microsoft-com:vml" Requires="v">
                <p:oleObj spid="_x0000_s45067" r:id="rId4" imgW="3668713" imgH="2587625" progId="MSDraw">
                  <p:embed/>
                </p:oleObj>
              </mc:Choice>
              <mc:Fallback>
                <p:oleObj r:id="rId4" imgW="3668713" imgH="2587625" progId="MSDraw">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429000"/>
                        <a:ext cx="4533900" cy="320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35023" y="188640"/>
            <a:ext cx="2189317" cy="369332"/>
          </a:xfrm>
          <a:prstGeom prst="rect">
            <a:avLst/>
          </a:prstGeom>
          <a:noFill/>
        </p:spPr>
        <p:txBody>
          <a:bodyPr wrap="none" rtlCol="0">
            <a:spAutoFit/>
          </a:bodyPr>
          <a:lstStyle/>
          <a:p>
            <a:r>
              <a:rPr lang="en-GB" dirty="0" smtClean="0"/>
              <a:t>Things to look out for</a:t>
            </a:r>
            <a:endParaRPr lang="en-GB" dirty="0"/>
          </a:p>
        </p:txBody>
      </p:sp>
      <p:sp>
        <p:nvSpPr>
          <p:cNvPr id="11" name="TextBox 10"/>
          <p:cNvSpPr txBox="1"/>
          <p:nvPr/>
        </p:nvSpPr>
        <p:spPr>
          <a:xfrm>
            <a:off x="2771800" y="4472245"/>
            <a:ext cx="1249060" cy="646331"/>
          </a:xfrm>
          <a:prstGeom prst="rect">
            <a:avLst/>
          </a:prstGeom>
          <a:noFill/>
        </p:spPr>
        <p:txBody>
          <a:bodyPr wrap="none" rtlCol="0">
            <a:spAutoFit/>
          </a:bodyPr>
          <a:lstStyle/>
          <a:p>
            <a:pPr lvl="0"/>
            <a:r>
              <a:rPr lang="en-GB" i="1" dirty="0" smtClean="0">
                <a:latin typeface="Arial" pitchFamily="34" charset="0"/>
                <a:ea typeface="Times New Roman" pitchFamily="18" charset="0"/>
                <a:cs typeface="Arial" pitchFamily="34" charset="0"/>
              </a:rPr>
              <a:t>Bimodality</a:t>
            </a:r>
            <a:endParaRPr lang="en-GB" sz="800" dirty="0">
              <a:latin typeface="Arial" pitchFamily="34" charset="0"/>
              <a:cs typeface="Arial" pitchFamily="34" charset="0"/>
            </a:endParaRPr>
          </a:p>
          <a:p>
            <a:endParaRPr lang="en-GB" dirty="0"/>
          </a:p>
        </p:txBody>
      </p:sp>
      <p:pic>
        <p:nvPicPr>
          <p:cNvPr id="12" name="Picture 11"/>
          <p:cNvPicPr/>
          <p:nvPr/>
        </p:nvPicPr>
        <p:blipFill>
          <a:blip r:embed="rId6" cstate="print"/>
          <a:srcRect/>
          <a:stretch>
            <a:fillRect/>
          </a:stretch>
        </p:blipFill>
        <p:spPr bwMode="auto">
          <a:xfrm>
            <a:off x="4283968" y="373306"/>
            <a:ext cx="3888432" cy="2820644"/>
          </a:xfrm>
          <a:prstGeom prst="rect">
            <a:avLst/>
          </a:prstGeom>
          <a:noFill/>
          <a:ln w="9525">
            <a:noFill/>
            <a:miter lim="800000"/>
            <a:headEnd/>
            <a:tailEnd/>
          </a:ln>
        </p:spPr>
      </p:pic>
      <p:sp>
        <p:nvSpPr>
          <p:cNvPr id="13" name="TextBox 12"/>
          <p:cNvSpPr txBox="1"/>
          <p:nvPr/>
        </p:nvSpPr>
        <p:spPr>
          <a:xfrm>
            <a:off x="1329947" y="1117943"/>
            <a:ext cx="2588786" cy="369332"/>
          </a:xfrm>
          <a:prstGeom prst="rect">
            <a:avLst/>
          </a:prstGeom>
          <a:noFill/>
        </p:spPr>
        <p:txBody>
          <a:bodyPr wrap="none" rtlCol="0">
            <a:spAutoFit/>
          </a:bodyPr>
          <a:lstStyle/>
          <a:p>
            <a:r>
              <a:rPr lang="en-GB" dirty="0" smtClean="0"/>
              <a:t>Normally distributed data</a:t>
            </a:r>
            <a:endParaRPr lang="en-GB" dirty="0"/>
          </a:p>
        </p:txBody>
      </p:sp>
    </p:spTree>
    <p:custDataLst>
      <p:tags r:id="rId2"/>
    </p:custDataLst>
    <p:extLst>
      <p:ext uri="{BB962C8B-B14F-4D97-AF65-F5344CB8AC3E}">
        <p14:creationId xmlns:p14="http://schemas.microsoft.com/office/powerpoint/2010/main" val="2631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53940494"/>
              </p:ext>
            </p:extLst>
          </p:nvPr>
        </p:nvGraphicFramePr>
        <p:xfrm>
          <a:off x="4139952" y="3645024"/>
          <a:ext cx="4248472" cy="2989365"/>
        </p:xfrm>
        <a:graphic>
          <a:graphicData uri="http://schemas.openxmlformats.org/presentationml/2006/ole">
            <mc:AlternateContent xmlns:mc="http://schemas.openxmlformats.org/markup-compatibility/2006">
              <mc:Choice xmlns:v="urn:schemas-microsoft-com:vml" Requires="v">
                <p:oleObj spid="_x0000_s46099" r:id="rId4" imgW="3668713" imgH="2587625" progId="MSDraw">
                  <p:embed/>
                </p:oleObj>
              </mc:Choice>
              <mc:Fallback>
                <p:oleObj r:id="rId4" imgW="3668713" imgH="2587625" progId="MSDraw">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645024"/>
                        <a:ext cx="4248472" cy="2989365"/>
                      </a:xfrm>
                      <a:prstGeom prst="rect">
                        <a:avLst/>
                      </a:prstGeom>
                      <a:noFill/>
                    </p:spPr>
                  </p:pic>
                </p:oleObj>
              </mc:Fallback>
            </mc:AlternateContent>
          </a:graphicData>
        </a:graphic>
      </p:graphicFrame>
      <p:sp>
        <p:nvSpPr>
          <p:cNvPr id="7" name="TextBox 6"/>
          <p:cNvSpPr txBox="1"/>
          <p:nvPr/>
        </p:nvSpPr>
        <p:spPr>
          <a:xfrm>
            <a:off x="1937675" y="3933056"/>
            <a:ext cx="941668" cy="369332"/>
          </a:xfrm>
          <a:prstGeom prst="rect">
            <a:avLst/>
          </a:prstGeom>
          <a:noFill/>
        </p:spPr>
        <p:txBody>
          <a:bodyPr wrap="none" rtlCol="0">
            <a:spAutoFit/>
          </a:bodyPr>
          <a:lstStyle/>
          <a:p>
            <a:r>
              <a:rPr lang="en-GB" b="1" i="1" dirty="0" smtClean="0"/>
              <a:t>Outliers</a:t>
            </a:r>
            <a:endParaRPr lang="en-GB" b="1" i="1" dirty="0"/>
          </a:p>
        </p:txBody>
      </p:sp>
      <p:graphicFrame>
        <p:nvGraphicFramePr>
          <p:cNvPr id="8" name="Object 7"/>
          <p:cNvGraphicFramePr>
            <a:graphicFrameLocks noChangeAspect="1"/>
          </p:cNvGraphicFramePr>
          <p:nvPr>
            <p:extLst>
              <p:ext uri="{D42A27DB-BD31-4B8C-83A1-F6EECF244321}">
                <p14:modId xmlns:p14="http://schemas.microsoft.com/office/powerpoint/2010/main" val="1501976381"/>
              </p:ext>
            </p:extLst>
          </p:nvPr>
        </p:nvGraphicFramePr>
        <p:xfrm>
          <a:off x="4139952" y="404664"/>
          <a:ext cx="4032448" cy="2855962"/>
        </p:xfrm>
        <a:graphic>
          <a:graphicData uri="http://schemas.openxmlformats.org/presentationml/2006/ole">
            <mc:AlternateContent xmlns:mc="http://schemas.openxmlformats.org/markup-compatibility/2006">
              <mc:Choice xmlns:v="urn:schemas-microsoft-com:vml" Requires="v">
                <p:oleObj spid="_x0000_s46100" r:id="rId6" imgW="3676650" imgH="2589213" progId="MSDraw">
                  <p:embed/>
                </p:oleObj>
              </mc:Choice>
              <mc:Fallback>
                <p:oleObj r:id="rId6" imgW="3676650" imgH="2589213" progId="MSDraw">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404664"/>
                        <a:ext cx="4032448" cy="2855962"/>
                      </a:xfrm>
                      <a:prstGeom prst="rect">
                        <a:avLst/>
                      </a:prstGeom>
                      <a:noFill/>
                    </p:spPr>
                  </p:pic>
                </p:oleObj>
              </mc:Fallback>
            </mc:AlternateContent>
          </a:graphicData>
        </a:graphic>
      </p:graphicFrame>
      <p:sp>
        <p:nvSpPr>
          <p:cNvPr id="9" name="Rectangle 4"/>
          <p:cNvSpPr>
            <a:spLocks noChangeArrowheads="1"/>
          </p:cNvSpPr>
          <p:nvPr/>
        </p:nvSpPr>
        <p:spPr bwMode="auto">
          <a:xfrm>
            <a:off x="1717074" y="1052736"/>
            <a:ext cx="11753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i="1" dirty="0" err="1">
                <a:latin typeface="Arial" pitchFamily="34" charset="0"/>
                <a:ea typeface="Times New Roman" pitchFamily="18" charset="0"/>
                <a:cs typeface="Arial" pitchFamily="34" charset="0"/>
              </a:rPr>
              <a:t>S</a:t>
            </a:r>
            <a:r>
              <a:rPr kumimoji="0" lang="en-GB"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kewness</a:t>
            </a:r>
            <a:endParaRPr kumimoji="0" lang="en-GB" sz="1800" b="1" i="1"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68476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99217"/>
            <a:ext cx="2031325" cy="369332"/>
          </a:xfrm>
          <a:prstGeom prst="rect">
            <a:avLst/>
          </a:prstGeom>
        </p:spPr>
        <p:txBody>
          <a:bodyPr wrap="none">
            <a:spAutoFit/>
          </a:bodyPr>
          <a:lstStyle/>
          <a:p>
            <a:r>
              <a:rPr lang="en-GB" b="1" dirty="0"/>
              <a:t>Summary Statistics	</a:t>
            </a:r>
            <a:endParaRPr lang="en-GB" dirty="0"/>
          </a:p>
        </p:txBody>
      </p:sp>
      <p:sp>
        <p:nvSpPr>
          <p:cNvPr id="5" name="TextBox 4"/>
          <p:cNvSpPr txBox="1"/>
          <p:nvPr/>
        </p:nvSpPr>
        <p:spPr>
          <a:xfrm>
            <a:off x="971600" y="578974"/>
            <a:ext cx="6376874" cy="646331"/>
          </a:xfrm>
          <a:prstGeom prst="rect">
            <a:avLst/>
          </a:prstGeom>
          <a:noFill/>
        </p:spPr>
        <p:txBody>
          <a:bodyPr wrap="none" rtlCol="0">
            <a:spAutoFit/>
          </a:bodyPr>
          <a:lstStyle/>
          <a:p>
            <a:pPr marL="285750" indent="-285750">
              <a:buFontTx/>
              <a:buChar char="-"/>
            </a:pPr>
            <a:r>
              <a:rPr lang="en-GB" dirty="0" smtClean="0"/>
              <a:t>Mean and variance, as for the distributions</a:t>
            </a:r>
          </a:p>
          <a:p>
            <a:pPr marL="285750" indent="-285750">
              <a:buFontTx/>
              <a:buChar char="-"/>
            </a:pPr>
            <a:r>
              <a:rPr lang="en-GB" dirty="0" smtClean="0"/>
              <a:t>BUT – now </a:t>
            </a:r>
            <a:r>
              <a:rPr lang="en-GB" i="1" dirty="0" smtClean="0"/>
              <a:t>sample</a:t>
            </a:r>
            <a:r>
              <a:rPr lang="en-GB" dirty="0" smtClean="0"/>
              <a:t> estimates, rather than population estimates</a:t>
            </a:r>
            <a:endParaRPr lang="en-GB" dirty="0"/>
          </a:p>
        </p:txBody>
      </p:sp>
      <mc:AlternateContent xmlns:mc="http://schemas.openxmlformats.org/markup-compatibility/2006" xmlns:a14="http://schemas.microsoft.com/office/drawing/2010/main">
        <mc:Choice Requires="a14">
          <p:sp>
            <p:nvSpPr>
              <p:cNvPr id="6" name="Rectangle 5"/>
              <p:cNvSpPr/>
              <p:nvPr/>
            </p:nvSpPr>
            <p:spPr>
              <a:xfrm>
                <a:off x="386665" y="1412776"/>
                <a:ext cx="8424936" cy="3060390"/>
              </a:xfrm>
              <a:prstGeom prst="rect">
                <a:avLst/>
              </a:prstGeom>
            </p:spPr>
            <p:txBody>
              <a:bodyPr wrap="square">
                <a:spAutoFit/>
              </a:bodyPr>
              <a:lstStyle/>
              <a:p>
                <a:r>
                  <a:rPr lang="en-GB" b="1" dirty="0">
                    <a:solidFill>
                      <a:srgbClr val="002060"/>
                    </a:solidFill>
                  </a:rPr>
                  <a:t>Sample mean</a:t>
                </a:r>
                <a:endParaRPr lang="en-GB" dirty="0">
                  <a:solidFill>
                    <a:srgbClr val="002060"/>
                  </a:solidFill>
                </a:endParaRPr>
              </a:p>
              <a:p>
                <a:r>
                  <a:rPr lang="en-GB" b="1" dirty="0"/>
                  <a:t> </a:t>
                </a:r>
                <a:endParaRPr lang="en-GB" dirty="0"/>
              </a:p>
              <a:p>
                <a:r>
                  <a:rPr lang="en-GB" dirty="0"/>
                  <a:t>The </a:t>
                </a:r>
                <a:r>
                  <a:rPr lang="en-GB" i="1" dirty="0"/>
                  <a:t>sample mean</a:t>
                </a:r>
                <a:r>
                  <a:rPr lang="en-GB" dirty="0"/>
                  <a:t> of the values </a:t>
                </a:r>
                <a14:m>
                  <m:oMath xmlns:m="http://schemas.openxmlformats.org/officeDocument/2006/math" xmlns="">
                    <m:sSub>
                      <m:sSubPr>
                        <m:ctrlPr>
                          <a:rPr lang="en-GB" i="1">
                            <a:latin typeface="Cambria Math"/>
                          </a:rPr>
                        </m:ctrlPr>
                      </m:sSubPr>
                      <m:e>
                        <m:r>
                          <a:rPr lang="en-GB" i="1">
                            <a:latin typeface="Cambria Math"/>
                          </a:rPr>
                          <m:t>𝑥</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𝑥</m:t>
                        </m:r>
                      </m:e>
                      <m:sub>
                        <m:r>
                          <a:rPr lang="en-GB" i="1">
                            <a:latin typeface="Cambria Math"/>
                          </a:rPr>
                          <m:t>2</m:t>
                        </m:r>
                      </m:sub>
                    </m:sSub>
                    <m:r>
                      <a:rPr lang="en-GB" i="1">
                        <a:latin typeface="Cambria Math"/>
                      </a:rPr>
                      <m:t>,…, </m:t>
                    </m:r>
                    <m:sSub>
                      <m:sSubPr>
                        <m:ctrlPr>
                          <a:rPr lang="en-GB" i="1">
                            <a:latin typeface="Cambria Math"/>
                          </a:rPr>
                        </m:ctrlPr>
                      </m:sSubPr>
                      <m:e>
                        <m:r>
                          <a:rPr lang="en-GB" i="1">
                            <a:latin typeface="Cambria Math"/>
                          </a:rPr>
                          <m:t>𝑥</m:t>
                        </m:r>
                      </m:e>
                      <m:sub>
                        <m:r>
                          <a:rPr lang="en-GB" i="1">
                            <a:latin typeface="Cambria Math"/>
                          </a:rPr>
                          <m:t>𝑛</m:t>
                        </m:r>
                      </m:sub>
                    </m:sSub>
                  </m:oMath>
                </a14:m>
                <a:r>
                  <a:rPr lang="en-GB" dirty="0"/>
                  <a:t>is</a:t>
                </a:r>
              </a:p>
              <a:p>
                <a:r>
                  <a:rPr lang="en-GB" dirty="0"/>
                  <a:t> </a:t>
                </a:r>
              </a:p>
              <a:p>
                <a14:m>
                  <m:oMathPara xmlns:m="http://schemas.openxmlformats.org/officeDocument/2006/math" xmlns="">
                    <m:oMathParaPr>
                      <m:jc m:val="centerGroup"/>
                    </m:oMathParaPr>
                    <m:oMath xmlns:m="http://schemas.openxmlformats.org/officeDocument/2006/math">
                      <m:acc>
                        <m:accPr>
                          <m:chr m:val="̅"/>
                          <m:ctrlPr>
                            <a:rPr lang="en-GB" i="1">
                              <a:latin typeface="Cambria Math"/>
                            </a:rPr>
                          </m:ctrlPr>
                        </m:accPr>
                        <m:e>
                          <m:r>
                            <a:rPr lang="en-GB" i="1">
                              <a:latin typeface="Cambria Math"/>
                            </a:rPr>
                            <m:t>𝑥</m:t>
                          </m:r>
                        </m:e>
                      </m:acc>
                      <m:r>
                        <a:rPr lang="en-GB" i="1">
                          <a:latin typeface="Cambria Math"/>
                        </a:rPr>
                        <m:t>=</m:t>
                      </m:r>
                      <m:f>
                        <m:fPr>
                          <m:ctrlPr>
                            <a:rPr lang="en-GB" i="1">
                              <a:latin typeface="Cambria Math"/>
                            </a:rPr>
                          </m:ctrlPr>
                        </m:fPr>
                        <m:num>
                          <m:sSub>
                            <m:sSubPr>
                              <m:ctrlPr>
                                <a:rPr lang="en-GB" i="1">
                                  <a:latin typeface="Cambria Math"/>
                                </a:rPr>
                              </m:ctrlPr>
                            </m:sSubPr>
                            <m:e>
                              <m:r>
                                <a:rPr lang="en-GB" i="1">
                                  <a:latin typeface="Cambria Math"/>
                                </a:rPr>
                                <m:t>𝑥</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𝑥</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𝑥</m:t>
                              </m:r>
                            </m:e>
                            <m:sub>
                              <m:r>
                                <a:rPr lang="en-GB" i="1">
                                  <a:latin typeface="Cambria Math"/>
                                </a:rPr>
                                <m:t>𝑛</m:t>
                              </m:r>
                            </m:sub>
                          </m:sSub>
                        </m:num>
                        <m:den>
                          <m:r>
                            <a:rPr lang="en-GB" i="1">
                              <a:latin typeface="Cambria Math"/>
                            </a:rPr>
                            <m:t>𝑛</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𝑛</m:t>
                          </m:r>
                        </m:den>
                      </m:f>
                      <m:nary>
                        <m:naryPr>
                          <m:chr m:val="∑"/>
                          <m:ctrlPr>
                            <a:rPr lang="en-GB" i="1">
                              <a:latin typeface="Cambria Math"/>
                            </a:rPr>
                          </m:ctrlPr>
                        </m:naryPr>
                        <m:sub>
                          <m:r>
                            <a:rPr lang="en-GB" i="1">
                              <a:latin typeface="Cambria Math"/>
                            </a:rPr>
                            <m:t>𝑖</m:t>
                          </m:r>
                          <m:r>
                            <a:rPr lang="en-GB" i="1">
                              <a:latin typeface="Cambria Math"/>
                            </a:rPr>
                            <m:t>=1</m:t>
                          </m:r>
                        </m:sub>
                        <m:sup>
                          <m:r>
                            <a:rPr lang="en-GB" i="1">
                              <a:latin typeface="Cambria Math"/>
                            </a:rPr>
                            <m:t>𝑛</m:t>
                          </m:r>
                        </m:sup>
                        <m:e>
                          <m:sSub>
                            <m:sSubPr>
                              <m:ctrlPr>
                                <a:rPr lang="en-GB" i="1">
                                  <a:latin typeface="Cambria Math"/>
                                </a:rPr>
                              </m:ctrlPr>
                            </m:sSubPr>
                            <m:e>
                              <m:r>
                                <a:rPr lang="en-GB" i="1">
                                  <a:latin typeface="Cambria Math"/>
                                </a:rPr>
                                <m:t>𝑥</m:t>
                              </m:r>
                            </m:e>
                            <m:sub>
                              <m:r>
                                <a:rPr lang="en-GB" i="1">
                                  <a:latin typeface="Cambria Math"/>
                                </a:rPr>
                                <m:t>𝑖</m:t>
                              </m:r>
                            </m:sub>
                          </m:sSub>
                        </m:e>
                      </m:nary>
                    </m:oMath>
                  </m:oMathPara>
                </a14:m>
                <a:endParaRPr lang="en-GB" dirty="0"/>
              </a:p>
              <a:p>
                <a:r>
                  <a:rPr lang="en-GB" dirty="0"/>
                  <a:t> </a:t>
                </a:r>
              </a:p>
              <a:p>
                <a:r>
                  <a:rPr lang="en-GB" dirty="0"/>
                  <a:t>This is just the </a:t>
                </a:r>
                <a:r>
                  <a:rPr lang="en-GB" i="1" dirty="0"/>
                  <a:t>average</a:t>
                </a:r>
                <a:r>
                  <a:rPr lang="en-GB" dirty="0"/>
                  <a:t> or </a:t>
                </a:r>
                <a:r>
                  <a:rPr lang="en-GB" i="1" dirty="0"/>
                  <a:t>arithmetic mean</a:t>
                </a:r>
                <a:r>
                  <a:rPr lang="en-GB" dirty="0"/>
                  <a:t> of the values. Sometimes the prefix "sample" is dropped, but then there is a possibility of confusion with the </a:t>
                </a:r>
                <a:r>
                  <a:rPr lang="en-GB" i="1" dirty="0"/>
                  <a:t>population mean</a:t>
                </a:r>
                <a:r>
                  <a:rPr lang="en-GB" dirty="0"/>
                  <a:t> which is defined later.</a:t>
                </a:r>
              </a:p>
            </p:txBody>
          </p:sp>
        </mc:Choice>
        <mc:Fallback xmlns="">
          <p:sp>
            <p:nvSpPr>
              <p:cNvPr id="6" name="Rectangle 5"/>
              <p:cNvSpPr>
                <a:spLocks noRot="1" noChangeAspect="1" noMove="1" noResize="1" noEditPoints="1" noAdjustHandles="1" noChangeArrowheads="1" noChangeShapeType="1" noTextEdit="1"/>
              </p:cNvSpPr>
              <p:nvPr/>
            </p:nvSpPr>
            <p:spPr>
              <a:xfrm>
                <a:off x="386665" y="1412776"/>
                <a:ext cx="8424936" cy="3060390"/>
              </a:xfrm>
              <a:prstGeom prst="rect">
                <a:avLst/>
              </a:prstGeom>
              <a:blipFill rotWithShape="1">
                <a:blip r:embed="rId3"/>
                <a:stretch>
                  <a:fillRect l="-579" t="-996" r="-796" b="-239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07121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1836332"/>
              </p:ext>
            </p:extLst>
          </p:nvPr>
        </p:nvGraphicFramePr>
        <p:xfrm>
          <a:off x="539552" y="3067207"/>
          <a:ext cx="3528393" cy="3502135"/>
        </p:xfrm>
        <a:graphic>
          <a:graphicData uri="http://schemas.openxmlformats.org/drawingml/2006/table">
            <a:tbl>
              <a:tblPr>
                <a:tableStyleId>{5C22544A-7EE6-4342-B048-85BDC9FD1C3A}</a:tableStyleId>
              </a:tblPr>
              <a:tblGrid>
                <a:gridCol w="1289729"/>
                <a:gridCol w="1192779"/>
                <a:gridCol w="1045885"/>
              </a:tblGrid>
              <a:tr h="598775">
                <a:tc>
                  <a:txBody>
                    <a:bodyPr/>
                    <a:lstStyle/>
                    <a:p>
                      <a:pPr algn="ctr">
                        <a:lnSpc>
                          <a:spcPct val="115000"/>
                        </a:lnSpc>
                        <a:spcAft>
                          <a:spcPts val="0"/>
                        </a:spcAft>
                      </a:pPr>
                      <a:r>
                        <a:rPr lang="en-GB" sz="1000" dirty="0">
                          <a:effectLst/>
                        </a:rPr>
                        <a:t>Number of accidents,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900">
                          <a:effectLst/>
                        </a:rPr>
                        <a:t>Frequency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55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0</a:t>
                      </a:r>
                      <a:endParaRPr lang="en-GB" sz="1100" dirty="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14</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2</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10</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3</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2</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6</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4</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5</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2</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10</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6</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6</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7</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0</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8</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1</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8</a:t>
                      </a:r>
                      <a:endParaRPr lang="en-GB" sz="1100">
                        <a:effectLst/>
                        <a:latin typeface="Calibri"/>
                        <a:ea typeface="Calibri"/>
                        <a:cs typeface="Times New Roman"/>
                      </a:endParaRPr>
                    </a:p>
                  </a:txBody>
                  <a:tcPr marL="68580" marR="68580" marT="0" marB="0"/>
                </a:tc>
              </a:tr>
              <a:tr h="290336">
                <a:tc>
                  <a:txBody>
                    <a:bodyPr/>
                    <a:lstStyle/>
                    <a:p>
                      <a:pPr algn="ctr">
                        <a:lnSpc>
                          <a:spcPct val="115000"/>
                        </a:lnSpc>
                        <a:spcAft>
                          <a:spcPts val="0"/>
                        </a:spcAft>
                      </a:pPr>
                      <a:r>
                        <a:rPr lang="en-GB" sz="1000">
                          <a:effectLst/>
                        </a:rPr>
                        <a:t>TOTAL</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a:effectLst/>
                        </a:rPr>
                        <a:t> 80</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00" dirty="0">
                          <a:effectLst/>
                        </a:rPr>
                        <a:t>54</a:t>
                      </a:r>
                      <a:endParaRPr lang="en-GB" sz="1100" dirty="0">
                        <a:effectLst/>
                        <a:latin typeface="Calibri"/>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7" name="Rectangle 6"/>
              <p:cNvSpPr/>
              <p:nvPr/>
            </p:nvSpPr>
            <p:spPr>
              <a:xfrm>
                <a:off x="5600104" y="4509120"/>
                <a:ext cx="2045753" cy="618311"/>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m:t>
                      </m:r>
                      <m:acc>
                        <m:accPr>
                          <m:chr m:val="̅"/>
                          <m:ctrlPr>
                            <a:rPr lang="en-GB" i="1">
                              <a:latin typeface="Cambria Math"/>
                            </a:rPr>
                          </m:ctrlPr>
                        </m:accPr>
                        <m:e>
                          <m:r>
                            <a:rPr lang="en-GB" i="1">
                              <a:latin typeface="Cambria Math"/>
                            </a:rPr>
                            <m:t>𝑥</m:t>
                          </m:r>
                        </m:e>
                      </m:acc>
                      <m:r>
                        <a:rPr lang="en-GB" i="1">
                          <a:latin typeface="Cambria Math"/>
                        </a:rPr>
                        <m:t>=</m:t>
                      </m:r>
                      <m:f>
                        <m:fPr>
                          <m:ctrlPr>
                            <a:rPr lang="en-GB" i="1">
                              <a:latin typeface="Cambria Math"/>
                            </a:rPr>
                          </m:ctrlPr>
                        </m:fPr>
                        <m:num>
                          <m:r>
                            <a:rPr lang="en-GB" i="1">
                              <a:latin typeface="Cambria Math"/>
                            </a:rPr>
                            <m:t>54</m:t>
                          </m:r>
                        </m:num>
                        <m:den>
                          <m:r>
                            <a:rPr lang="en-GB" i="1">
                              <a:latin typeface="Cambria Math"/>
                            </a:rPr>
                            <m:t>80</m:t>
                          </m:r>
                        </m:den>
                      </m:f>
                      <m:r>
                        <a:rPr lang="en-GB" i="1">
                          <a:latin typeface="Cambria Math"/>
                        </a:rPr>
                        <m:t>=0.675</m:t>
                      </m:r>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5600104" y="4509120"/>
                <a:ext cx="2045753" cy="61831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0123" y="476672"/>
                <a:ext cx="8234342" cy="2012667"/>
              </a:xfrm>
              <a:prstGeom prst="rect">
                <a:avLst/>
              </a:prstGeom>
            </p:spPr>
            <p:txBody>
              <a:bodyPr wrap="square">
                <a:spAutoFit/>
              </a:bodyPr>
              <a:lstStyle/>
              <a:p>
                <a:r>
                  <a:rPr lang="en-GB" dirty="0"/>
                  <a:t>Frequency data: suppose that the frequency of the class with midpoint </a:t>
                </a:r>
                <a14:m>
                  <m:oMath xmlns:m="http://schemas.openxmlformats.org/officeDocument/2006/math" xmlns="">
                    <m:sSub>
                      <m:sSubPr>
                        <m:ctrlPr>
                          <a:rPr lang="en-GB" i="1">
                            <a:latin typeface="Cambria Math"/>
                          </a:rPr>
                        </m:ctrlPr>
                      </m:sSubPr>
                      <m:e>
                        <m:r>
                          <a:rPr lang="en-GB" i="1">
                            <a:latin typeface="Cambria Math"/>
                          </a:rPr>
                          <m:t>𝑥</m:t>
                        </m:r>
                      </m:e>
                      <m:sub>
                        <m:r>
                          <a:rPr lang="en-GB" i="1">
                            <a:latin typeface="Cambria Math"/>
                          </a:rPr>
                          <m:t>𝑖</m:t>
                        </m:r>
                      </m:sub>
                    </m:sSub>
                  </m:oMath>
                </a14:m>
                <a:r>
                  <a:rPr lang="en-GB" dirty="0"/>
                  <a:t> is </a:t>
                </a:r>
                <a14:m>
                  <m:oMath xmlns:m="http://schemas.openxmlformats.org/officeDocument/2006/math" xmlns="">
                    <m:sSub>
                      <m:sSubPr>
                        <m:ctrlPr>
                          <a:rPr lang="en-GB" i="1">
                            <a:latin typeface="Cambria Math"/>
                          </a:rPr>
                        </m:ctrlPr>
                      </m:sSubPr>
                      <m:e>
                        <m:r>
                          <a:rPr lang="en-GB" i="1">
                            <a:latin typeface="Cambria Math"/>
                          </a:rPr>
                          <m:t>𝑓</m:t>
                        </m:r>
                      </m:e>
                      <m:sub>
                        <m:r>
                          <a:rPr lang="en-GB" i="1">
                            <a:latin typeface="Cambria Math"/>
                          </a:rPr>
                          <m:t>𝑖</m:t>
                        </m:r>
                      </m:sub>
                    </m:sSub>
                  </m:oMath>
                </a14:m>
                <a:r>
                  <a:rPr lang="en-GB" dirty="0"/>
                  <a:t>, for </a:t>
                </a:r>
                <a:r>
                  <a:rPr lang="en-GB" i="1" dirty="0"/>
                  <a:t>i</a:t>
                </a:r>
                <a:r>
                  <a:rPr lang="en-GB" dirty="0"/>
                  <a:t> = 1, 2, ..., m). Then</a:t>
                </a:r>
              </a:p>
              <a:p>
                <a14:m>
                  <m:oMathPara xmlns:m="http://schemas.openxmlformats.org/officeDocument/2006/math" xmlns="">
                    <m:oMathParaPr>
                      <m:jc m:val="centerGroup"/>
                    </m:oMathParaPr>
                    <m:oMath xmlns:m="http://schemas.openxmlformats.org/officeDocument/2006/math">
                      <m:acc>
                        <m:accPr>
                          <m:chr m:val="̅"/>
                          <m:ctrlPr>
                            <a:rPr lang="en-GB" i="1">
                              <a:latin typeface="Cambria Math"/>
                            </a:rPr>
                          </m:ctrlPr>
                        </m:accPr>
                        <m:e>
                          <m:r>
                            <a:rPr lang="en-GB" i="1">
                              <a:latin typeface="Cambria Math"/>
                            </a:rPr>
                            <m:t>𝑥</m:t>
                          </m:r>
                        </m:e>
                      </m:acc>
                      <m:r>
                        <a:rPr lang="en-GB" i="1">
                          <a:latin typeface="Cambria Math"/>
                        </a:rPr>
                        <m:t>=</m:t>
                      </m:r>
                      <m:f>
                        <m:fPr>
                          <m:ctrlPr>
                            <a:rPr lang="en-GB" i="1">
                              <a:latin typeface="Cambria Math"/>
                            </a:rPr>
                          </m:ctrlPr>
                        </m:fPr>
                        <m:num>
                          <m:sSub>
                            <m:sSubPr>
                              <m:ctrlPr>
                                <a:rPr lang="en-GB" i="1">
                                  <a:latin typeface="Cambria Math"/>
                                </a:rPr>
                              </m:ctrlPr>
                            </m:sSubPr>
                            <m:e>
                              <m:r>
                                <a:rPr lang="en-GB" i="1">
                                  <a:latin typeface="Cambria Math"/>
                                </a:rPr>
                                <m:t>𝑓</m:t>
                              </m:r>
                            </m:e>
                            <m:sub>
                              <m:r>
                                <a:rPr lang="en-GB" i="1">
                                  <a:latin typeface="Cambria Math"/>
                                </a:rPr>
                                <m:t>1</m:t>
                              </m:r>
                            </m:sub>
                          </m:sSub>
                          <m:sSub>
                            <m:sSubPr>
                              <m:ctrlPr>
                                <a:rPr lang="en-GB" i="1">
                                  <a:latin typeface="Cambria Math"/>
                                </a:rPr>
                              </m:ctrlPr>
                            </m:sSubPr>
                            <m:e>
                              <m:r>
                                <a:rPr lang="en-GB" i="1">
                                  <a:latin typeface="Cambria Math"/>
                                </a:rPr>
                                <m:t>𝑥</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𝑓</m:t>
                              </m:r>
                            </m:e>
                            <m:sub>
                              <m:r>
                                <a:rPr lang="en-GB" i="1">
                                  <a:latin typeface="Cambria Math"/>
                                </a:rPr>
                                <m:t>2</m:t>
                              </m:r>
                            </m:sub>
                          </m:sSub>
                          <m:sSub>
                            <m:sSubPr>
                              <m:ctrlPr>
                                <a:rPr lang="en-GB" i="1">
                                  <a:latin typeface="Cambria Math"/>
                                </a:rPr>
                              </m:ctrlPr>
                            </m:sSubPr>
                            <m:e>
                              <m:r>
                                <a:rPr lang="en-GB" i="1">
                                  <a:latin typeface="Cambria Math"/>
                                </a:rPr>
                                <m:t>𝑥</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𝑓</m:t>
                              </m:r>
                            </m:e>
                            <m:sub>
                              <m:r>
                                <a:rPr lang="en-GB" i="1">
                                  <a:latin typeface="Cambria Math"/>
                                </a:rPr>
                                <m:t>𝑚</m:t>
                              </m:r>
                            </m:sub>
                          </m:sSub>
                          <m:sSub>
                            <m:sSubPr>
                              <m:ctrlPr>
                                <a:rPr lang="en-GB" i="1">
                                  <a:latin typeface="Cambria Math"/>
                                </a:rPr>
                              </m:ctrlPr>
                            </m:sSubPr>
                            <m:e>
                              <m:r>
                                <a:rPr lang="en-GB" i="1">
                                  <a:latin typeface="Cambria Math"/>
                                </a:rPr>
                                <m:t>𝑥</m:t>
                              </m:r>
                            </m:e>
                            <m:sub>
                              <m:r>
                                <a:rPr lang="en-GB" i="1">
                                  <a:latin typeface="Cambria Math"/>
                                </a:rPr>
                                <m:t>𝑚</m:t>
                              </m:r>
                            </m:sub>
                          </m:sSub>
                        </m:num>
                        <m:den>
                          <m:r>
                            <a:rPr lang="en-GB" i="1">
                              <a:latin typeface="Cambria Math"/>
                            </a:rPr>
                            <m:t>𝑛</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𝑛</m:t>
                          </m:r>
                        </m:den>
                      </m:f>
                      <m:nary>
                        <m:naryPr>
                          <m:chr m:val="∑"/>
                          <m:ctrlPr>
                            <a:rPr lang="en-GB" i="1">
                              <a:latin typeface="Cambria Math"/>
                            </a:rPr>
                          </m:ctrlPr>
                        </m:naryPr>
                        <m:sub>
                          <m:r>
                            <a:rPr lang="en-GB" i="1">
                              <a:latin typeface="Cambria Math"/>
                            </a:rPr>
                            <m:t>𝑖</m:t>
                          </m:r>
                          <m:r>
                            <a:rPr lang="en-GB" i="1">
                              <a:latin typeface="Cambria Math"/>
                            </a:rPr>
                            <m:t>=1</m:t>
                          </m:r>
                        </m:sub>
                        <m:sup>
                          <m:r>
                            <a:rPr lang="en-GB" i="1">
                              <a:latin typeface="Cambria Math"/>
                            </a:rPr>
                            <m:t>𝑚</m:t>
                          </m:r>
                        </m:sup>
                        <m:e>
                          <m:sSub>
                            <m:sSubPr>
                              <m:ctrlPr>
                                <a:rPr lang="en-GB" i="1">
                                  <a:latin typeface="Cambria Math"/>
                                </a:rPr>
                              </m:ctrlPr>
                            </m:sSubPr>
                            <m:e>
                              <m:r>
                                <a:rPr lang="en-GB" i="1">
                                  <a:latin typeface="Cambria Math"/>
                                </a:rPr>
                                <m:t>𝑓</m:t>
                              </m:r>
                            </m:e>
                            <m:sub>
                              <m:r>
                                <a:rPr lang="en-GB" i="1">
                                  <a:latin typeface="Cambria Math"/>
                                </a:rPr>
                                <m:t>𝑖</m:t>
                              </m:r>
                            </m:sub>
                          </m:sSub>
                          <m:sSub>
                            <m:sSubPr>
                              <m:ctrlPr>
                                <a:rPr lang="en-GB" i="1">
                                  <a:latin typeface="Cambria Math"/>
                                </a:rPr>
                              </m:ctrlPr>
                            </m:sSubPr>
                            <m:e>
                              <m:r>
                                <a:rPr lang="en-GB" i="1">
                                  <a:latin typeface="Cambria Math"/>
                                </a:rPr>
                                <m:t>𝑥</m:t>
                              </m:r>
                            </m:e>
                            <m:sub>
                              <m:r>
                                <a:rPr lang="en-GB" i="1">
                                  <a:latin typeface="Cambria Math"/>
                                </a:rPr>
                                <m:t>𝑖</m:t>
                              </m:r>
                            </m:sub>
                          </m:sSub>
                        </m:e>
                      </m:nary>
                    </m:oMath>
                  </m:oMathPara>
                </a14:m>
                <a:endParaRPr lang="en-GB" dirty="0"/>
              </a:p>
              <a:p>
                <a:r>
                  <a:rPr lang="en-GB" dirty="0"/>
                  <a:t> </a:t>
                </a:r>
              </a:p>
              <a:p>
                <a:r>
                  <a:rPr lang="en-GB" dirty="0"/>
                  <a:t>Where </a:t>
                </a:r>
                <a14:m>
                  <m:oMath xmlns:m="http://schemas.openxmlformats.org/officeDocument/2006/math" xmlns="">
                    <m:r>
                      <a:rPr lang="en-GB" i="1">
                        <a:latin typeface="Cambria Math"/>
                      </a:rPr>
                      <m:t>𝑛</m:t>
                    </m:r>
                    <m:r>
                      <a:rPr lang="en-GB" i="1">
                        <a:latin typeface="Cambria Math"/>
                      </a:rPr>
                      <m:t>=</m:t>
                    </m:r>
                    <m:nary>
                      <m:naryPr>
                        <m:chr m:val="∑"/>
                        <m:ctrlPr>
                          <a:rPr lang="en-GB" i="1">
                            <a:latin typeface="Cambria Math"/>
                          </a:rPr>
                        </m:ctrlPr>
                      </m:naryPr>
                      <m:sub>
                        <m:r>
                          <a:rPr lang="en-GB" i="1">
                            <a:latin typeface="Cambria Math"/>
                          </a:rPr>
                          <m:t>𝑖</m:t>
                        </m:r>
                        <m:r>
                          <a:rPr lang="en-GB" i="1">
                            <a:latin typeface="Cambria Math"/>
                          </a:rPr>
                          <m:t>=1</m:t>
                        </m:r>
                      </m:sub>
                      <m:sup>
                        <m:r>
                          <a:rPr lang="en-GB" i="1">
                            <a:latin typeface="Cambria Math"/>
                          </a:rPr>
                          <m:t>𝑚</m:t>
                        </m:r>
                      </m:sup>
                      <m:e>
                        <m:sSub>
                          <m:sSubPr>
                            <m:ctrlPr>
                              <a:rPr lang="en-GB" i="1">
                                <a:latin typeface="Cambria Math"/>
                              </a:rPr>
                            </m:ctrlPr>
                          </m:sSubPr>
                          <m:e>
                            <m:r>
                              <a:rPr lang="en-GB" i="1">
                                <a:latin typeface="Cambria Math"/>
                              </a:rPr>
                              <m:t>𝑓</m:t>
                            </m:r>
                          </m:e>
                          <m:sub>
                            <m:r>
                              <a:rPr lang="en-GB" i="1">
                                <a:latin typeface="Cambria Math"/>
                              </a:rPr>
                              <m:t>𝑖</m:t>
                            </m:r>
                          </m:sub>
                        </m:sSub>
                      </m:e>
                    </m:nary>
                    <m:r>
                      <a:rPr lang="en-GB" i="1">
                        <a:latin typeface="Cambria Math"/>
                      </a:rPr>
                      <m:t> </m:t>
                    </m:r>
                  </m:oMath>
                </a14:m>
                <a:r>
                  <a:rPr lang="en-GB" dirty="0"/>
                  <a:t> = total number of observations.</a:t>
                </a:r>
              </a:p>
            </p:txBody>
          </p:sp>
        </mc:Choice>
        <mc:Fallback xmlns="">
          <p:sp>
            <p:nvSpPr>
              <p:cNvPr id="11" name="Rectangle 10"/>
              <p:cNvSpPr>
                <a:spLocks noRot="1" noChangeAspect="1" noMove="1" noResize="1" noEditPoints="1" noAdjustHandles="1" noChangeArrowheads="1" noChangeShapeType="1" noTextEdit="1"/>
              </p:cNvSpPr>
              <p:nvPr/>
            </p:nvSpPr>
            <p:spPr>
              <a:xfrm>
                <a:off x="360123" y="476672"/>
                <a:ext cx="8234342" cy="2012667"/>
              </a:xfrm>
              <a:prstGeom prst="rect">
                <a:avLst/>
              </a:prstGeom>
              <a:blipFill rotWithShape="1">
                <a:blip r:embed="rId4"/>
                <a:stretch>
                  <a:fillRect l="-592" t="-1212" b="-32121"/>
                </a:stretch>
              </a:blipFill>
            </p:spPr>
            <p:txBody>
              <a:bodyPr/>
              <a:lstStyle/>
              <a:p>
                <a:r>
                  <a:rPr lang="en-GB">
                    <a:noFill/>
                  </a:rPr>
                  <a:t> </a:t>
                </a:r>
              </a:p>
            </p:txBody>
          </p:sp>
        </mc:Fallback>
      </mc:AlternateContent>
      <p:sp>
        <p:nvSpPr>
          <p:cNvPr id="8" name="TextBox 7"/>
          <p:cNvSpPr txBox="1"/>
          <p:nvPr/>
        </p:nvSpPr>
        <p:spPr>
          <a:xfrm>
            <a:off x="467544" y="2668270"/>
            <a:ext cx="1039708" cy="369332"/>
          </a:xfrm>
          <a:prstGeom prst="rect">
            <a:avLst/>
          </a:prstGeom>
          <a:noFill/>
        </p:spPr>
        <p:txBody>
          <a:bodyPr wrap="none" rtlCol="0">
            <a:spAutoFit/>
          </a:bodyPr>
          <a:lstStyle/>
          <a:p>
            <a:r>
              <a:rPr lang="en-GB" i="1" dirty="0" smtClean="0">
                <a:solidFill>
                  <a:srgbClr val="FF0000"/>
                </a:solidFill>
              </a:rPr>
              <a:t>Example:</a:t>
            </a:r>
            <a:endParaRPr lang="en-GB" i="1" dirty="0">
              <a:solidFill>
                <a:srgbClr val="FF0000"/>
              </a:solidFill>
            </a:endParaRPr>
          </a:p>
        </p:txBody>
      </p:sp>
    </p:spTree>
    <p:custDataLst>
      <p:tags r:id="rId1"/>
    </p:custDataLst>
    <p:extLst>
      <p:ext uri="{BB962C8B-B14F-4D97-AF65-F5344CB8AC3E}">
        <p14:creationId xmlns:p14="http://schemas.microsoft.com/office/powerpoint/2010/main" val="3812517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31504" y="404664"/>
                <a:ext cx="8028927" cy="2795317"/>
              </a:xfrm>
              <a:prstGeom prst="rect">
                <a:avLst/>
              </a:prstGeom>
            </p:spPr>
            <p:txBody>
              <a:bodyPr wrap="square">
                <a:spAutoFit/>
              </a:bodyPr>
              <a:lstStyle/>
              <a:p>
                <a:r>
                  <a:rPr lang="en-GB" b="1" dirty="0">
                    <a:solidFill>
                      <a:srgbClr val="002060"/>
                    </a:solidFill>
                  </a:rPr>
                  <a:t>Sample median</a:t>
                </a:r>
                <a:endParaRPr lang="en-GB" dirty="0">
                  <a:solidFill>
                    <a:srgbClr val="002060"/>
                  </a:solidFill>
                </a:endParaRPr>
              </a:p>
              <a:p>
                <a:r>
                  <a:rPr lang="en-GB" b="1" dirty="0"/>
                  <a:t> </a:t>
                </a:r>
                <a:endParaRPr lang="en-GB" dirty="0"/>
              </a:p>
              <a:p>
                <a:r>
                  <a:rPr lang="en-GB" dirty="0"/>
                  <a:t>The median is the central value in the sense that there as many values smaller than it as there are larger than it.</a:t>
                </a:r>
              </a:p>
              <a:p>
                <a:r>
                  <a:rPr lang="en-GB" dirty="0"/>
                  <a:t> </a:t>
                </a:r>
              </a:p>
              <a:p>
                <a:r>
                  <a:rPr lang="en-GB" dirty="0" smtClean="0"/>
                  <a:t>If </a:t>
                </a:r>
                <a:r>
                  <a:rPr lang="en-GB" dirty="0"/>
                  <a:t>there are </a:t>
                </a:r>
                <a:r>
                  <a:rPr lang="en-GB" i="1" dirty="0"/>
                  <a:t>n</a:t>
                </a:r>
                <a:r>
                  <a:rPr lang="en-GB" dirty="0"/>
                  <a:t> observations then the median is: </a:t>
                </a:r>
              </a:p>
              <a:p>
                <a:r>
                  <a:rPr lang="en-GB" dirty="0"/>
                  <a:t> </a:t>
                </a:r>
              </a:p>
              <a:p>
                <a:r>
                  <a:rPr lang="en-GB" dirty="0"/>
                  <a:t>	the </a:t>
                </a:r>
                <a14:m>
                  <m:oMath xmlns:m="http://schemas.openxmlformats.org/officeDocument/2006/math" xmlns="">
                    <m:f>
                      <m:fPr>
                        <m:ctrlPr>
                          <a:rPr lang="en-GB" i="1">
                            <a:latin typeface="Cambria Math"/>
                          </a:rPr>
                        </m:ctrlPr>
                      </m:fPr>
                      <m:num>
                        <m:r>
                          <a:rPr lang="en-GB" i="1">
                            <a:latin typeface="Cambria Math"/>
                          </a:rPr>
                          <m:t>𝑛</m:t>
                        </m:r>
                        <m:r>
                          <a:rPr lang="en-GB" i="1">
                            <a:latin typeface="Cambria Math"/>
                          </a:rPr>
                          <m:t>+1</m:t>
                        </m:r>
                      </m:num>
                      <m:den>
                        <m:r>
                          <a:rPr lang="en-GB" i="1">
                            <a:latin typeface="Cambria Math"/>
                          </a:rPr>
                          <m:t>2</m:t>
                        </m:r>
                      </m:den>
                    </m:f>
                  </m:oMath>
                </a14:m>
                <a:r>
                  <a:rPr lang="en-GB" dirty="0"/>
                  <a:t> largest value, if  </a:t>
                </a:r>
                <a:r>
                  <a:rPr lang="en-GB" i="1" dirty="0"/>
                  <a:t>n</a:t>
                </a:r>
                <a:r>
                  <a:rPr lang="en-GB" dirty="0"/>
                  <a:t> is odd; </a:t>
                </a:r>
              </a:p>
              <a:p>
                <a:r>
                  <a:rPr lang="en-GB" dirty="0"/>
                  <a:t>	the sample mean of the </a:t>
                </a:r>
                <a14:m>
                  <m:oMath xmlns:m="http://schemas.openxmlformats.org/officeDocument/2006/math" xmlns="">
                    <m:f>
                      <m:fPr>
                        <m:ctrlPr>
                          <a:rPr lang="en-GB" i="1">
                            <a:latin typeface="Cambria Math"/>
                          </a:rPr>
                        </m:ctrlPr>
                      </m:fPr>
                      <m:num>
                        <m:r>
                          <a:rPr lang="en-GB" i="1">
                            <a:latin typeface="Cambria Math"/>
                          </a:rPr>
                          <m:t>𝑛</m:t>
                        </m:r>
                      </m:num>
                      <m:den>
                        <m:r>
                          <a:rPr lang="en-GB" i="1">
                            <a:latin typeface="Cambria Math"/>
                          </a:rPr>
                          <m:t>2</m:t>
                        </m:r>
                      </m:den>
                    </m:f>
                  </m:oMath>
                </a14:m>
                <a:r>
                  <a:rPr lang="en-GB" dirty="0"/>
                  <a:t> largest and the </a:t>
                </a:r>
                <a14:m>
                  <m:oMath xmlns:m="http://schemas.openxmlformats.org/officeDocument/2006/math" xmlns="">
                    <m:f>
                      <m:fPr>
                        <m:ctrlPr>
                          <a:rPr lang="en-GB" i="1">
                            <a:latin typeface="Cambria Math"/>
                          </a:rPr>
                        </m:ctrlPr>
                      </m:fPr>
                      <m:num>
                        <m:r>
                          <a:rPr lang="en-GB" i="1">
                            <a:latin typeface="Cambria Math"/>
                          </a:rPr>
                          <m:t>𝑛</m:t>
                        </m:r>
                      </m:num>
                      <m:den>
                        <m:r>
                          <a:rPr lang="en-GB" i="1">
                            <a:latin typeface="Cambria Math"/>
                          </a:rPr>
                          <m:t>2</m:t>
                        </m:r>
                      </m:den>
                    </m:f>
                    <m:r>
                      <a:rPr lang="en-GB" i="1">
                        <a:latin typeface="Cambria Math"/>
                      </a:rPr>
                      <m:t>+1</m:t>
                    </m:r>
                  </m:oMath>
                </a14:m>
                <a:r>
                  <a:rPr lang="en-GB" dirty="0"/>
                  <a:t> largest values, if </a:t>
                </a:r>
                <a:r>
                  <a:rPr lang="en-GB" i="1" dirty="0"/>
                  <a:t>n</a:t>
                </a:r>
                <a:r>
                  <a:rPr lang="en-GB" dirty="0"/>
                  <a:t> is even.</a:t>
                </a:r>
              </a:p>
            </p:txBody>
          </p:sp>
        </mc:Choice>
        <mc:Fallback xmlns="">
          <p:sp>
            <p:nvSpPr>
              <p:cNvPr id="4" name="Rectangle 3"/>
              <p:cNvSpPr>
                <a:spLocks noRot="1" noChangeAspect="1" noMove="1" noResize="1" noEditPoints="1" noAdjustHandles="1" noChangeArrowheads="1" noChangeShapeType="1" noTextEdit="1"/>
              </p:cNvSpPr>
              <p:nvPr/>
            </p:nvSpPr>
            <p:spPr>
              <a:xfrm>
                <a:off x="431504" y="404664"/>
                <a:ext cx="8028927" cy="2795317"/>
              </a:xfrm>
              <a:prstGeom prst="rect">
                <a:avLst/>
              </a:prstGeom>
              <a:blipFill rotWithShape="1">
                <a:blip r:embed="rId3"/>
                <a:stretch>
                  <a:fillRect l="-683" t="-1089" b="-436"/>
                </a:stretch>
              </a:blipFill>
            </p:spPr>
            <p:txBody>
              <a:bodyPr/>
              <a:lstStyle/>
              <a:p>
                <a:r>
                  <a:rPr lang="en-GB">
                    <a:noFill/>
                  </a:rPr>
                  <a:t> </a:t>
                </a:r>
              </a:p>
            </p:txBody>
          </p:sp>
        </mc:Fallback>
      </mc:AlternateContent>
      <p:sp>
        <p:nvSpPr>
          <p:cNvPr id="5" name="Rectangle 4"/>
          <p:cNvSpPr/>
          <p:nvPr/>
        </p:nvSpPr>
        <p:spPr>
          <a:xfrm>
            <a:off x="385873" y="3645024"/>
            <a:ext cx="8568952" cy="2031325"/>
          </a:xfrm>
          <a:prstGeom prst="rect">
            <a:avLst/>
          </a:prstGeom>
        </p:spPr>
        <p:txBody>
          <a:bodyPr wrap="square">
            <a:spAutoFit/>
          </a:bodyPr>
          <a:lstStyle/>
          <a:p>
            <a:r>
              <a:rPr lang="en-GB" b="1" dirty="0">
                <a:solidFill>
                  <a:srgbClr val="002060"/>
                </a:solidFill>
              </a:rPr>
              <a:t>Mode</a:t>
            </a:r>
            <a:endParaRPr lang="en-GB" dirty="0">
              <a:solidFill>
                <a:srgbClr val="002060"/>
              </a:solidFill>
            </a:endParaRPr>
          </a:p>
          <a:p>
            <a:r>
              <a:rPr lang="en-GB" b="1" dirty="0"/>
              <a:t> </a:t>
            </a:r>
            <a:endParaRPr lang="en-GB" dirty="0"/>
          </a:p>
          <a:p>
            <a:r>
              <a:rPr lang="en-GB" dirty="0"/>
              <a:t>The mode, or modal value, is the most frequently occurring value. For continuous data, the simplest definition of the mode is the midpoint of the interval with the highest rectangle in the histogram. (There is a more complicated definition involving the frequencies of neighbouring intervals.) It is only useful if there are a large number of observations.</a:t>
            </a:r>
          </a:p>
        </p:txBody>
      </p:sp>
    </p:spTree>
    <p:custDataLst>
      <p:tags r:id="rId1"/>
    </p:custDataLst>
    <p:extLst>
      <p:ext uri="{BB962C8B-B14F-4D97-AF65-F5344CB8AC3E}">
        <p14:creationId xmlns:p14="http://schemas.microsoft.com/office/powerpoint/2010/main" val="1194483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4572000" cy="1200329"/>
          </a:xfrm>
          <a:prstGeom prst="rect">
            <a:avLst/>
          </a:prstGeom>
        </p:spPr>
        <p:txBody>
          <a:bodyPr>
            <a:spAutoFit/>
          </a:bodyPr>
          <a:lstStyle/>
          <a:p>
            <a:r>
              <a:rPr lang="en-GB" b="1" dirty="0"/>
              <a:t>Comparing mean, median and mode</a:t>
            </a:r>
            <a:endParaRPr lang="en-GB" dirty="0"/>
          </a:p>
          <a:p>
            <a:r>
              <a:rPr lang="en-GB" b="1" dirty="0"/>
              <a:t> </a:t>
            </a:r>
            <a:endParaRPr lang="en-GB" dirty="0"/>
          </a:p>
          <a:p>
            <a:r>
              <a:rPr lang="en-GB" i="1" dirty="0"/>
              <a:t>Symmetric data:</a:t>
            </a:r>
            <a:r>
              <a:rPr lang="en-GB" dirty="0"/>
              <a:t> the mean median and mode will be approximately equal.</a:t>
            </a:r>
          </a:p>
        </p:txBody>
      </p:sp>
      <p:pic>
        <p:nvPicPr>
          <p:cNvPr id="6" name="Picture 5"/>
          <p:cNvPicPr/>
          <p:nvPr/>
        </p:nvPicPr>
        <p:blipFill>
          <a:blip r:embed="rId3" cstate="print"/>
          <a:srcRect/>
          <a:stretch>
            <a:fillRect/>
          </a:stretch>
        </p:blipFill>
        <p:spPr bwMode="auto">
          <a:xfrm>
            <a:off x="5220072" y="332656"/>
            <a:ext cx="3173344" cy="2572375"/>
          </a:xfrm>
          <a:prstGeom prst="rect">
            <a:avLst/>
          </a:prstGeom>
          <a:noFill/>
          <a:ln w="9525">
            <a:noFill/>
            <a:miter lim="800000"/>
            <a:headEnd/>
            <a:tailEnd/>
          </a:ln>
        </p:spPr>
      </p:pic>
      <p:sp>
        <p:nvSpPr>
          <p:cNvPr id="7" name="Rectangle 6"/>
          <p:cNvSpPr/>
          <p:nvPr/>
        </p:nvSpPr>
        <p:spPr>
          <a:xfrm>
            <a:off x="212547" y="3284984"/>
            <a:ext cx="4572000" cy="1477328"/>
          </a:xfrm>
          <a:prstGeom prst="rect">
            <a:avLst/>
          </a:prstGeom>
        </p:spPr>
        <p:txBody>
          <a:bodyPr>
            <a:spAutoFit/>
          </a:bodyPr>
          <a:lstStyle/>
          <a:p>
            <a:r>
              <a:rPr lang="en-GB" i="1" dirty="0"/>
              <a:t>Skew data</a:t>
            </a:r>
            <a:r>
              <a:rPr lang="en-GB" i="1" dirty="0" smtClean="0"/>
              <a:t>: </a:t>
            </a:r>
          </a:p>
          <a:p>
            <a:endParaRPr lang="en-GB" i="1" dirty="0"/>
          </a:p>
          <a:p>
            <a:pPr marL="285750" indent="-285750">
              <a:buFontTx/>
              <a:buChar char="-"/>
            </a:pPr>
            <a:r>
              <a:rPr lang="en-GB" dirty="0" smtClean="0"/>
              <a:t>Tail of high values: positive skew</a:t>
            </a:r>
          </a:p>
          <a:p>
            <a:pPr marL="285750" indent="-285750">
              <a:buFontTx/>
              <a:buChar char="-"/>
            </a:pPr>
            <a:r>
              <a:rPr lang="en-GB" dirty="0" smtClean="0"/>
              <a:t>Tail of low values: negative skew</a:t>
            </a:r>
          </a:p>
          <a:p>
            <a:endParaRPr lang="en-GB" i="1" dirty="0" smtClean="0"/>
          </a:p>
        </p:txBody>
      </p:sp>
      <p:pic>
        <p:nvPicPr>
          <p:cNvPr id="8" name="Picture 7"/>
          <p:cNvPicPr/>
          <p:nvPr/>
        </p:nvPicPr>
        <p:blipFill>
          <a:blip r:embed="rId4" cstate="print"/>
          <a:srcRect/>
          <a:stretch>
            <a:fillRect/>
          </a:stretch>
        </p:blipFill>
        <p:spPr bwMode="auto">
          <a:xfrm>
            <a:off x="4625519" y="3861048"/>
            <a:ext cx="4362450" cy="2762250"/>
          </a:xfrm>
          <a:prstGeom prst="rect">
            <a:avLst/>
          </a:prstGeom>
          <a:noFill/>
          <a:ln w="9525">
            <a:noFill/>
            <a:miter lim="800000"/>
            <a:headEnd/>
            <a:tailEnd/>
          </a:ln>
        </p:spPr>
      </p:pic>
      <p:sp>
        <p:nvSpPr>
          <p:cNvPr id="9" name="Rectangle 8"/>
          <p:cNvSpPr/>
          <p:nvPr/>
        </p:nvSpPr>
        <p:spPr>
          <a:xfrm>
            <a:off x="7423440" y="3722548"/>
            <a:ext cx="1630190" cy="276999"/>
          </a:xfrm>
          <a:prstGeom prst="rect">
            <a:avLst/>
          </a:prstGeom>
        </p:spPr>
        <p:txBody>
          <a:bodyPr wrap="none">
            <a:spAutoFit/>
          </a:bodyPr>
          <a:lstStyle/>
          <a:p>
            <a:r>
              <a:rPr lang="en-GB" sz="1200" dirty="0"/>
              <a:t>IFS Briefing Note No 73</a:t>
            </a:r>
          </a:p>
        </p:txBody>
      </p:sp>
      <p:sp>
        <p:nvSpPr>
          <p:cNvPr id="10" name="Text Box 2"/>
          <p:cNvSpPr txBox="1">
            <a:spLocks noChangeArrowheads="1"/>
          </p:cNvSpPr>
          <p:nvPr/>
        </p:nvSpPr>
        <p:spPr bwMode="auto">
          <a:xfrm>
            <a:off x="5520109" y="4208314"/>
            <a:ext cx="600075"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Mode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Connector 11"/>
          <p:cNvCxnSpPr/>
          <p:nvPr/>
        </p:nvCxnSpPr>
        <p:spPr>
          <a:xfrm>
            <a:off x="5820146" y="4428977"/>
            <a:ext cx="192014" cy="224159"/>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2547" y="4799822"/>
            <a:ext cx="4572000" cy="1200329"/>
          </a:xfrm>
          <a:prstGeom prst="rect">
            <a:avLst/>
          </a:prstGeom>
        </p:spPr>
        <p:txBody>
          <a:bodyPr>
            <a:spAutoFit/>
          </a:bodyPr>
          <a:lstStyle/>
          <a:p>
            <a:endParaRPr lang="en-GB" i="1" dirty="0"/>
          </a:p>
          <a:p>
            <a:r>
              <a:rPr lang="en-GB" dirty="0"/>
              <a:t>The median is less sensitive than the mean to extreme observations. The mode ignores them.</a:t>
            </a:r>
          </a:p>
        </p:txBody>
      </p:sp>
    </p:spTree>
    <p:custDataLst>
      <p:tags r:id="rId1"/>
    </p:custDataLst>
    <p:extLst>
      <p:ext uri="{BB962C8B-B14F-4D97-AF65-F5344CB8AC3E}">
        <p14:creationId xmlns:p14="http://schemas.microsoft.com/office/powerpoint/2010/main" val="383272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4572000" cy="1200329"/>
          </a:xfrm>
          <a:prstGeom prst="rect">
            <a:avLst/>
          </a:prstGeom>
        </p:spPr>
        <p:txBody>
          <a:bodyPr>
            <a:spAutoFit/>
          </a:bodyPr>
          <a:lstStyle/>
          <a:p>
            <a:r>
              <a:rPr lang="en-GB" b="1" dirty="0"/>
              <a:t>Comparing mean, median and mode</a:t>
            </a:r>
            <a:endParaRPr lang="en-GB" dirty="0"/>
          </a:p>
          <a:p>
            <a:r>
              <a:rPr lang="en-GB" b="1" dirty="0"/>
              <a:t> </a:t>
            </a:r>
            <a:endParaRPr lang="en-GB" dirty="0"/>
          </a:p>
          <a:p>
            <a:r>
              <a:rPr lang="en-GB" i="1" dirty="0"/>
              <a:t>Symmetric data:</a:t>
            </a:r>
            <a:r>
              <a:rPr lang="en-GB" dirty="0"/>
              <a:t> the mean median and mode will be approximately equal.</a:t>
            </a:r>
          </a:p>
        </p:txBody>
      </p:sp>
      <p:pic>
        <p:nvPicPr>
          <p:cNvPr id="6" name="Picture 5"/>
          <p:cNvPicPr/>
          <p:nvPr/>
        </p:nvPicPr>
        <p:blipFill>
          <a:blip r:embed="rId3" cstate="print"/>
          <a:srcRect/>
          <a:stretch>
            <a:fillRect/>
          </a:stretch>
        </p:blipFill>
        <p:spPr bwMode="auto">
          <a:xfrm>
            <a:off x="5220072" y="332656"/>
            <a:ext cx="3173344" cy="2572375"/>
          </a:xfrm>
          <a:prstGeom prst="rect">
            <a:avLst/>
          </a:prstGeom>
          <a:noFill/>
          <a:ln w="9525">
            <a:noFill/>
            <a:miter lim="800000"/>
            <a:headEnd/>
            <a:tailEnd/>
          </a:ln>
        </p:spPr>
      </p:pic>
      <p:sp>
        <p:nvSpPr>
          <p:cNvPr id="7" name="Rectangle 6"/>
          <p:cNvSpPr/>
          <p:nvPr/>
        </p:nvSpPr>
        <p:spPr>
          <a:xfrm>
            <a:off x="212547" y="3284984"/>
            <a:ext cx="4572000" cy="1477328"/>
          </a:xfrm>
          <a:prstGeom prst="rect">
            <a:avLst/>
          </a:prstGeom>
        </p:spPr>
        <p:txBody>
          <a:bodyPr>
            <a:spAutoFit/>
          </a:bodyPr>
          <a:lstStyle/>
          <a:p>
            <a:r>
              <a:rPr lang="en-GB" i="1" dirty="0"/>
              <a:t>Skew data</a:t>
            </a:r>
            <a:r>
              <a:rPr lang="en-GB" i="1" dirty="0" smtClean="0"/>
              <a:t>: </a:t>
            </a:r>
          </a:p>
          <a:p>
            <a:endParaRPr lang="en-GB" i="1" dirty="0"/>
          </a:p>
          <a:p>
            <a:pPr marL="285750" indent="-285750">
              <a:buFontTx/>
              <a:buChar char="-"/>
            </a:pPr>
            <a:r>
              <a:rPr lang="en-GB" dirty="0" smtClean="0"/>
              <a:t>Tail of high values: positive skew</a:t>
            </a:r>
          </a:p>
          <a:p>
            <a:pPr marL="285750" indent="-285750">
              <a:buFontTx/>
              <a:buChar char="-"/>
            </a:pPr>
            <a:r>
              <a:rPr lang="en-GB" dirty="0" smtClean="0"/>
              <a:t>Tail of low values: negative skew</a:t>
            </a:r>
          </a:p>
          <a:p>
            <a:endParaRPr lang="en-GB" i="1" dirty="0" smtClean="0"/>
          </a:p>
        </p:txBody>
      </p:sp>
      <p:pic>
        <p:nvPicPr>
          <p:cNvPr id="8" name="Picture 7"/>
          <p:cNvPicPr/>
          <p:nvPr/>
        </p:nvPicPr>
        <p:blipFill>
          <a:blip r:embed="rId4" cstate="print"/>
          <a:srcRect/>
          <a:stretch>
            <a:fillRect/>
          </a:stretch>
        </p:blipFill>
        <p:spPr bwMode="auto">
          <a:xfrm>
            <a:off x="4625519" y="3861048"/>
            <a:ext cx="4362450" cy="2762250"/>
          </a:xfrm>
          <a:prstGeom prst="rect">
            <a:avLst/>
          </a:prstGeom>
          <a:noFill/>
          <a:ln w="9525">
            <a:noFill/>
            <a:miter lim="800000"/>
            <a:headEnd/>
            <a:tailEnd/>
          </a:ln>
        </p:spPr>
      </p:pic>
      <p:sp>
        <p:nvSpPr>
          <p:cNvPr id="9" name="Rectangle 8"/>
          <p:cNvSpPr/>
          <p:nvPr/>
        </p:nvSpPr>
        <p:spPr>
          <a:xfrm>
            <a:off x="7423440" y="3722548"/>
            <a:ext cx="1630190" cy="276999"/>
          </a:xfrm>
          <a:prstGeom prst="rect">
            <a:avLst/>
          </a:prstGeom>
        </p:spPr>
        <p:txBody>
          <a:bodyPr wrap="none">
            <a:spAutoFit/>
          </a:bodyPr>
          <a:lstStyle/>
          <a:p>
            <a:r>
              <a:rPr lang="en-GB" sz="1200" dirty="0"/>
              <a:t>IFS Briefing Note No 73</a:t>
            </a:r>
          </a:p>
        </p:txBody>
      </p:sp>
      <p:sp>
        <p:nvSpPr>
          <p:cNvPr id="10" name="Text Box 2"/>
          <p:cNvSpPr txBox="1">
            <a:spLocks noChangeArrowheads="1"/>
          </p:cNvSpPr>
          <p:nvPr/>
        </p:nvSpPr>
        <p:spPr bwMode="auto">
          <a:xfrm>
            <a:off x="5520109" y="4208314"/>
            <a:ext cx="600075"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Mode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Connector 11"/>
          <p:cNvCxnSpPr/>
          <p:nvPr/>
        </p:nvCxnSpPr>
        <p:spPr>
          <a:xfrm>
            <a:off x="5820146" y="4428977"/>
            <a:ext cx="192014" cy="224159"/>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2547" y="4799822"/>
            <a:ext cx="4572000" cy="1200329"/>
          </a:xfrm>
          <a:prstGeom prst="rect">
            <a:avLst/>
          </a:prstGeom>
        </p:spPr>
        <p:txBody>
          <a:bodyPr>
            <a:spAutoFit/>
          </a:bodyPr>
          <a:lstStyle/>
          <a:p>
            <a:endParaRPr lang="en-GB" i="1" dirty="0"/>
          </a:p>
          <a:p>
            <a:r>
              <a:rPr lang="en-GB" dirty="0"/>
              <a:t>The median is less sensitive than the mean to extreme observations. The mode ignores them.</a:t>
            </a:r>
          </a:p>
        </p:txBody>
      </p:sp>
    </p:spTree>
    <p:custDataLst>
      <p:tags r:id="rId1"/>
    </p:custDataLst>
    <p:extLst>
      <p:ext uri="{BB962C8B-B14F-4D97-AF65-F5344CB8AC3E}">
        <p14:creationId xmlns:p14="http://schemas.microsoft.com/office/powerpoint/2010/main" val="1518214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28639" y="40770"/>
            <a:ext cx="3958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400" b="1" dirty="0" smtClean="0">
                <a:solidFill>
                  <a:schemeClr val="accent2"/>
                </a:solidFill>
              </a:rPr>
              <a:t>Summary From Last Time</a:t>
            </a:r>
            <a:endParaRPr lang="en-GB" sz="2400" b="1" dirty="0">
              <a:solidFill>
                <a:schemeClr val="accent2"/>
              </a:solidFill>
            </a:endParaRPr>
          </a:p>
        </p:txBody>
      </p:sp>
      <p:sp>
        <p:nvSpPr>
          <p:cNvPr id="37" name="Rectangle 36"/>
          <p:cNvSpPr/>
          <p:nvPr/>
        </p:nvSpPr>
        <p:spPr>
          <a:xfrm>
            <a:off x="323528" y="548680"/>
            <a:ext cx="3029034" cy="369332"/>
          </a:xfrm>
          <a:prstGeom prst="rect">
            <a:avLst/>
          </a:prstGeom>
        </p:spPr>
        <p:txBody>
          <a:bodyPr wrap="none">
            <a:spAutoFit/>
          </a:bodyPr>
          <a:lstStyle/>
          <a:p>
            <a:r>
              <a:rPr lang="en-GB" b="1" dirty="0" smtClean="0">
                <a:solidFill>
                  <a:srgbClr val="002060"/>
                </a:solidFill>
              </a:rPr>
              <a:t>Normal/Gaussian distribution</a:t>
            </a:r>
            <a:endParaRPr lang="en-GB" b="1" dirty="0">
              <a:solidFill>
                <a:srgbClr val="002060"/>
              </a:solidFill>
            </a:endParaRPr>
          </a:p>
        </p:txBody>
      </p:sp>
      <p:pic>
        <p:nvPicPr>
          <p:cNvPr id="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60" y="1261979"/>
            <a:ext cx="2999560" cy="190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Arrow Connector 38"/>
          <p:cNvCxnSpPr/>
          <p:nvPr/>
        </p:nvCxnSpPr>
        <p:spPr>
          <a:xfrm>
            <a:off x="2102116" y="2132856"/>
            <a:ext cx="35990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2166246" y="2239093"/>
                <a:ext cx="240031" cy="36933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𝜎</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2166246" y="2239093"/>
                <a:ext cx="240031" cy="369332"/>
              </a:xfrm>
              <a:prstGeom prst="rect">
                <a:avLst/>
              </a:prstGeom>
              <a:blipFill rotWithShape="1">
                <a:blip r:embed="rId4"/>
                <a:stretch>
                  <a:fillRect r="-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45912" y="1516701"/>
                <a:ext cx="4203971" cy="610745"/>
              </a:xfrm>
              <a:prstGeom prst="rect">
                <a:avLst/>
              </a:prstGeom>
            </p:spPr>
            <p:txBody>
              <a:bodyPr wrap="none">
                <a:spAutoFit/>
              </a:bodyPr>
              <a:lstStyle/>
              <a:p>
                <a:pPr algn="ctr"/>
                <a14:m>
                  <m:oMath xmlns:m="http://schemas.openxmlformats.org/officeDocument/2006/math" xmlns="">
                    <m:r>
                      <a:rPr lang="en-GB" i="1">
                        <a:latin typeface="Cambria Math"/>
                      </a:rPr>
                      <m:t>𝑓</m:t>
                    </m:r>
                    <m:d>
                      <m:dPr>
                        <m:ctrlPr>
                          <a:rPr lang="en-GB" i="1">
                            <a:latin typeface="Cambria Math"/>
                          </a:rPr>
                        </m:ctrlPr>
                      </m:dPr>
                      <m:e>
                        <m:r>
                          <a:rPr lang="en-GB" i="1">
                            <a:latin typeface="Cambria Math"/>
                          </a:rPr>
                          <m:t>𝑥</m:t>
                        </m:r>
                      </m:e>
                    </m:d>
                    <m:r>
                      <a:rPr lang="en-GB" i="1">
                        <a:latin typeface="Cambria Math"/>
                      </a:rPr>
                      <m:t>=</m:t>
                    </m:r>
                    <m:f>
                      <m:fPr>
                        <m:ctrlPr>
                          <a:rPr lang="en-GB" i="1">
                            <a:latin typeface="Cambria Math"/>
                          </a:rPr>
                        </m:ctrlPr>
                      </m:fPr>
                      <m:num>
                        <m:r>
                          <a:rPr lang="en-GB" i="1">
                            <a:latin typeface="Cambria Math"/>
                          </a:rPr>
                          <m:t>1</m:t>
                        </m:r>
                      </m:num>
                      <m:den>
                        <m:rad>
                          <m:radPr>
                            <m:degHide m:val="on"/>
                            <m:ctrlPr>
                              <a:rPr lang="en-GB" i="1">
                                <a:latin typeface="Cambria Math"/>
                              </a:rPr>
                            </m:ctrlPr>
                          </m:radPr>
                          <m:deg/>
                          <m:e>
                            <m:r>
                              <a:rPr lang="en-GB" i="1">
                                <a:latin typeface="Cambria Math"/>
                              </a:rPr>
                              <m:t>2</m:t>
                            </m:r>
                            <m:r>
                              <a:rPr lang="en-GB" i="1">
                                <a:latin typeface="Cambria Math"/>
                              </a:rPr>
                              <m:t>𝜋</m:t>
                            </m:r>
                            <m:sSup>
                              <m:sSupPr>
                                <m:ctrlPr>
                                  <a:rPr lang="en-GB" i="1">
                                    <a:latin typeface="Cambria Math"/>
                                  </a:rPr>
                                </m:ctrlPr>
                              </m:sSupPr>
                              <m:e>
                                <m:r>
                                  <a:rPr lang="en-GB" i="1">
                                    <a:latin typeface="Cambria Math"/>
                                  </a:rPr>
                                  <m:t>𝜎</m:t>
                                </m:r>
                              </m:e>
                              <m:sup>
                                <m:r>
                                  <a:rPr lang="en-GB" i="1">
                                    <a:latin typeface="Cambria Math"/>
                                  </a:rPr>
                                  <m:t>2</m:t>
                                </m:r>
                              </m:sup>
                            </m:sSup>
                          </m:e>
                        </m:rad>
                      </m:den>
                    </m:f>
                    <m:sSup>
                      <m:sSupPr>
                        <m:ctrlPr>
                          <a:rPr lang="en-GB" i="1">
                            <a:latin typeface="Cambria Math"/>
                          </a:rPr>
                        </m:ctrlPr>
                      </m:sSupPr>
                      <m:e>
                        <m:r>
                          <a:rPr lang="en-GB" i="1">
                            <a:latin typeface="Cambria Math"/>
                          </a:rPr>
                          <m:t>𝑒</m:t>
                        </m:r>
                      </m:e>
                      <m:sup>
                        <m:f>
                          <m:fPr>
                            <m:ctrlPr>
                              <a:rPr lang="en-GB" i="1">
                                <a:latin typeface="Cambria Math"/>
                              </a:rPr>
                            </m:ctrlPr>
                          </m:fPr>
                          <m:num>
                            <m:sSup>
                              <m:sSupPr>
                                <m:ctrlPr>
                                  <a:rPr lang="en-GB" i="1">
                                    <a:latin typeface="Cambria Math"/>
                                  </a:rPr>
                                </m:ctrlPr>
                              </m:sSupPr>
                              <m:e>
                                <m:r>
                                  <a:rPr lang="en-GB" i="1">
                                    <a:latin typeface="Cambria Math"/>
                                  </a:rPr>
                                  <m:t>−</m:t>
                                </m:r>
                                <m:d>
                                  <m:dPr>
                                    <m:ctrlPr>
                                      <a:rPr lang="en-GB" i="1">
                                        <a:latin typeface="Cambria Math"/>
                                      </a:rPr>
                                    </m:ctrlPr>
                                  </m:dPr>
                                  <m:e>
                                    <m:r>
                                      <a:rPr lang="en-GB" i="1">
                                        <a:latin typeface="Cambria Math"/>
                                      </a:rPr>
                                      <m:t>𝑥</m:t>
                                    </m:r>
                                    <m:r>
                                      <a:rPr lang="en-GB" i="1">
                                        <a:latin typeface="Cambria Math"/>
                                      </a:rPr>
                                      <m:t>−</m:t>
                                    </m:r>
                                    <m:r>
                                      <a:rPr lang="en-GB" i="1">
                                        <a:latin typeface="Cambria Math"/>
                                      </a:rPr>
                                      <m:t>𝜇</m:t>
                                    </m:r>
                                  </m:e>
                                </m:d>
                              </m:e>
                              <m:sup>
                                <m:r>
                                  <a:rPr lang="en-GB" i="1">
                                    <a:latin typeface="Cambria Math"/>
                                  </a:rPr>
                                  <m:t>2</m:t>
                                </m:r>
                              </m:sup>
                            </m:sSup>
                          </m:num>
                          <m:den>
                            <m:r>
                              <a:rPr lang="en-GB" i="1">
                                <a:latin typeface="Cambria Math"/>
                              </a:rPr>
                              <m:t>2</m:t>
                            </m:r>
                            <m:sSup>
                              <m:sSupPr>
                                <m:ctrlPr>
                                  <a:rPr lang="en-GB" i="1">
                                    <a:latin typeface="Cambria Math"/>
                                  </a:rPr>
                                </m:ctrlPr>
                              </m:sSupPr>
                              <m:e>
                                <m:r>
                                  <a:rPr lang="en-GB" i="1">
                                    <a:latin typeface="Cambria Math"/>
                                  </a:rPr>
                                  <m:t>𝜎</m:t>
                                </m:r>
                              </m:e>
                              <m:sup>
                                <m:r>
                                  <a:rPr lang="en-GB" i="1">
                                    <a:latin typeface="Cambria Math"/>
                                  </a:rPr>
                                  <m:t>2</m:t>
                                </m:r>
                              </m:sup>
                            </m:sSup>
                          </m:den>
                        </m:f>
                      </m:sup>
                    </m:sSup>
                    <m:r>
                      <a:rPr lang="en-GB" i="1">
                        <a:latin typeface="Cambria Math"/>
                      </a:rPr>
                      <m:t> </m:t>
                    </m:r>
                    <m:r>
                      <m:rPr>
                        <m:nor/>
                      </m:rPr>
                      <a:rPr lang="en-GB"/>
                      <m:t>     </m:t>
                    </m:r>
                    <m:r>
                      <a:rPr lang="en-GB" i="1">
                        <a:latin typeface="Cambria Math"/>
                      </a:rPr>
                      <m:t>(−∞&lt;</m:t>
                    </m:r>
                    <m:r>
                      <a:rPr lang="en-GB" i="1">
                        <a:latin typeface="Cambria Math"/>
                      </a:rPr>
                      <m:t>𝑥</m:t>
                    </m:r>
                    <m:r>
                      <a:rPr lang="en-GB" i="1">
                        <a:latin typeface="Cambria Math"/>
                      </a:rPr>
                      <m:t>&lt; ∞)</m:t>
                    </m:r>
                  </m:oMath>
                </a14:m>
                <a:r>
                  <a:rPr lang="en-GB" dirty="0"/>
                  <a:t>  </a:t>
                </a:r>
              </a:p>
            </p:txBody>
          </p:sp>
        </mc:Choice>
        <mc:Fallback xmlns="">
          <p:sp>
            <p:nvSpPr>
              <p:cNvPr id="4" name="Rectangle 3"/>
              <p:cNvSpPr>
                <a:spLocks noRot="1" noChangeAspect="1" noMove="1" noResize="1" noEditPoints="1" noAdjustHandles="1" noChangeArrowheads="1" noChangeShapeType="1" noTextEdit="1"/>
              </p:cNvSpPr>
              <p:nvPr/>
            </p:nvSpPr>
            <p:spPr>
              <a:xfrm>
                <a:off x="3745912" y="1516701"/>
                <a:ext cx="4203971" cy="61074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164395" y="2608425"/>
                <a:ext cx="963534" cy="369332"/>
              </a:xfrm>
              <a:prstGeom prst="rect">
                <a:avLst/>
              </a:prstGeom>
              <a:noFill/>
            </p:spPr>
            <p:txBody>
              <a:bodyPr wrap="none" rtlCol="0">
                <a:spAutoFit/>
              </a:bodyPr>
              <a:lstStyle/>
              <a:p>
                <a14:m>
                  <m:oMath xmlns:m="http://schemas.openxmlformats.org/officeDocument/2006/math" xmlns="">
                    <m:r>
                      <a:rPr lang="en-GB" b="0" i="1" smtClean="0">
                        <a:latin typeface="Cambria Math"/>
                      </a:rPr>
                      <m:t>𝜇</m:t>
                    </m:r>
                    <m:r>
                      <a:rPr lang="en-GB" b="0" i="0" smtClean="0">
                        <a:latin typeface="Cambria Math"/>
                      </a:rPr>
                      <m:t>:</m:t>
                    </m:r>
                  </m:oMath>
                </a14:m>
                <a:r>
                  <a:rPr lang="en-GB" dirty="0" smtClean="0"/>
                  <a:t> mean</a:t>
                </a:r>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4164395" y="2608425"/>
                <a:ext cx="963534" cy="369332"/>
              </a:xfrm>
              <a:prstGeom prst="rect">
                <a:avLst/>
              </a:prstGeom>
              <a:blipFill rotWithShape="1">
                <a:blip r:embed="rId6"/>
                <a:stretch>
                  <a:fillRect t="-8333" r="-506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004824" y="2608425"/>
                <a:ext cx="2243178" cy="369332"/>
              </a:xfrm>
              <a:prstGeom prst="rect">
                <a:avLst/>
              </a:prstGeom>
              <a:noFill/>
            </p:spPr>
            <p:txBody>
              <a:bodyPr wrap="none" rtlCol="0">
                <a:spAutoFit/>
              </a:bodyPr>
              <a:lstStyle/>
              <a:p>
                <a14:m>
                  <m:oMath xmlns:m="http://schemas.openxmlformats.org/officeDocument/2006/math" xmlns="">
                    <m:r>
                      <a:rPr lang="en-GB" b="0" i="1" smtClean="0">
                        <a:latin typeface="Cambria Math"/>
                      </a:rPr>
                      <m:t>𝜎</m:t>
                    </m:r>
                    <m:r>
                      <a:rPr lang="en-GB" b="0" i="0" smtClean="0">
                        <a:latin typeface="Cambria Math"/>
                      </a:rPr>
                      <m:t>: </m:t>
                    </m:r>
                  </m:oMath>
                </a14:m>
                <a:r>
                  <a:rPr lang="en-GB" dirty="0" smtClean="0"/>
                  <a:t> standard deviation</a:t>
                </a:r>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6004824" y="2608425"/>
                <a:ext cx="2243178" cy="369332"/>
              </a:xfrm>
              <a:prstGeom prst="rect">
                <a:avLst/>
              </a:prstGeom>
              <a:blipFill rotWithShape="1">
                <a:blip r:embed="rId7"/>
                <a:stretch>
                  <a:fillRect t="-8333" r="-2174"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5350" y="4287207"/>
                <a:ext cx="3640562" cy="689099"/>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r>
                        <m:rPr>
                          <m:sty m:val="p"/>
                        </m:rPr>
                        <a:rPr lang="en-GB">
                          <a:latin typeface="Cambria Math"/>
                        </a:rPr>
                        <m:t>Q</m:t>
                      </m:r>
                      <m:d>
                        <m:dPr>
                          <m:ctrlPr>
                            <a:rPr lang="en-GB" i="1">
                              <a:latin typeface="Cambria Math"/>
                            </a:rPr>
                          </m:ctrlPr>
                        </m:dPr>
                        <m:e>
                          <m:r>
                            <m:rPr>
                              <m:sty m:val="p"/>
                            </m:rPr>
                            <a:rPr lang="en-GB">
                              <a:latin typeface="Cambria Math"/>
                            </a:rPr>
                            <m:t>z</m:t>
                          </m:r>
                        </m:e>
                      </m:d>
                      <m:r>
                        <a:rPr lang="en-GB">
                          <a:latin typeface="Cambria Math"/>
                        </a:rPr>
                        <m:t>=</m:t>
                      </m:r>
                      <m:r>
                        <a:rPr lang="en-GB" i="1">
                          <a:latin typeface="Cambria Math"/>
                        </a:rPr>
                        <m:t>𝑃</m:t>
                      </m:r>
                      <m:d>
                        <m:dPr>
                          <m:ctrlPr>
                            <a:rPr lang="en-GB" i="1">
                              <a:latin typeface="Cambria Math"/>
                            </a:rPr>
                          </m:ctrlPr>
                        </m:dPr>
                        <m:e>
                          <m:r>
                            <a:rPr lang="en-GB" i="1">
                              <a:latin typeface="Cambria Math"/>
                            </a:rPr>
                            <m:t>𝑍</m:t>
                          </m:r>
                          <m:r>
                            <a:rPr lang="en-GB" i="1">
                              <a:latin typeface="Cambria Math"/>
                            </a:rPr>
                            <m:t>≤</m:t>
                          </m:r>
                          <m:r>
                            <a:rPr lang="en-GB" i="1">
                              <a:latin typeface="Cambria Math"/>
                            </a:rPr>
                            <m:t>𝑧</m:t>
                          </m:r>
                        </m:e>
                      </m:d>
                      <m:r>
                        <a:rPr lang="en-GB" i="1">
                          <a:latin typeface="Cambria Math"/>
                        </a:rPr>
                        <m:t>= </m:t>
                      </m:r>
                      <m:nary>
                        <m:naryPr>
                          <m:ctrlPr>
                            <a:rPr lang="en-GB" i="1">
                              <a:latin typeface="Cambria Math"/>
                            </a:rPr>
                          </m:ctrlPr>
                        </m:naryPr>
                        <m:sub>
                          <m:r>
                            <a:rPr lang="en-GB" i="1">
                              <a:latin typeface="Cambria Math"/>
                            </a:rPr>
                            <m:t>−∞</m:t>
                          </m:r>
                        </m:sub>
                        <m:sup>
                          <m:r>
                            <a:rPr lang="en-GB" i="1">
                              <a:latin typeface="Cambria Math"/>
                            </a:rPr>
                            <m:t>𝑧</m:t>
                          </m:r>
                        </m:sup>
                        <m:e>
                          <m:r>
                            <a:rPr lang="en-GB" i="1">
                              <a:latin typeface="Cambria Math"/>
                            </a:rPr>
                            <m:t>𝑓</m:t>
                          </m:r>
                          <m:d>
                            <m:dPr>
                              <m:ctrlPr>
                                <a:rPr lang="en-GB" i="1">
                                  <a:latin typeface="Cambria Math"/>
                                </a:rPr>
                              </m:ctrlPr>
                            </m:dPr>
                            <m:e>
                              <m:r>
                                <a:rPr lang="en-GB" i="1">
                                  <a:latin typeface="Cambria Math"/>
                                </a:rPr>
                                <m:t>𝑥</m:t>
                              </m:r>
                            </m:e>
                          </m:d>
                          <m:r>
                            <a:rPr lang="en-GB" i="1">
                              <a:latin typeface="Cambria Math"/>
                            </a:rPr>
                            <m:t>𝑑𝑥</m:t>
                          </m:r>
                        </m:e>
                      </m:nary>
                    </m:oMath>
                  </m:oMathPara>
                </a14:m>
                <a:endParaRPr lang="en-GB" dirty="0"/>
              </a:p>
            </p:txBody>
          </p:sp>
        </mc:Choice>
        <mc:Fallback xmlns="">
          <p:sp>
            <p:nvSpPr>
              <p:cNvPr id="23" name="Rectangle 22"/>
              <p:cNvSpPr>
                <a:spLocks noRot="1" noChangeAspect="1" noMove="1" noResize="1" noEditPoints="1" noAdjustHandles="1" noChangeArrowheads="1" noChangeShapeType="1" noTextEdit="1"/>
              </p:cNvSpPr>
              <p:nvPr/>
            </p:nvSpPr>
            <p:spPr>
              <a:xfrm>
                <a:off x="105350" y="4287207"/>
                <a:ext cx="3640562" cy="689099"/>
              </a:xfrm>
              <a:prstGeom prst="rect">
                <a:avLst/>
              </a:prstGeom>
              <a:blipFill rotWithShape="1">
                <a:blip r:embed="rId8"/>
                <a:stretch>
                  <a:fillRect/>
                </a:stretch>
              </a:blipFill>
            </p:spPr>
            <p:txBody>
              <a:bodyPr/>
              <a:lstStyle/>
              <a:p>
                <a:r>
                  <a:rPr lang="en-GB">
                    <a:noFill/>
                  </a:rPr>
                  <a:t> </a:t>
                </a:r>
              </a:p>
            </p:txBody>
          </p:sp>
        </mc:Fallback>
      </mc:AlternateContent>
      <p:pic>
        <p:nvPicPr>
          <p:cNvPr id="24" name="Picture 23"/>
          <p:cNvPicPr/>
          <p:nvPr/>
        </p:nvPicPr>
        <p:blipFill>
          <a:blip r:embed="rId9">
            <a:extLst>
              <a:ext uri="{28A0092B-C50C-407E-A947-70E740481C1C}">
                <a14:useLocalDpi xmlns:a14="http://schemas.microsoft.com/office/drawing/2010/main" val="0"/>
              </a:ext>
            </a:extLst>
          </a:blip>
          <a:srcRect/>
          <a:stretch>
            <a:fillRect/>
          </a:stretch>
        </p:blipFill>
        <p:spPr bwMode="auto">
          <a:xfrm>
            <a:off x="4219711" y="3483106"/>
            <a:ext cx="2404588" cy="1664255"/>
          </a:xfrm>
          <a:prstGeom prst="rect">
            <a:avLst/>
          </a:prstGeom>
          <a:noFill/>
          <a:ln>
            <a:noFill/>
          </a:ln>
        </p:spPr>
      </p:pic>
      <mc:AlternateContent xmlns:mc="http://schemas.openxmlformats.org/markup-compatibility/2006" xmlns:a14="http://schemas.microsoft.com/office/drawing/2010/main">
        <mc:Choice Requires="a14">
          <p:sp>
            <p:nvSpPr>
              <p:cNvPr id="25" name="Rectangle 24"/>
              <p:cNvSpPr/>
              <p:nvPr/>
            </p:nvSpPr>
            <p:spPr>
              <a:xfrm>
                <a:off x="277243" y="3829588"/>
                <a:ext cx="2009018" cy="485646"/>
              </a:xfrm>
              <a:prstGeom prst="rect">
                <a:avLst/>
              </a:prstGeom>
              <a:solidFill>
                <a:srgbClr val="FFFF99"/>
              </a:solidFill>
              <a:ln>
                <a:solidFill>
                  <a:schemeClr val="accent1">
                    <a:shade val="50000"/>
                  </a:schemeClr>
                </a:solidFill>
              </a:ln>
            </p:spPr>
            <p:txBody>
              <a:bodyPr wrap="square">
                <a:spAutoFit/>
              </a:bodyPr>
              <a:lstStyle/>
              <a:p>
                <a14:m>
                  <m:oMath xmlns:m="http://schemas.openxmlformats.org/officeDocument/2006/math" xmlns="">
                    <m:r>
                      <a:rPr lang="en-GB" i="1">
                        <a:latin typeface="Cambria Math"/>
                      </a:rPr>
                      <m:t>𝑍</m:t>
                    </m:r>
                    <m:r>
                      <a:rPr lang="en-GB" i="1">
                        <a:latin typeface="Cambria Math"/>
                      </a:rPr>
                      <m:t>=</m:t>
                    </m:r>
                    <m:f>
                      <m:fPr>
                        <m:ctrlPr>
                          <a:rPr lang="en-GB" i="1">
                            <a:latin typeface="Cambria Math"/>
                          </a:rPr>
                        </m:ctrlPr>
                      </m:fPr>
                      <m:num>
                        <m:r>
                          <a:rPr lang="en-GB" i="1">
                            <a:latin typeface="Cambria Math"/>
                          </a:rPr>
                          <m:t>𝑋</m:t>
                        </m:r>
                        <m:r>
                          <a:rPr lang="en-GB" i="1">
                            <a:latin typeface="Cambria Math"/>
                          </a:rPr>
                          <m:t>−</m:t>
                        </m:r>
                        <m:r>
                          <a:rPr lang="en-GB" i="1">
                            <a:latin typeface="Cambria Math"/>
                          </a:rPr>
                          <m:t>𝜇</m:t>
                        </m:r>
                      </m:num>
                      <m:den>
                        <m:r>
                          <a:rPr lang="en-GB" i="1">
                            <a:latin typeface="Cambria Math"/>
                          </a:rPr>
                          <m:t>𝜎</m:t>
                        </m:r>
                      </m:den>
                    </m:f>
                    <m:r>
                      <a:rPr lang="en-GB" i="1">
                        <a:latin typeface="Cambria Math"/>
                      </a:rPr>
                      <m:t>∼</m:t>
                    </m:r>
                    <m:r>
                      <a:rPr lang="en-GB" i="1">
                        <a:latin typeface="Cambria Math"/>
                      </a:rPr>
                      <m:t>𝑁</m:t>
                    </m:r>
                    <m:r>
                      <a:rPr lang="en-GB" i="1">
                        <a:latin typeface="Cambria Math"/>
                      </a:rPr>
                      <m:t>(0,1)</m:t>
                    </m:r>
                  </m:oMath>
                </a14:m>
                <a:r>
                  <a:rPr lang="en-GB" dirty="0"/>
                  <a:t> </a:t>
                </a:r>
              </a:p>
            </p:txBody>
          </p:sp>
        </mc:Choice>
        <mc:Fallback xmlns="">
          <p:sp>
            <p:nvSpPr>
              <p:cNvPr id="25" name="Rectangle 24"/>
              <p:cNvSpPr>
                <a:spLocks noRot="1" noChangeAspect="1" noMove="1" noResize="1" noEditPoints="1" noAdjustHandles="1" noChangeArrowheads="1" noChangeShapeType="1" noTextEdit="1"/>
              </p:cNvSpPr>
              <p:nvPr/>
            </p:nvSpPr>
            <p:spPr>
              <a:xfrm>
                <a:off x="277243" y="3829588"/>
                <a:ext cx="2009018" cy="485646"/>
              </a:xfrm>
              <a:prstGeom prst="rect">
                <a:avLst/>
              </a:prstGeom>
              <a:blipFill rotWithShape="1">
                <a:blip r:embed="rId10"/>
                <a:stretch>
                  <a:fillRect/>
                </a:stretch>
              </a:blipFill>
              <a:ln>
                <a:solidFill>
                  <a:schemeClr val="accent1">
                    <a:shade val="50000"/>
                  </a:schemeClr>
                </a:solidFill>
              </a:ln>
            </p:spPr>
            <p:txBody>
              <a:bodyPr/>
              <a:lstStyle/>
              <a:p>
                <a:r>
                  <a:rPr lang="en-GB">
                    <a:noFill/>
                  </a:rPr>
                  <a:t> </a:t>
                </a:r>
              </a:p>
            </p:txBody>
          </p:sp>
        </mc:Fallback>
      </mc:AlternateContent>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0930" y="3286931"/>
            <a:ext cx="180492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588" y="5229200"/>
            <a:ext cx="8602891" cy="646331"/>
          </a:xfrm>
          <a:prstGeom prst="rect">
            <a:avLst/>
          </a:prstGeom>
        </p:spPr>
        <p:txBody>
          <a:bodyPr wrap="square">
            <a:spAutoFit/>
          </a:bodyPr>
          <a:lstStyle/>
          <a:p>
            <a:r>
              <a:rPr lang="en-GB" b="1" dirty="0"/>
              <a:t>Central Limit Theorem: </a:t>
            </a:r>
            <a:r>
              <a:rPr lang="en-GB" dirty="0" smtClean="0"/>
              <a:t>Sums of </a:t>
            </a:r>
            <a:r>
              <a:rPr lang="en-GB" dirty="0"/>
              <a:t>independent random variables </a:t>
            </a:r>
            <a:r>
              <a:rPr lang="en-GB" dirty="0" smtClean="0"/>
              <a:t>tends to normal distribution as you add many</a:t>
            </a:r>
            <a:endParaRPr lang="en-GB" dirty="0"/>
          </a:p>
        </p:txBody>
      </p:sp>
      <mc:AlternateContent xmlns:mc="http://schemas.openxmlformats.org/markup-compatibility/2006" xmlns:a14="http://schemas.microsoft.com/office/drawing/2010/main">
        <mc:Choice Requires="a14">
          <p:sp>
            <p:nvSpPr>
              <p:cNvPr id="28" name="Rectangle 27"/>
              <p:cNvSpPr/>
              <p:nvPr/>
            </p:nvSpPr>
            <p:spPr>
              <a:xfrm>
                <a:off x="277242" y="5875531"/>
                <a:ext cx="8866757" cy="924292"/>
              </a:xfrm>
              <a:prstGeom prst="rect">
                <a:avLst/>
              </a:prstGeom>
            </p:spPr>
            <p:txBody>
              <a:bodyPr wrap="square">
                <a:spAutoFit/>
              </a:bodyPr>
              <a:lstStyle/>
              <a:p>
                <a:r>
                  <a:rPr lang="en-GB" b="1" dirty="0"/>
                  <a:t>Normal approximation to the Binomial</a:t>
                </a:r>
                <a:endParaRPr lang="en-GB" dirty="0"/>
              </a:p>
              <a:p>
                <a:r>
                  <a:rPr lang="en-GB" dirty="0"/>
                  <a:t> </a:t>
                </a:r>
              </a:p>
              <a:p>
                <a:r>
                  <a:rPr lang="en-GB" sz="1600" dirty="0"/>
                  <a:t>If </a:t>
                </a:r>
                <a14:m>
                  <m:oMath xmlns:m="http://schemas.openxmlformats.org/officeDocument/2006/math" xmlns="">
                    <m:r>
                      <a:rPr lang="en-GB" sz="1600" i="1">
                        <a:latin typeface="Cambria Math"/>
                      </a:rPr>
                      <m:t>𝑋</m:t>
                    </m:r>
                    <m:r>
                      <a:rPr lang="en-GB" sz="1600" i="1">
                        <a:latin typeface="Cambria Math"/>
                      </a:rPr>
                      <m:t>∼</m:t>
                    </m:r>
                    <m:r>
                      <a:rPr lang="en-GB" sz="1600" i="1">
                        <a:latin typeface="Cambria Math"/>
                      </a:rPr>
                      <m:t>𝐵</m:t>
                    </m:r>
                    <m:r>
                      <a:rPr lang="en-GB" sz="1600" i="1">
                        <a:latin typeface="Cambria Math"/>
                      </a:rPr>
                      <m:t>(</m:t>
                    </m:r>
                    <m:r>
                      <a:rPr lang="en-GB" sz="1600" i="1">
                        <a:latin typeface="Cambria Math"/>
                      </a:rPr>
                      <m:t>𝑛</m:t>
                    </m:r>
                    <m:r>
                      <a:rPr lang="en-GB" sz="1600" i="1">
                        <a:latin typeface="Cambria Math"/>
                      </a:rPr>
                      <m:t>,</m:t>
                    </m:r>
                    <m:r>
                      <a:rPr lang="en-GB" sz="1600" i="1">
                        <a:latin typeface="Cambria Math"/>
                      </a:rPr>
                      <m:t>𝑝</m:t>
                    </m:r>
                    <m:r>
                      <a:rPr lang="en-GB" sz="1600" i="1">
                        <a:latin typeface="Cambria Math"/>
                      </a:rPr>
                      <m:t>)</m:t>
                    </m:r>
                  </m:oMath>
                </a14:m>
                <a:r>
                  <a:rPr lang="en-GB" sz="1600" dirty="0"/>
                  <a:t> and </a:t>
                </a:r>
                <a14:m>
                  <m:oMath xmlns:m="http://schemas.openxmlformats.org/officeDocument/2006/math" xmlns="">
                    <m:r>
                      <a:rPr lang="en-GB" sz="1600" i="1">
                        <a:latin typeface="Cambria Math"/>
                      </a:rPr>
                      <m:t>𝑛</m:t>
                    </m:r>
                  </m:oMath>
                </a14:m>
                <a:r>
                  <a:rPr lang="en-GB" sz="1600" dirty="0"/>
                  <a:t> is large and </a:t>
                </a:r>
                <a14:m>
                  <m:oMath xmlns:m="http://schemas.openxmlformats.org/officeDocument/2006/math" xmlns="">
                    <m:r>
                      <a:rPr lang="en-GB" sz="1600" i="1">
                        <a:latin typeface="Cambria Math"/>
                      </a:rPr>
                      <m:t>𝑛𝑝</m:t>
                    </m:r>
                  </m:oMath>
                </a14:m>
                <a:r>
                  <a:rPr lang="en-GB" sz="1600" dirty="0"/>
                  <a:t> is not too near 0 or 1, then </a:t>
                </a:r>
                <a14:m>
                  <m:oMath xmlns:m="http://schemas.openxmlformats.org/officeDocument/2006/math" xmlns="">
                    <m:r>
                      <a:rPr lang="en-GB" sz="1600" i="1">
                        <a:latin typeface="Cambria Math"/>
                      </a:rPr>
                      <m:t>𝑋</m:t>
                    </m:r>
                  </m:oMath>
                </a14:m>
                <a:r>
                  <a:rPr lang="en-GB" sz="1600" dirty="0"/>
                  <a:t>is approximately </a:t>
                </a:r>
                <a14:m>
                  <m:oMath xmlns:m="http://schemas.openxmlformats.org/officeDocument/2006/math" xmlns="">
                    <m:r>
                      <a:rPr lang="en-GB" sz="1600" i="1">
                        <a:latin typeface="Cambria Math"/>
                      </a:rPr>
                      <m:t>𝑁</m:t>
                    </m:r>
                    <m:d>
                      <m:dPr>
                        <m:ctrlPr>
                          <a:rPr lang="en-GB" sz="1600" i="1">
                            <a:latin typeface="Cambria Math"/>
                          </a:rPr>
                        </m:ctrlPr>
                      </m:dPr>
                      <m:e>
                        <m:r>
                          <a:rPr lang="en-GB" sz="1600" i="1">
                            <a:latin typeface="Cambria Math"/>
                          </a:rPr>
                          <m:t>𝑛𝑝</m:t>
                        </m:r>
                        <m:r>
                          <a:rPr lang="en-GB" sz="1600" i="1">
                            <a:latin typeface="Cambria Math"/>
                          </a:rPr>
                          <m:t>,</m:t>
                        </m:r>
                        <m:r>
                          <a:rPr lang="en-GB" sz="1600" i="1">
                            <a:latin typeface="Cambria Math"/>
                          </a:rPr>
                          <m:t>𝑛𝑝</m:t>
                        </m:r>
                        <m:d>
                          <m:dPr>
                            <m:ctrlPr>
                              <a:rPr lang="en-GB" sz="1600" i="1">
                                <a:latin typeface="Cambria Math"/>
                              </a:rPr>
                            </m:ctrlPr>
                          </m:dPr>
                          <m:e>
                            <m:r>
                              <a:rPr lang="en-GB" sz="1600" i="1">
                                <a:latin typeface="Cambria Math"/>
                              </a:rPr>
                              <m:t>1−</m:t>
                            </m:r>
                            <m:r>
                              <a:rPr lang="en-GB" sz="1600" i="1">
                                <a:latin typeface="Cambria Math"/>
                              </a:rPr>
                              <m:t>𝑝</m:t>
                            </m:r>
                          </m:e>
                        </m:d>
                      </m:e>
                    </m:d>
                    <m:r>
                      <a:rPr lang="en-GB" sz="1600" i="1">
                        <a:latin typeface="Cambria Math"/>
                      </a:rPr>
                      <m:t>.</m:t>
                    </m:r>
                  </m:oMath>
                </a14:m>
                <a:r>
                  <a:rPr lang="en-GB" sz="1600" dirty="0"/>
                  <a:t> </a:t>
                </a:r>
              </a:p>
            </p:txBody>
          </p:sp>
        </mc:Choice>
        <mc:Fallback xmlns="">
          <p:sp>
            <p:nvSpPr>
              <p:cNvPr id="28" name="Rectangle 27"/>
              <p:cNvSpPr>
                <a:spLocks noRot="1" noChangeAspect="1" noMove="1" noResize="1" noEditPoints="1" noAdjustHandles="1" noChangeArrowheads="1" noChangeShapeType="1" noTextEdit="1"/>
              </p:cNvSpPr>
              <p:nvPr/>
            </p:nvSpPr>
            <p:spPr>
              <a:xfrm>
                <a:off x="277242" y="5875531"/>
                <a:ext cx="8866757" cy="924292"/>
              </a:xfrm>
              <a:prstGeom prst="rect">
                <a:avLst/>
              </a:prstGeom>
              <a:blipFill rotWithShape="1">
                <a:blip r:embed="rId12"/>
                <a:stretch>
                  <a:fillRect l="-550" t="-3311" b="-7285"/>
                </a:stretch>
              </a:blipFill>
            </p:spPr>
            <p:txBody>
              <a:bodyPr/>
              <a:lstStyle/>
              <a:p>
                <a:r>
                  <a:rPr lang="en-GB">
                    <a:noFill/>
                  </a:rPr>
                  <a:t> </a:t>
                </a:r>
              </a:p>
            </p:txBody>
          </p:sp>
        </mc:Fallback>
      </mc:AlternateContent>
      <p:sp>
        <p:nvSpPr>
          <p:cNvPr id="5" name="TextBox 4"/>
          <p:cNvSpPr txBox="1"/>
          <p:nvPr/>
        </p:nvSpPr>
        <p:spPr>
          <a:xfrm>
            <a:off x="5041501" y="4533326"/>
            <a:ext cx="340158" cy="369332"/>
          </a:xfrm>
          <a:prstGeom prst="rect">
            <a:avLst/>
          </a:prstGeom>
          <a:noFill/>
        </p:spPr>
        <p:txBody>
          <a:bodyPr wrap="none" rtlCol="0">
            <a:spAutoFit/>
          </a:bodyPr>
          <a:lstStyle/>
          <a:p>
            <a:r>
              <a:rPr lang="en-GB" b="1" dirty="0" smtClean="0">
                <a:solidFill>
                  <a:schemeClr val="bg1"/>
                </a:solidFill>
              </a:rPr>
              <a:t>Q</a:t>
            </a:r>
            <a:endParaRPr lang="en-GB" b="1" dirty="0">
              <a:solidFill>
                <a:schemeClr val="bg1"/>
              </a:solidFill>
            </a:endParaRPr>
          </a:p>
        </p:txBody>
      </p:sp>
    </p:spTree>
    <p:custDataLst>
      <p:tags r:id="rId1"/>
    </p:custDataLst>
    <p:extLst>
      <p:ext uri="{BB962C8B-B14F-4D97-AF65-F5344CB8AC3E}">
        <p14:creationId xmlns:p14="http://schemas.microsoft.com/office/powerpoint/2010/main" val="3036343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 grpId="0"/>
      <p:bldP spid="41" grpId="0"/>
      <p:bldP spid="42" grpId="0"/>
      <p:bldP spid="23" grpId="0"/>
      <p:bldP spid="25" grpId="0" animBg="1"/>
      <p:bldP spid="3"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553" y="4838700"/>
            <a:ext cx="27527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PQuestion"/>
          <p:cNvSpPr>
            <a:spLocks noGrp="1"/>
          </p:cNvSpPr>
          <p:nvPr>
            <p:ph type="title"/>
          </p:nvPr>
        </p:nvSpPr>
        <p:spPr>
          <a:xfrm>
            <a:off x="1835696" y="260648"/>
            <a:ext cx="6275040" cy="1143000"/>
          </a:xfrm>
        </p:spPr>
        <p:txBody>
          <a:bodyPr>
            <a:noAutofit/>
          </a:bodyPr>
          <a:lstStyle/>
          <a:p>
            <a:pPr algn="l"/>
            <a:r>
              <a:rPr lang="en-GB" sz="1800" b="1" u="sng" dirty="0" smtClean="0"/>
              <a:t>Location of the mean</a:t>
            </a:r>
            <a:r>
              <a:rPr lang="en-GB" sz="1800" dirty="0" smtClean="0"/>
              <a:t/>
            </a:r>
            <a:br>
              <a:rPr lang="en-GB" sz="1800" dirty="0" smtClean="0"/>
            </a:br>
            <a:r>
              <a:rPr lang="en-GB" sz="1800" dirty="0" smtClean="0"/>
              <a:t/>
            </a:r>
            <a:br>
              <a:rPr lang="en-GB" sz="1800" dirty="0" smtClean="0"/>
            </a:br>
            <a:r>
              <a:rPr lang="en-GB" sz="1800" dirty="0" smtClean="0"/>
              <a:t>A </a:t>
            </a:r>
            <a:r>
              <a:rPr lang="en-GB" sz="1800" dirty="0"/>
              <a:t>distribution has many more </a:t>
            </a:r>
            <a:r>
              <a:rPr lang="en-GB" sz="1800" dirty="0" smtClean="0"/>
              <a:t>events above </a:t>
            </a:r>
            <a:r>
              <a:rPr lang="en-GB" sz="1800" dirty="0"/>
              <a:t>the mean than below the mean. </a:t>
            </a:r>
            <a:r>
              <a:rPr lang="en-GB" sz="1800" dirty="0" smtClean="0"/>
              <a:t>What can </a:t>
            </a:r>
            <a:r>
              <a:rPr lang="en-GB" sz="1800" dirty="0"/>
              <a:t>be said about this distribution?</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17784578"/>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0015" name="Chart" r:id="rId10" imgW="4571932" imgH="5143500" progId="MSGraph.Chart.8">
                  <p:embed followColorScheme="full"/>
                </p:oleObj>
              </mc:Choice>
              <mc:Fallback>
                <p:oleObj name="Chart" r:id="rId10" imgW="4571932" imgH="5143500" progId="MSGraph.Chart.8">
                  <p:embed followColorScheme="full"/>
                  <p:pic>
                    <p:nvPicPr>
                      <p:cNvPr id="0" name=""/>
                      <p:cNvPicPr/>
                      <p:nvPr/>
                    </p:nvPicPr>
                    <p:blipFill>
                      <a:blip r:embed="rId11"/>
                      <a:stretch>
                        <a:fillRect/>
                      </a:stretch>
                    </p:blipFill>
                    <p:spPr>
                      <a:xfrm>
                        <a:off x="4508500" y="1651000"/>
                        <a:ext cx="4572000" cy="5143500"/>
                      </a:xfrm>
                      <a:prstGeom prst="rect">
                        <a:avLst/>
                      </a:prstGeom>
                    </p:spPr>
                  </p:pic>
                </p:oleObj>
              </mc:Fallback>
            </mc:AlternateContent>
          </a:graphicData>
        </a:graphic>
      </p:graphicFrame>
      <p:pic>
        <p:nvPicPr>
          <p:cNvPr id="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658" y="188640"/>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4"/>
            </p:custDataLst>
          </p:nvPr>
        </p:nvSpPr>
        <p:spPr>
          <a:xfrm>
            <a:off x="395536" y="2636912"/>
            <a:ext cx="4114800" cy="3949776"/>
          </a:xfrm>
        </p:spPr>
        <p:txBody>
          <a:bodyPr>
            <a:noAutofit/>
          </a:bodyPr>
          <a:lstStyle/>
          <a:p>
            <a:pPr marL="514350" indent="-514350">
              <a:buFont typeface="Arial" pitchFamily="34" charset="0"/>
              <a:buAutoNum type="arabicPeriod"/>
            </a:pPr>
            <a:r>
              <a:rPr lang="en-GB" sz="2000" dirty="0"/>
              <a:t>The distribution is positively skewed</a:t>
            </a:r>
            <a:r>
              <a:rPr lang="en-GB" sz="2000" dirty="0" smtClean="0"/>
              <a:t>.</a:t>
            </a:r>
          </a:p>
          <a:p>
            <a:pPr marL="514350" indent="-514350">
              <a:buFont typeface="Arial" pitchFamily="34" charset="0"/>
              <a:buAutoNum type="arabicPeriod"/>
            </a:pPr>
            <a:r>
              <a:rPr lang="en-GB" sz="2000" dirty="0"/>
              <a:t>The distribution is negatively skewed</a:t>
            </a:r>
            <a:r>
              <a:rPr lang="en-GB" sz="2000" dirty="0" smtClean="0"/>
              <a:t>.</a:t>
            </a:r>
          </a:p>
          <a:p>
            <a:pPr marL="514350" indent="-514350">
              <a:buFont typeface="Arial" pitchFamily="34" charset="0"/>
              <a:buAutoNum type="arabicPeriod"/>
            </a:pPr>
            <a:r>
              <a:rPr lang="en-GB" sz="2000" dirty="0"/>
              <a:t>The distribution is symmetric</a:t>
            </a:r>
            <a:r>
              <a:rPr lang="en-GB" sz="2000" dirty="0" smtClean="0"/>
              <a:t>.</a:t>
            </a:r>
          </a:p>
        </p:txBody>
      </p:sp>
      <p:sp>
        <p:nvSpPr>
          <p:cNvPr id="6" name="CorShape1"/>
          <p:cNvSpPr/>
          <p:nvPr>
            <p:custDataLst>
              <p:tags r:id="rId5"/>
            </p:custDataLst>
          </p:nvPr>
        </p:nvSpPr>
        <p:spPr>
          <a:xfrm rot="10800000">
            <a:off x="9457" y="342900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1547664" y="4941168"/>
            <a:ext cx="0" cy="678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15816" y="5949280"/>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56" y="-25007"/>
            <a:ext cx="1760418" cy="253916"/>
          </a:xfrm>
          <a:prstGeom prst="rect">
            <a:avLst/>
          </a:prstGeom>
          <a:noFill/>
        </p:spPr>
        <p:txBody>
          <a:bodyPr wrap="none" rtlCol="0">
            <a:spAutoFit/>
          </a:bodyPr>
          <a:lstStyle/>
          <a:p>
            <a:r>
              <a:rPr lang="en-GB" sz="1050" i="1" dirty="0" smtClean="0"/>
              <a:t>Question  from Murphy et al.</a:t>
            </a:r>
            <a:endParaRPr lang="en-GB" sz="1050" i="1" dirty="0"/>
          </a:p>
        </p:txBody>
      </p:sp>
      <p:grpSp>
        <p:nvGrpSpPr>
          <p:cNvPr id="17" name="CountdownNew"/>
          <p:cNvGrpSpPr/>
          <p:nvPr>
            <p:custDataLst>
              <p:tags r:id="rId6"/>
            </p:custDataLst>
          </p:nvPr>
        </p:nvGrpSpPr>
        <p:grpSpPr>
          <a:xfrm>
            <a:off x="7874000" y="5842000"/>
            <a:ext cx="1270000" cy="1016000"/>
            <a:chOff x="8318500" y="6032500"/>
            <a:chExt cx="1270000" cy="1016000"/>
          </a:xfrm>
        </p:grpSpPr>
        <p:pic>
          <p:nvPicPr>
            <p:cNvPr id="10" name="CDShape"/>
            <p:cNvPicPr>
              <a:picLocks/>
            </p:cNvPicPr>
            <p:nvPr/>
          </p:nvPicPr>
          <p:blipFill>
            <a:blip r:embed="rId13">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9" name="CDTransText"/>
            <p:cNvSpPr txBox="1"/>
            <p:nvPr/>
          </p:nvSpPr>
          <p:spPr>
            <a:xfrm>
              <a:off x="8318500" y="6604000"/>
              <a:ext cx="1270000" cy="444500"/>
            </a:xfrm>
            <a:prstGeom prst="rect">
              <a:avLst/>
            </a:prstGeom>
            <a:noFill/>
          </p:spPr>
          <p:txBody>
            <a:bodyPr vert="horz" rtlCol="0">
              <a:noAutofit/>
            </a:bodyPr>
            <a:lstStyle/>
            <a:p>
              <a:pPr algn="ctr"/>
              <a:r>
                <a:rPr lang="en-GB" sz="900" b="1" smtClean="0">
                  <a:solidFill>
                    <a:srgbClr val="FFFFFF"/>
                  </a:solidFill>
                  <a:effectLst>
                    <a:prstShdw prst="shdw14" dist="35921" dir="2700000">
                      <a:scrgbClr r="0" g="0" b="0">
                        <a:alpha val="43000"/>
                      </a:scrgbClr>
                    </a:prstShdw>
                  </a:effectLst>
                  <a:latin typeface="Tahoma"/>
                </a:rPr>
                <a:t>Countdown</a:t>
              </a:r>
              <a:endParaRPr lang="en-GB" sz="900" b="1">
                <a:solidFill>
                  <a:srgbClr val="FFFFFF"/>
                </a:solidFill>
                <a:effectLst>
                  <a:prstShdw prst="shdw14" dist="35921" dir="2700000">
                    <a:scrgbClr r="0" g="0" b="0">
                      <a:alpha val="43000"/>
                    </a:scrgbClr>
                  </a:prstShdw>
                </a:effectLst>
                <a:latin typeface="Tahoma"/>
              </a:endParaRPr>
            </a:p>
          </p:txBody>
        </p:sp>
        <p:sp>
          <p:nvSpPr>
            <p:cNvPr id="7" name="CDText"/>
            <p:cNvSpPr txBox="1"/>
            <p:nvPr/>
          </p:nvSpPr>
          <p:spPr>
            <a:xfrm>
              <a:off x="8356600" y="6032500"/>
              <a:ext cx="1206500" cy="508000"/>
            </a:xfrm>
            <a:prstGeom prst="rect">
              <a:avLst/>
            </a:prstGeom>
            <a:noFill/>
          </p:spPr>
          <p:txBody>
            <a:bodyPr vert="horz" rtlCol="0" anchor="ctr" anchorCtr="1">
              <a:noAutofit/>
            </a:bodyPr>
            <a:lstStyle/>
            <a:p>
              <a:pPr algn="ctr"/>
              <a:r>
                <a:rPr lang="en-GB" sz="2400" b="1" smtClean="0">
                  <a:solidFill>
                    <a:srgbClr val="000000"/>
                  </a:solidFill>
                  <a:latin typeface="Tahoma"/>
                </a:rPr>
                <a:t>30</a:t>
              </a:r>
              <a:endParaRPr lang="en-GB" sz="2400" b="1" dirty="0">
                <a:solidFill>
                  <a:srgbClr val="000000"/>
                </a:solidFill>
                <a:latin typeface="Tahoma"/>
              </a:endParaRPr>
            </a:p>
          </p:txBody>
        </p:sp>
      </p:grpSp>
    </p:spTree>
    <p:custDataLst>
      <p:tags r:id="rId2"/>
    </p:custDataLst>
    <p:extLst>
      <p:ext uri="{BB962C8B-B14F-4D97-AF65-F5344CB8AC3E}">
        <p14:creationId xmlns:p14="http://schemas.microsoft.com/office/powerpoint/2010/main" val="2954860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repeatDur="0" restart="never"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repeatDur="0" restart="never" fill="hold" nodeType="clickEffect">
                                  <p:stCondLst>
                                    <p:cond delay="0"/>
                                  </p:stCondLst>
                                  <p:childTnLst>
                                    <p:set>
                                      <p:cBhvr>
                                        <p:cTn id="20" dur="1" fill="hold">
                                          <p:stCondLst>
                                            <p:cond delay="0"/>
                                          </p:stCondLst>
                                        </p:cTn>
                                        <p:tgtEl>
                                          <p:spTgt spid="399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repeatDur="0" restart="never"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repeatDur="0" restart="never"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260648"/>
            <a:ext cx="2060116" cy="369332"/>
          </a:xfrm>
          <a:prstGeom prst="rect">
            <a:avLst/>
          </a:prstGeom>
        </p:spPr>
        <p:txBody>
          <a:bodyPr wrap="none">
            <a:spAutoFit/>
          </a:bodyPr>
          <a:lstStyle/>
          <a:p>
            <a:r>
              <a:rPr lang="en-GB" b="1" dirty="0">
                <a:solidFill>
                  <a:srgbClr val="002060"/>
                </a:solidFill>
              </a:rPr>
              <a:t>Statistical Inference</a:t>
            </a:r>
            <a:endParaRPr lang="en-GB" dirty="0">
              <a:solidFill>
                <a:srgbClr val="002060"/>
              </a:solidFill>
            </a:endParaRPr>
          </a:p>
        </p:txBody>
      </p:sp>
      <p:sp>
        <p:nvSpPr>
          <p:cNvPr id="7" name="Rectangle 6"/>
          <p:cNvSpPr/>
          <p:nvPr/>
        </p:nvSpPr>
        <p:spPr>
          <a:xfrm>
            <a:off x="611560" y="908720"/>
            <a:ext cx="7776864" cy="923330"/>
          </a:xfrm>
          <a:prstGeom prst="rect">
            <a:avLst/>
          </a:prstGeom>
        </p:spPr>
        <p:txBody>
          <a:bodyPr wrap="square">
            <a:spAutoFit/>
          </a:bodyPr>
          <a:lstStyle/>
          <a:p>
            <a:r>
              <a:rPr lang="en-GB" b="1" dirty="0">
                <a:solidFill>
                  <a:srgbClr val="002060"/>
                </a:solidFill>
              </a:rPr>
              <a:t>Probability theory</a:t>
            </a:r>
            <a:r>
              <a:rPr lang="en-GB" b="1" dirty="0"/>
              <a:t>: </a:t>
            </a:r>
            <a:r>
              <a:rPr lang="en-GB" dirty="0"/>
              <a:t>the probability distribution of the population is known; we want to derive results about the probability of one or more values ("random sample") - </a:t>
            </a:r>
            <a:r>
              <a:rPr lang="en-GB" i="1" dirty="0"/>
              <a:t>deduction</a:t>
            </a:r>
            <a:r>
              <a:rPr lang="en-GB" dirty="0"/>
              <a:t>.</a:t>
            </a:r>
          </a:p>
        </p:txBody>
      </p:sp>
      <p:sp>
        <p:nvSpPr>
          <p:cNvPr id="8" name="Rectangle 7"/>
          <p:cNvSpPr/>
          <p:nvPr/>
        </p:nvSpPr>
        <p:spPr>
          <a:xfrm>
            <a:off x="642774" y="2204863"/>
            <a:ext cx="7560840" cy="646331"/>
          </a:xfrm>
          <a:prstGeom prst="rect">
            <a:avLst/>
          </a:prstGeom>
        </p:spPr>
        <p:txBody>
          <a:bodyPr wrap="square">
            <a:spAutoFit/>
          </a:bodyPr>
          <a:lstStyle/>
          <a:p>
            <a:r>
              <a:rPr lang="en-GB" b="1" dirty="0">
                <a:solidFill>
                  <a:srgbClr val="002060"/>
                </a:solidFill>
              </a:rPr>
              <a:t>Statistics</a:t>
            </a:r>
            <a:r>
              <a:rPr lang="en-GB" b="1" dirty="0"/>
              <a:t>: </a:t>
            </a:r>
            <a:r>
              <a:rPr lang="en-GB" dirty="0"/>
              <a:t>the results of the random sample are known; we want to determine something about the probability distribution of the population - </a:t>
            </a:r>
            <a:r>
              <a:rPr lang="en-GB" i="1" dirty="0"/>
              <a:t>inference</a:t>
            </a:r>
            <a:r>
              <a:rPr lang="en-GB" dirty="0"/>
              <a:t>.</a:t>
            </a:r>
          </a:p>
        </p:txBody>
      </p:sp>
      <p:sp>
        <p:nvSpPr>
          <p:cNvPr id="9" name="Rectangle 8"/>
          <p:cNvSpPr/>
          <p:nvPr/>
        </p:nvSpPr>
        <p:spPr>
          <a:xfrm>
            <a:off x="642774" y="3284984"/>
            <a:ext cx="7776864" cy="2031325"/>
          </a:xfrm>
          <a:prstGeom prst="rect">
            <a:avLst/>
          </a:prstGeom>
        </p:spPr>
        <p:txBody>
          <a:bodyPr wrap="square">
            <a:spAutoFit/>
          </a:bodyPr>
          <a:lstStyle/>
          <a:p>
            <a:r>
              <a:rPr lang="en-GB" dirty="0"/>
              <a:t>In order to carry out valid inference, the sample must be representative, and preferably a random sample.</a:t>
            </a:r>
          </a:p>
          <a:p>
            <a:r>
              <a:rPr lang="en-GB" dirty="0"/>
              <a:t> </a:t>
            </a:r>
          </a:p>
          <a:p>
            <a:r>
              <a:rPr lang="en-GB" i="1" dirty="0"/>
              <a:t>Random sample</a:t>
            </a:r>
            <a:r>
              <a:rPr lang="en-GB" dirty="0"/>
              <a:t>: </a:t>
            </a:r>
            <a:r>
              <a:rPr lang="en-GB" dirty="0" smtClean="0"/>
              <a:t>	(</a:t>
            </a:r>
            <a:r>
              <a:rPr lang="en-GB" dirty="0"/>
              <a:t>i)   no bias in the selection of the sample;</a:t>
            </a:r>
          </a:p>
          <a:p>
            <a:r>
              <a:rPr lang="en-GB" dirty="0"/>
              <a:t> </a:t>
            </a:r>
          </a:p>
          <a:p>
            <a:r>
              <a:rPr lang="en-GB" dirty="0"/>
              <a:t>		</a:t>
            </a:r>
            <a:r>
              <a:rPr lang="en-GB" dirty="0" smtClean="0"/>
              <a:t>(</a:t>
            </a:r>
            <a:r>
              <a:rPr lang="en-GB" dirty="0"/>
              <a:t>ii)  different members of the sample chosen independently.</a:t>
            </a:r>
          </a:p>
          <a:p>
            <a:r>
              <a:rPr lang="en-GB" dirty="0"/>
              <a:t> </a:t>
            </a:r>
          </a:p>
        </p:txBody>
      </p:sp>
      <mc:AlternateContent xmlns:mc="http://schemas.openxmlformats.org/markup-compatibility/2006" xmlns:a14="http://schemas.microsoft.com/office/drawing/2010/main">
        <mc:Choice Requires="a14">
          <p:sp>
            <p:nvSpPr>
              <p:cNvPr id="10" name="Rectangle 9"/>
              <p:cNvSpPr/>
              <p:nvPr/>
            </p:nvSpPr>
            <p:spPr>
              <a:xfrm>
                <a:off x="642774" y="5589240"/>
                <a:ext cx="7745650" cy="646331"/>
              </a:xfrm>
              <a:prstGeom prst="rect">
                <a:avLst/>
              </a:prstGeom>
            </p:spPr>
            <p:txBody>
              <a:bodyPr wrap="square">
                <a:spAutoFit/>
              </a:bodyPr>
              <a:lstStyle/>
              <a:p>
                <a:r>
                  <a:rPr lang="en-GB" dirty="0"/>
                  <a:t>Formal definition of a random sample: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 are a random sample if each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𝑖</m:t>
                        </m:r>
                      </m:sub>
                    </m:sSub>
                  </m:oMath>
                </a14:m>
                <a:r>
                  <a:rPr lang="en-GB" dirty="0"/>
                  <a:t> has the same distribution and the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𝑖</m:t>
                        </m:r>
                      </m:sub>
                    </m:sSub>
                  </m:oMath>
                </a14:m>
                <a:r>
                  <a:rPr lang="en-GB" dirty="0"/>
                  <a:t>'s are all independent.</a:t>
                </a:r>
              </a:p>
            </p:txBody>
          </p:sp>
        </mc:Choice>
        <mc:Fallback xmlns="">
          <p:sp>
            <p:nvSpPr>
              <p:cNvPr id="10" name="Rectangle 9"/>
              <p:cNvSpPr>
                <a:spLocks noRot="1" noChangeAspect="1" noMove="1" noResize="1" noEditPoints="1" noAdjustHandles="1" noChangeArrowheads="1" noChangeShapeType="1" noTextEdit="1"/>
              </p:cNvSpPr>
              <p:nvPr/>
            </p:nvSpPr>
            <p:spPr>
              <a:xfrm>
                <a:off x="642774" y="5589240"/>
                <a:ext cx="7745650" cy="646331"/>
              </a:xfrm>
              <a:prstGeom prst="rect">
                <a:avLst/>
              </a:prstGeom>
              <a:blipFill rotWithShape="1">
                <a:blip r:embed="rId3"/>
                <a:stretch>
                  <a:fillRect l="-629" t="-4717" b="-1415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232944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331101"/>
                <a:ext cx="8352928" cy="1477328"/>
              </a:xfrm>
              <a:prstGeom prst="rect">
                <a:avLst/>
              </a:prstGeom>
            </p:spPr>
            <p:txBody>
              <a:bodyPr wrap="square">
                <a:spAutoFit/>
              </a:bodyPr>
              <a:lstStyle/>
              <a:p>
                <a:r>
                  <a:rPr lang="en-GB" b="1" dirty="0" smtClean="0">
                    <a:solidFill>
                      <a:srgbClr val="002060"/>
                    </a:solidFill>
                  </a:rPr>
                  <a:t>Parameter estimation</a:t>
                </a:r>
                <a:endParaRPr lang="en-GB" dirty="0">
                  <a:solidFill>
                    <a:srgbClr val="002060"/>
                  </a:solidFill>
                </a:endParaRPr>
              </a:p>
              <a:p>
                <a:r>
                  <a:rPr lang="en-GB" b="1" dirty="0"/>
                  <a:t> </a:t>
                </a:r>
                <a:endParaRPr lang="en-GB" dirty="0"/>
              </a:p>
              <a:p>
                <a:r>
                  <a:rPr lang="en-GB" dirty="0"/>
                  <a:t>We assume that we know the type of distribution, but we do not know the value of the parameters</a:t>
                </a:r>
                <a:r>
                  <a:rPr lang="en-GB" i="1" dirty="0"/>
                  <a:t> </a:t>
                </a:r>
                <a14:m>
                  <m:oMath xmlns:m="http://schemas.openxmlformats.org/officeDocument/2006/math" xmlns="">
                    <m:r>
                      <a:rPr lang="en-GB" i="1">
                        <a:latin typeface="Cambria Math"/>
                      </a:rPr>
                      <m:t>𝜃</m:t>
                    </m:r>
                  </m:oMath>
                </a14:m>
                <a:r>
                  <a:rPr lang="en-GB" i="1" dirty="0"/>
                  <a:t>,</a:t>
                </a:r>
                <a:r>
                  <a:rPr lang="en-GB" dirty="0"/>
                  <a:t> say. We want to estimate </a:t>
                </a:r>
                <a14:m>
                  <m:oMath xmlns:m="http://schemas.openxmlformats.org/officeDocument/2006/math" xmlns="">
                    <m:r>
                      <a:rPr lang="en-GB" i="1">
                        <a:latin typeface="Cambria Math"/>
                      </a:rPr>
                      <m:t>𝜃</m:t>
                    </m:r>
                  </m:oMath>
                </a14:m>
                <a:r>
                  <a:rPr lang="en-GB" i="1" dirty="0" smtClean="0"/>
                  <a:t>, </a:t>
                </a:r>
                <a:r>
                  <a:rPr lang="en-GB" dirty="0" smtClean="0"/>
                  <a:t>on </a:t>
                </a:r>
                <a:r>
                  <a:rPr lang="en-GB" dirty="0"/>
                  <a:t>the basis of a random sample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a:t>
                </a:r>
                <a:r>
                  <a:rPr lang="en-GB" dirty="0" smtClean="0"/>
                  <a:t> </a:t>
                </a:r>
              </a:p>
            </p:txBody>
          </p:sp>
        </mc:Choice>
        <mc:Fallback xmlns="">
          <p:sp>
            <p:nvSpPr>
              <p:cNvPr id="4" name="Rectangle 3"/>
              <p:cNvSpPr>
                <a:spLocks noRot="1" noChangeAspect="1" noMove="1" noResize="1" noEditPoints="1" noAdjustHandles="1" noChangeArrowheads="1" noChangeShapeType="1" noTextEdit="1"/>
              </p:cNvSpPr>
              <p:nvPr/>
            </p:nvSpPr>
            <p:spPr>
              <a:xfrm>
                <a:off x="539552" y="331101"/>
                <a:ext cx="8352928" cy="1477328"/>
              </a:xfrm>
              <a:prstGeom prst="rect">
                <a:avLst/>
              </a:prstGeom>
              <a:blipFill rotWithShape="1">
                <a:blip r:embed="rId3"/>
                <a:stretch>
                  <a:fillRect l="-657" t="-2058" r="-219" b="-53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3488" y="2789548"/>
                <a:ext cx="7675227" cy="1486817"/>
              </a:xfrm>
              <a:prstGeom prst="rect">
                <a:avLst/>
              </a:prstGeom>
            </p:spPr>
            <p:txBody>
              <a:bodyPr wrap="square">
                <a:spAutoFit/>
              </a:bodyPr>
              <a:lstStyle/>
              <a:p>
                <a:r>
                  <a:rPr lang="en-GB" dirty="0" smtClean="0"/>
                  <a:t/>
                </a:r>
                <a:br>
                  <a:rPr lang="en-GB" dirty="0" smtClean="0"/>
                </a:br>
                <a:r>
                  <a:rPr lang="en-GB" dirty="0" smtClean="0"/>
                  <a:t>Want to infer </a:t>
                </a:r>
                <a14:m>
                  <m:oMath xmlns:m="http://schemas.openxmlformats.org/officeDocument/2006/math" xmlns="">
                    <m:r>
                      <a:rPr lang="en-GB" i="1">
                        <a:latin typeface="Cambria Math"/>
                      </a:rPr>
                      <m:t>𝑃</m:t>
                    </m:r>
                    <m:d>
                      <m:dPr>
                        <m:ctrlPr>
                          <a:rPr lang="en-GB" i="1">
                            <a:latin typeface="Cambria Math"/>
                          </a:rPr>
                        </m:ctrlPr>
                      </m:dPr>
                      <m:e>
                        <m:r>
                          <a:rPr lang="en-GB" i="1">
                            <a:latin typeface="Cambria Math"/>
                          </a:rPr>
                          <m:t>𝜃</m:t>
                        </m:r>
                      </m:e>
                      <m:e>
                        <m:r>
                          <a:rPr lang="en-GB" i="1">
                            <a:latin typeface="Cambria Math"/>
                          </a:rPr>
                          <m:t>𝐷</m:t>
                        </m:r>
                      </m:e>
                    </m:d>
                    <m:r>
                      <a:rPr lang="en-GB" b="0" i="1" smtClean="0">
                        <a:latin typeface="Cambria Math"/>
                      </a:rPr>
                      <m:t>:</m:t>
                    </m:r>
                  </m:oMath>
                </a14:m>
                <a:r>
                  <a:rPr lang="en-GB" dirty="0"/>
                  <a:t> </a:t>
                </a:r>
              </a:p>
              <a:p>
                <a14:m>
                  <m:oMathPara xmlns:m="http://schemas.openxmlformats.org/officeDocument/2006/math" xmlns="">
                    <m:oMathParaPr>
                      <m:jc m:val="centerGroup"/>
                    </m:oMathParaPr>
                    <m:oMath xmlns:m="http://schemas.openxmlformats.org/officeDocument/2006/math">
                      <m:r>
                        <m:rPr>
                          <m:nor/>
                        </m:rPr>
                        <a:rPr lang="en-GB"/>
                        <m:t>P</m:t>
                      </m:r>
                      <m:r>
                        <m:rPr>
                          <m:nor/>
                        </m:rPr>
                        <a:rPr lang="en-GB"/>
                        <m:t>(</m:t>
                      </m:r>
                      <m:r>
                        <m:rPr>
                          <m:nor/>
                        </m:rPr>
                        <a:rPr lang="en-GB"/>
                        <m:t>θ</m:t>
                      </m:r>
                      <m:r>
                        <m:rPr>
                          <m:nor/>
                        </m:rPr>
                        <a:rPr lang="en-GB"/>
                        <m:t>|</m:t>
                      </m:r>
                      <m:r>
                        <m:rPr>
                          <m:nor/>
                        </m:rPr>
                        <a:rPr lang="en-GB"/>
                        <m:t>D</m:t>
                      </m:r>
                      <m:r>
                        <m:rPr>
                          <m:nor/>
                        </m:rPr>
                        <a:rPr lang="en-GB"/>
                        <m:t>) = </m:t>
                      </m:r>
                      <m:f>
                        <m:fPr>
                          <m:ctrlPr>
                            <a:rPr lang="en-GB" i="1">
                              <a:latin typeface="Cambria Math"/>
                            </a:rPr>
                          </m:ctrlPr>
                        </m:fPr>
                        <m:num>
                          <m:r>
                            <m:rPr>
                              <m:nor/>
                            </m:rPr>
                            <a:rPr lang="en-GB"/>
                            <m:t>P</m:t>
                          </m:r>
                          <m:r>
                            <m:rPr>
                              <m:nor/>
                            </m:rPr>
                            <a:rPr lang="en-GB"/>
                            <m:t>(</m:t>
                          </m:r>
                          <m:r>
                            <m:rPr>
                              <m:nor/>
                            </m:rPr>
                            <a:rPr lang="en-GB"/>
                            <m:t>D</m:t>
                          </m:r>
                          <m:r>
                            <m:rPr>
                              <m:nor/>
                            </m:rPr>
                            <a:rPr lang="en-GB"/>
                            <m:t>|</m:t>
                          </m:r>
                          <m:r>
                            <m:rPr>
                              <m:nor/>
                            </m:rPr>
                            <a:rPr lang="en-GB"/>
                            <m:t>θ</m:t>
                          </m:r>
                          <m:r>
                            <m:rPr>
                              <m:nor/>
                            </m:rPr>
                            <a:rPr lang="en-GB"/>
                            <m:t>)</m:t>
                          </m:r>
                          <m:r>
                            <m:rPr>
                              <m:nor/>
                            </m:rPr>
                            <a:rPr lang="en-GB"/>
                            <m:t>P</m:t>
                          </m:r>
                          <m:r>
                            <m:rPr>
                              <m:nor/>
                            </m:rPr>
                            <a:rPr lang="en-GB"/>
                            <m:t>(</m:t>
                          </m:r>
                          <m:r>
                            <m:rPr>
                              <m:nor/>
                            </m:rPr>
                            <a:rPr lang="en-GB"/>
                            <m:t>θ</m:t>
                          </m:r>
                          <m:r>
                            <m:rPr>
                              <m:nor/>
                            </m:rPr>
                            <a:rPr lang="en-GB"/>
                            <m:t>)</m:t>
                          </m:r>
                        </m:num>
                        <m:den>
                          <m:r>
                            <m:rPr>
                              <m:nor/>
                            </m:rPr>
                            <a:rPr lang="en-GB"/>
                            <m:t>P</m:t>
                          </m:r>
                          <m:r>
                            <m:rPr>
                              <m:nor/>
                            </m:rPr>
                            <a:rPr lang="en-GB"/>
                            <m:t>(</m:t>
                          </m:r>
                          <m:r>
                            <m:rPr>
                              <m:nor/>
                            </m:rPr>
                            <a:rPr lang="en-GB"/>
                            <m:t>D</m:t>
                          </m:r>
                          <m:r>
                            <m:rPr>
                              <m:nor/>
                            </m:rPr>
                            <a:rPr lang="en-GB"/>
                            <m:t>)</m:t>
                          </m:r>
                        </m:den>
                      </m:f>
                    </m:oMath>
                  </m:oMathPara>
                </a14:m>
                <a:endParaRPr lang="en-GB" dirty="0"/>
              </a:p>
              <a:p>
                <a:r>
                  <a:rPr lang="en-GB"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13488" y="2789548"/>
                <a:ext cx="7675227" cy="1486817"/>
              </a:xfrm>
              <a:prstGeom prst="rect">
                <a:avLst/>
              </a:prstGeom>
              <a:blipFill rotWithShape="1">
                <a:blip r:embed="rId4"/>
                <a:stretch>
                  <a:fillRect l="-635"/>
                </a:stretch>
              </a:blipFill>
            </p:spPr>
            <p:txBody>
              <a:bodyPr/>
              <a:lstStyle/>
              <a:p>
                <a:r>
                  <a:rPr lang="en-GB">
                    <a:noFill/>
                  </a:rPr>
                  <a:t> </a:t>
                </a:r>
              </a:p>
            </p:txBody>
          </p:sp>
        </mc:Fallback>
      </mc:AlternateContent>
      <p:cxnSp>
        <p:nvCxnSpPr>
          <p:cNvPr id="8" name="Straight Arrow Connector 7"/>
          <p:cNvCxnSpPr/>
          <p:nvPr/>
        </p:nvCxnSpPr>
        <p:spPr>
          <a:xfrm>
            <a:off x="5292079" y="3601270"/>
            <a:ext cx="610617" cy="704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868143" y="4305391"/>
                <a:ext cx="1228606" cy="369332"/>
              </a:xfrm>
              <a:prstGeom prst="rect">
                <a:avLst/>
              </a:prstGeom>
              <a:noFill/>
            </p:spPr>
            <p:txBody>
              <a:bodyPr wrap="none" rtlCol="0">
                <a:spAutoFit/>
              </a:bodyPr>
              <a:lstStyle/>
              <a:p>
                <a14:m>
                  <m:oMath xmlns:m="http://schemas.openxmlformats.org/officeDocument/2006/math" xmlns="">
                    <m:r>
                      <a:rPr lang="en-GB" b="0" i="1" smtClean="0">
                        <a:latin typeface="Cambria Math"/>
                      </a:rPr>
                      <m:t>𝑃</m:t>
                    </m:r>
                    <m:d>
                      <m:dPr>
                        <m:ctrlPr>
                          <a:rPr lang="en-GB" b="0" i="1" smtClean="0">
                            <a:latin typeface="Cambria Math"/>
                          </a:rPr>
                        </m:ctrlPr>
                      </m:dPr>
                      <m:e>
                        <m:r>
                          <a:rPr lang="en-GB" b="0" i="1" smtClean="0">
                            <a:latin typeface="Cambria Math"/>
                          </a:rPr>
                          <m:t>𝜃</m:t>
                        </m:r>
                      </m:e>
                    </m:d>
                    <m:r>
                      <a:rPr lang="en-GB" b="0" i="1" smtClean="0">
                        <a:latin typeface="Cambria Math"/>
                      </a:rPr>
                      <m:t>:</m:t>
                    </m:r>
                  </m:oMath>
                </a14:m>
                <a:r>
                  <a:rPr lang="en-GB" dirty="0" smtClean="0"/>
                  <a:t> Prior</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868143" y="4305391"/>
                <a:ext cx="1228606" cy="369332"/>
              </a:xfrm>
              <a:prstGeom prst="rect">
                <a:avLst/>
              </a:prstGeom>
              <a:blipFill rotWithShape="1">
                <a:blip r:embed="rId5"/>
                <a:stretch>
                  <a:fillRect t="-8197" r="-3980" b="-24590"/>
                </a:stretch>
              </a:blipFill>
            </p:spPr>
            <p:txBody>
              <a:bodyPr/>
              <a:lstStyle/>
              <a:p>
                <a:r>
                  <a:rPr lang="en-GB">
                    <a:noFill/>
                  </a:rPr>
                  <a:t> </a:t>
                </a:r>
              </a:p>
            </p:txBody>
          </p:sp>
        </mc:Fallback>
      </mc:AlternateContent>
      <p:cxnSp>
        <p:nvCxnSpPr>
          <p:cNvPr id="12" name="Straight Arrow Connector 11"/>
          <p:cNvCxnSpPr/>
          <p:nvPr/>
        </p:nvCxnSpPr>
        <p:spPr>
          <a:xfrm flipV="1">
            <a:off x="4716015" y="3097291"/>
            <a:ext cx="1381100" cy="251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6097115" y="2912625"/>
                <a:ext cx="1974067" cy="369332"/>
              </a:xfrm>
              <a:prstGeom prst="rect">
                <a:avLst/>
              </a:prstGeom>
              <a:noFill/>
            </p:spPr>
            <p:txBody>
              <a:bodyPr wrap="none" rtlCol="0">
                <a:spAutoFit/>
              </a:bodyPr>
              <a:lstStyle/>
              <a:p>
                <a14:m>
                  <m:oMath xmlns:m="http://schemas.openxmlformats.org/officeDocument/2006/math" xmlns="">
                    <m:r>
                      <a:rPr lang="en-GB" i="1">
                        <a:latin typeface="Cambria Math"/>
                      </a:rPr>
                      <m:t>𝑃</m:t>
                    </m:r>
                    <m:r>
                      <a:rPr lang="en-GB" i="1">
                        <a:latin typeface="Cambria Math"/>
                      </a:rPr>
                      <m:t>(</m:t>
                    </m:r>
                    <m:r>
                      <a:rPr lang="en-GB" i="1">
                        <a:latin typeface="Cambria Math"/>
                      </a:rPr>
                      <m:t>𝐷</m:t>
                    </m:r>
                    <m:r>
                      <a:rPr lang="en-GB" i="1">
                        <a:latin typeface="Cambria Math"/>
                      </a:rPr>
                      <m:t>|</m:t>
                    </m:r>
                    <m:r>
                      <a:rPr lang="en-GB" i="1">
                        <a:latin typeface="Cambria Math"/>
                      </a:rPr>
                      <m:t>𝜃</m:t>
                    </m:r>
                    <m:r>
                      <a:rPr lang="en-GB" i="1">
                        <a:latin typeface="Cambria Math"/>
                      </a:rPr>
                      <m:t>)</m:t>
                    </m:r>
                  </m:oMath>
                </a14:m>
                <a:r>
                  <a:rPr lang="en-GB" dirty="0" smtClean="0"/>
                  <a:t>: Likelihood</a:t>
                </a:r>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6097115" y="2912625"/>
                <a:ext cx="1974067" cy="369332"/>
              </a:xfrm>
              <a:prstGeom prst="rect">
                <a:avLst/>
              </a:prstGeom>
              <a:blipFill rotWithShape="1">
                <a:blip r:embed="rId6"/>
                <a:stretch>
                  <a:fillRect t="-8333" r="-2778" b="-26667"/>
                </a:stretch>
              </a:blipFill>
            </p:spPr>
            <p:txBody>
              <a:bodyPr/>
              <a:lstStyle/>
              <a:p>
                <a:r>
                  <a:rPr lang="en-GB">
                    <a:noFill/>
                  </a:rPr>
                  <a:t> </a:t>
                </a:r>
              </a:p>
            </p:txBody>
          </p:sp>
        </mc:Fallback>
      </mc:AlternateContent>
      <p:cxnSp>
        <p:nvCxnSpPr>
          <p:cNvPr id="18" name="Straight Arrow Connector 17"/>
          <p:cNvCxnSpPr/>
          <p:nvPr/>
        </p:nvCxnSpPr>
        <p:spPr>
          <a:xfrm flipV="1">
            <a:off x="3851919" y="3973084"/>
            <a:ext cx="720080" cy="701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71799" y="4708593"/>
            <a:ext cx="2366995" cy="369332"/>
          </a:xfrm>
          <a:prstGeom prst="rect">
            <a:avLst/>
          </a:prstGeom>
          <a:noFill/>
        </p:spPr>
        <p:txBody>
          <a:bodyPr wrap="none" rtlCol="0">
            <a:spAutoFit/>
          </a:bodyPr>
          <a:lstStyle/>
          <a:p>
            <a:r>
              <a:rPr lang="en-GB" dirty="0" smtClean="0"/>
              <a:t>Normalization constant</a:t>
            </a:r>
            <a:endParaRPr lang="en-GB" dirty="0"/>
          </a:p>
        </p:txBody>
      </p:sp>
      <p:sp>
        <p:nvSpPr>
          <p:cNvPr id="20" name="Oval 19"/>
          <p:cNvSpPr/>
          <p:nvPr/>
        </p:nvSpPr>
        <p:spPr>
          <a:xfrm>
            <a:off x="4872466" y="3348928"/>
            <a:ext cx="441317" cy="392203"/>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217743" y="3324784"/>
            <a:ext cx="714296" cy="41634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1274732" y="6019634"/>
                <a:ext cx="6572248" cy="369332"/>
              </a:xfrm>
              <a:prstGeom prst="rect">
                <a:avLst/>
              </a:prstGeom>
              <a:noFill/>
            </p:spPr>
            <p:txBody>
              <a:bodyPr wrap="none" rtlCol="0">
                <a:spAutoFit/>
              </a:bodyPr>
              <a:lstStyle/>
              <a:p>
                <a:r>
                  <a:rPr lang="en-GB" i="1" dirty="0" smtClean="0"/>
                  <a:t>How do we quickly get values of </a:t>
                </a:r>
                <a14:m>
                  <m:oMath xmlns:m="http://schemas.openxmlformats.org/officeDocument/2006/math" xmlns="">
                    <m:r>
                      <a:rPr lang="en-GB" b="0" i="1" smtClean="0">
                        <a:latin typeface="Cambria Math"/>
                      </a:rPr>
                      <m:t>𝜃</m:t>
                    </m:r>
                  </m:oMath>
                </a14:m>
                <a:r>
                  <a:rPr lang="en-GB" i="1" dirty="0" smtClean="0"/>
                  <a:t> that are probable given our data?</a:t>
                </a:r>
                <a:endParaRPr lang="en-GB" i="1" dirty="0"/>
              </a:p>
            </p:txBody>
          </p:sp>
        </mc:Choice>
        <mc:Fallback xmlns="">
          <p:sp>
            <p:nvSpPr>
              <p:cNvPr id="27" name="TextBox 26"/>
              <p:cNvSpPr txBox="1">
                <a:spLocks noRot="1" noChangeAspect="1" noMove="1" noResize="1" noEditPoints="1" noAdjustHandles="1" noChangeArrowheads="1" noChangeShapeType="1" noTextEdit="1"/>
              </p:cNvSpPr>
              <p:nvPr/>
            </p:nvSpPr>
            <p:spPr>
              <a:xfrm>
                <a:off x="1274732" y="6019634"/>
                <a:ext cx="6572248" cy="369332"/>
              </a:xfrm>
              <a:prstGeom prst="rect">
                <a:avLst/>
              </a:prstGeom>
              <a:blipFill rotWithShape="1">
                <a:blip r:embed="rId7"/>
                <a:stretch>
                  <a:fillRect l="-742" t="-8197" r="-93"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15942" y="1826799"/>
                <a:ext cx="6968940" cy="369332"/>
              </a:xfrm>
              <a:prstGeom prst="rect">
                <a:avLst/>
              </a:prstGeom>
            </p:spPr>
            <p:txBody>
              <a:bodyPr wrap="square">
                <a:spAutoFit/>
              </a:bodyPr>
              <a:lstStyle/>
              <a:p>
                <a:r>
                  <a:rPr lang="en-GB" dirty="0"/>
                  <a:t>For example w</a:t>
                </a:r>
                <a:r>
                  <a:rPr lang="en-GB" dirty="0" smtClean="0"/>
                  <a:t>e </a:t>
                </a:r>
                <a:r>
                  <a:rPr lang="en-GB" dirty="0"/>
                  <a:t>may want to estimate the population mean, </a:t>
                </a:r>
                <a14:m>
                  <m:oMath xmlns:m="http://schemas.openxmlformats.org/officeDocument/2006/math" xmlns="">
                    <m:r>
                      <a:rPr lang="en-GB" i="1">
                        <a:latin typeface="Cambria Math"/>
                      </a:rPr>
                      <m:t>𝜃</m:t>
                    </m:r>
                    <m:r>
                      <a:rPr lang="en-GB" i="1">
                        <a:latin typeface="Cambria Math"/>
                      </a:rPr>
                      <m:t>=</m:t>
                    </m:r>
                    <m:r>
                      <a:rPr lang="en-GB" i="1">
                        <a:latin typeface="Cambria Math"/>
                      </a:rPr>
                      <m:t>𝜇</m:t>
                    </m:r>
                    <m:r>
                      <a:rPr lang="en-GB" i="1">
                        <a:latin typeface="Cambria Math"/>
                      </a:rPr>
                      <m:t>.</m:t>
                    </m:r>
                  </m:oMath>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515942" y="1826799"/>
                <a:ext cx="6968940" cy="369332"/>
              </a:xfrm>
              <a:prstGeom prst="rect">
                <a:avLst/>
              </a:prstGeom>
              <a:blipFill rotWithShape="1">
                <a:blip r:embed="rId8"/>
                <a:stretch>
                  <a:fillRect l="-787"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1871" y="2405240"/>
                <a:ext cx="7386869" cy="646331"/>
              </a:xfrm>
              <a:prstGeom prst="rect">
                <a:avLst/>
              </a:prstGeom>
            </p:spPr>
            <p:txBody>
              <a:bodyPr wrap="square">
                <a:spAutoFit/>
              </a:bodyPr>
              <a:lstStyle/>
              <a:p>
                <a:r>
                  <a:rPr lang="en-GB" dirty="0"/>
                  <a:t>Let’s call the random sample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 our data D. </a:t>
                </a:r>
                <a:r>
                  <a:rPr lang="en-GB" dirty="0" smtClean="0"/>
                  <a:t/>
                </a:r>
                <a:br>
                  <a:rPr lang="en-GB" dirty="0" smtClean="0"/>
                </a:br>
                <a:r>
                  <a:rPr lang="en-GB" dirty="0" smtClean="0"/>
                  <a:t>Given </a:t>
                </a:r>
                <a:r>
                  <a:rPr lang="en-GB" dirty="0"/>
                  <a:t>the data, what are the parameters? </a:t>
                </a:r>
              </a:p>
            </p:txBody>
          </p:sp>
        </mc:Choice>
        <mc:Fallback xmlns="">
          <p:sp>
            <p:nvSpPr>
              <p:cNvPr id="3" name="Rectangle 2"/>
              <p:cNvSpPr>
                <a:spLocks noRot="1" noChangeAspect="1" noMove="1" noResize="1" noEditPoints="1" noAdjustHandles="1" noChangeArrowheads="1" noChangeShapeType="1" noTextEdit="1"/>
              </p:cNvSpPr>
              <p:nvPr/>
            </p:nvSpPr>
            <p:spPr>
              <a:xfrm>
                <a:off x="491871" y="2405240"/>
                <a:ext cx="7386869" cy="646331"/>
              </a:xfrm>
              <a:prstGeom prst="rect">
                <a:avLst/>
              </a:prstGeom>
              <a:blipFill rotWithShape="1">
                <a:blip r:embed="rId9"/>
                <a:stretch>
                  <a:fillRect l="-743" t="-4717" b="-14151"/>
                </a:stretch>
              </a:blipFill>
            </p:spPr>
            <p:txBody>
              <a:bodyPr/>
              <a:lstStyle/>
              <a:p>
                <a:r>
                  <a:rPr lang="en-GB">
                    <a:noFill/>
                  </a:rPr>
                  <a:t> </a:t>
                </a:r>
              </a:p>
            </p:txBody>
          </p:sp>
        </mc:Fallback>
      </mc:AlternateContent>
      <p:sp>
        <p:nvSpPr>
          <p:cNvPr id="6" name="Rectangle 5"/>
          <p:cNvSpPr/>
          <p:nvPr/>
        </p:nvSpPr>
        <p:spPr>
          <a:xfrm>
            <a:off x="6372191" y="3416604"/>
            <a:ext cx="1698991" cy="369332"/>
          </a:xfrm>
          <a:prstGeom prst="rect">
            <a:avLst/>
          </a:prstGeom>
        </p:spPr>
        <p:txBody>
          <a:bodyPr wrap="none">
            <a:spAutoFit/>
          </a:bodyPr>
          <a:lstStyle/>
          <a:p>
            <a:r>
              <a:rPr lang="en-GB" dirty="0">
                <a:solidFill>
                  <a:srgbClr val="C00000"/>
                </a:solidFill>
              </a:rPr>
              <a:t>Bayes’ theorem </a:t>
            </a:r>
          </a:p>
        </p:txBody>
      </p:sp>
    </p:spTree>
    <p:custDataLst>
      <p:tags r:id="rId1"/>
    </p:custDataLst>
    <p:extLst>
      <p:ext uri="{BB962C8B-B14F-4D97-AF65-F5344CB8AC3E}">
        <p14:creationId xmlns:p14="http://schemas.microsoft.com/office/powerpoint/2010/main" val="3888499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0"/>
                                        </p:tgtEl>
                                        <p:attrNameLst>
                                          <p:attrName>style.visibility</p:attrName>
                                        </p:attrNameLst>
                                      </p:cBhvr>
                                      <p:to>
                                        <p:strVal val="hidden"/>
                                      </p:to>
                                    </p:set>
                                  </p:childTnLst>
                                </p:cTn>
                              </p:par>
                            </p:childTnLst>
                          </p:cTn>
                        </p:par>
                        <p:par>
                          <p:cTn id="32" fill="hold">
                            <p:stCondLst>
                              <p:cond delay="0"/>
                            </p:stCondLst>
                            <p:childTnLst>
                              <p:par>
                                <p:cTn id="33" presetID="21"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2000"/>
                                        <p:tgtEl>
                                          <p:spTgt spid="25"/>
                                        </p:tgtEl>
                                      </p:cBhvr>
                                    </p:animEffec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5"/>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6" grpId="0"/>
      <p:bldP spid="19" grpId="0"/>
      <p:bldP spid="20" grpId="0" animBg="1"/>
      <p:bldP spid="20" grpId="1" animBg="1"/>
      <p:bldP spid="25" grpId="0" animBg="1"/>
      <p:bldP spid="25" grpId="1" animBg="1"/>
      <p:bldP spid="27" grpId="0"/>
      <p:bldP spid="2" grpId="0"/>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2915816" y="1974488"/>
            <a:ext cx="3528392" cy="305712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39552" y="476672"/>
                <a:ext cx="7776864" cy="1200329"/>
              </a:xfrm>
              <a:prstGeom prst="rect">
                <a:avLst/>
              </a:prstGeom>
            </p:spPr>
            <p:txBody>
              <a:bodyPr wrap="square">
                <a:spAutoFit/>
              </a:bodyPr>
              <a:lstStyle/>
              <a:p>
                <a:r>
                  <a:rPr lang="en-GB" b="1" dirty="0" smtClean="0"/>
                  <a:t>Maximum likelihood estimator: </a:t>
                </a:r>
                <a:r>
                  <a:rPr lang="en-GB" dirty="0"/>
                  <a:t>the value of θ that maximizes the likelihood </a:t>
                </a:r>
                <a14:m>
                  <m:oMath xmlns:m="http://schemas.openxmlformats.org/officeDocument/2006/math" xmlns="">
                    <m:r>
                      <a:rPr lang="en-GB" i="1">
                        <a:latin typeface="Cambria Math"/>
                      </a:rPr>
                      <m:t>𝑃</m:t>
                    </m:r>
                    <m:r>
                      <a:rPr lang="en-GB" i="1">
                        <a:latin typeface="Cambria Math"/>
                      </a:rPr>
                      <m:t>(</m:t>
                    </m:r>
                    <m:r>
                      <a:rPr lang="en-GB" i="1">
                        <a:latin typeface="Cambria Math"/>
                      </a:rPr>
                      <m:t>𝐷</m:t>
                    </m:r>
                    <m:r>
                      <a:rPr lang="en-GB" i="1">
                        <a:latin typeface="Cambria Math"/>
                      </a:rPr>
                      <m:t>|</m:t>
                    </m:r>
                    <m:r>
                      <a:rPr lang="en-GB" i="1">
                        <a:latin typeface="Cambria Math"/>
                      </a:rPr>
                      <m:t>𝜃</m:t>
                    </m:r>
                    <m:r>
                      <a:rPr lang="en-GB" i="1">
                        <a:latin typeface="Cambria Math"/>
                      </a:rPr>
                      <m:t>)</m:t>
                    </m:r>
                  </m:oMath>
                </a14:m>
                <a:r>
                  <a:rPr lang="en-GB" dirty="0"/>
                  <a:t> is called the </a:t>
                </a:r>
                <a:r>
                  <a:rPr lang="en-GB" i="1" dirty="0"/>
                  <a:t>maximum likelihood</a:t>
                </a:r>
                <a:r>
                  <a:rPr lang="en-GB" dirty="0"/>
                  <a:t> estimate: it is the value that makes the data most likely, and if P(θ) does not depend on parameters (e.g. is a constant) is also the most probable value of the parameter given the observed data.</a:t>
                </a:r>
              </a:p>
            </p:txBody>
          </p:sp>
        </mc:Choice>
        <mc:Fallback xmlns="">
          <p:sp>
            <p:nvSpPr>
              <p:cNvPr id="4" name="Rectangle 3"/>
              <p:cNvSpPr>
                <a:spLocks noRot="1" noChangeAspect="1" noMove="1" noResize="1" noEditPoints="1" noAdjustHandles="1" noChangeArrowheads="1" noChangeShapeType="1" noTextEdit="1"/>
              </p:cNvSpPr>
              <p:nvPr/>
            </p:nvSpPr>
            <p:spPr>
              <a:xfrm>
                <a:off x="539552" y="476672"/>
                <a:ext cx="7776864" cy="1200329"/>
              </a:xfrm>
              <a:prstGeom prst="rect">
                <a:avLst/>
              </a:prstGeom>
              <a:blipFill rotWithShape="1">
                <a:blip r:embed="rId4"/>
                <a:stretch>
                  <a:fillRect l="-706"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3304" y="5320024"/>
                <a:ext cx="8568952" cy="923330"/>
              </a:xfrm>
              <a:prstGeom prst="rect">
                <a:avLst/>
              </a:prstGeom>
            </p:spPr>
            <p:txBody>
              <a:bodyPr wrap="square">
                <a:spAutoFit/>
              </a:bodyPr>
              <a:lstStyle/>
              <a:p>
                <a:r>
                  <a:rPr lang="en-GB" b="1" i="1" dirty="0">
                    <a:solidFill>
                      <a:srgbClr val="FF0000"/>
                    </a:solidFill>
                  </a:rPr>
                  <a:t>Example</a:t>
                </a:r>
                <a:r>
                  <a:rPr lang="en-GB" dirty="0"/>
                  <a:t>   </a:t>
                </a:r>
                <a:r>
                  <a:rPr lang="en-GB" i="1" dirty="0"/>
                  <a:t> </a:t>
                </a:r>
                <a:r>
                  <a:rPr lang="en-GB" dirty="0"/>
                  <a:t>Random samples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 are drawn from a Normal distribution. </a:t>
                </a:r>
                <a:r>
                  <a:rPr lang="en-GB" dirty="0" smtClean="0"/>
                  <a:t/>
                </a:r>
                <a:br>
                  <a:rPr lang="en-GB" dirty="0" smtClean="0"/>
                </a:br>
                <a:r>
                  <a:rPr lang="en-GB" dirty="0" smtClean="0"/>
                  <a:t>What </a:t>
                </a:r>
                <a:r>
                  <a:rPr lang="en-GB" dirty="0"/>
                  <a:t>is the maximum likelihood estimate of the mean μ?</a:t>
                </a:r>
              </a:p>
              <a:p>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513304" y="5320024"/>
                <a:ext cx="8568952" cy="923330"/>
              </a:xfrm>
              <a:prstGeom prst="rect">
                <a:avLst/>
              </a:prstGeom>
              <a:blipFill rotWithShape="1">
                <a:blip r:embed="rId5"/>
                <a:stretch>
                  <a:fillRect l="-569" t="-33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15316" y="5993781"/>
                <a:ext cx="1894813" cy="844398"/>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acc>
                        <m:accPr>
                          <m:chr m:val="̂"/>
                          <m:ctrlPr>
                            <a:rPr lang="en-GB" i="1">
                              <a:latin typeface="Cambria Math"/>
                            </a:rPr>
                          </m:ctrlPr>
                        </m:accPr>
                        <m:e>
                          <m:r>
                            <a:rPr lang="en-GB" i="1">
                              <a:latin typeface="Cambria Math"/>
                            </a:rPr>
                            <m:t>𝜇</m:t>
                          </m:r>
                        </m:e>
                      </m:acc>
                      <m:r>
                        <a:rPr lang="en-GB" i="1">
                          <a:latin typeface="Cambria Math"/>
                        </a:rPr>
                        <m:t>=</m:t>
                      </m:r>
                      <m:acc>
                        <m:accPr>
                          <m:chr m:val="̅"/>
                          <m:ctrlPr>
                            <a:rPr lang="en-GB" i="1">
                              <a:latin typeface="Cambria Math"/>
                            </a:rPr>
                          </m:ctrlPr>
                        </m:accPr>
                        <m:e>
                          <m:r>
                            <a:rPr lang="en-GB" i="1">
                              <a:latin typeface="Cambria Math"/>
                            </a:rPr>
                            <m:t>𝑋</m:t>
                          </m:r>
                        </m:e>
                      </m:acc>
                      <m:r>
                        <a:rPr lang="en-GB" i="1">
                          <a:latin typeface="Cambria Math"/>
                        </a:rPr>
                        <m:t>= </m:t>
                      </m:r>
                      <m:f>
                        <m:fPr>
                          <m:ctrlPr>
                            <a:rPr lang="en-GB" i="1">
                              <a:latin typeface="Cambria Math"/>
                            </a:rPr>
                          </m:ctrlPr>
                        </m:fPr>
                        <m:num>
                          <m:r>
                            <a:rPr lang="en-GB" i="1">
                              <a:latin typeface="Cambria Math"/>
                            </a:rPr>
                            <m:t>1</m:t>
                          </m:r>
                        </m:num>
                        <m:den>
                          <m:r>
                            <a:rPr lang="en-GB" i="1">
                              <a:latin typeface="Cambria Math"/>
                            </a:rPr>
                            <m:t>𝑛</m:t>
                          </m:r>
                        </m:den>
                      </m:f>
                      <m:nary>
                        <m:naryPr>
                          <m:chr m:val="∑"/>
                          <m:limLoc m:val="undOvr"/>
                          <m:ctrlPr>
                            <a:rPr lang="en-GB" i="1">
                              <a:latin typeface="Cambria Math"/>
                            </a:rPr>
                          </m:ctrlPr>
                        </m:naryPr>
                        <m:sub>
                          <m:r>
                            <a:rPr lang="en-GB" i="1">
                              <a:latin typeface="Cambria Math"/>
                            </a:rPr>
                            <m:t>𝑖</m:t>
                          </m:r>
                          <m:r>
                            <a:rPr lang="en-GB" i="1">
                              <a:latin typeface="Cambria Math"/>
                            </a:rPr>
                            <m:t>=1</m:t>
                          </m:r>
                        </m:sub>
                        <m:sup>
                          <m:r>
                            <a:rPr lang="en-GB" i="1">
                              <a:latin typeface="Cambria Math"/>
                            </a:rPr>
                            <m:t>𝑛</m:t>
                          </m:r>
                        </m:sup>
                        <m:e>
                          <m:sSub>
                            <m:sSubPr>
                              <m:ctrlPr>
                                <a:rPr lang="en-GB" i="1">
                                  <a:latin typeface="Cambria Math"/>
                                </a:rPr>
                              </m:ctrlPr>
                            </m:sSubPr>
                            <m:e>
                              <m:r>
                                <a:rPr lang="en-GB" i="1">
                                  <a:latin typeface="Cambria Math"/>
                                </a:rPr>
                                <m:t>𝑋</m:t>
                              </m:r>
                            </m:e>
                            <m:sub>
                              <m:r>
                                <a:rPr lang="en-GB" i="1">
                                  <a:latin typeface="Cambria Math"/>
                                </a:rPr>
                                <m:t>𝑖</m:t>
                              </m:r>
                            </m:sub>
                          </m:sSub>
                        </m:e>
                      </m:nary>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3015316" y="5993781"/>
                <a:ext cx="1894813" cy="844398"/>
              </a:xfrm>
              <a:prstGeom prst="rect">
                <a:avLst/>
              </a:prstGeom>
              <a:blipFill rotWithShape="1">
                <a:blip r:embed="rId6"/>
                <a:stretch>
                  <a:fillRect/>
                </a:stretch>
              </a:blipFill>
            </p:spPr>
            <p:txBody>
              <a:bodyPr/>
              <a:lstStyle/>
              <a:p>
                <a:r>
                  <a:rPr lang="en-GB">
                    <a:noFill/>
                  </a:rPr>
                  <a:t> </a:t>
                </a:r>
              </a:p>
            </p:txBody>
          </p:sp>
        </mc:Fallback>
      </mc:AlternateContent>
      <p:sp>
        <p:nvSpPr>
          <p:cNvPr id="7" name="Rectangle 6"/>
          <p:cNvSpPr/>
          <p:nvPr/>
        </p:nvSpPr>
        <p:spPr>
          <a:xfrm>
            <a:off x="577424" y="6231314"/>
            <a:ext cx="2385846" cy="369332"/>
          </a:xfrm>
          <a:prstGeom prst="rect">
            <a:avLst/>
          </a:prstGeom>
        </p:spPr>
        <p:txBody>
          <a:bodyPr wrap="none">
            <a:spAutoFit/>
          </a:bodyPr>
          <a:lstStyle/>
          <a:p>
            <a:r>
              <a:rPr lang="en-GB" b="1" i="1" dirty="0" smtClean="0">
                <a:solidFill>
                  <a:srgbClr val="FF0000"/>
                </a:solidFill>
              </a:rPr>
              <a:t>Answer: Sample mean</a:t>
            </a:r>
            <a:r>
              <a:rPr lang="en-GB" i="1" dirty="0" smtClean="0">
                <a:solidFill>
                  <a:srgbClr val="FF0000"/>
                </a:solidFill>
              </a:rPr>
              <a:t>:</a:t>
            </a:r>
            <a:endParaRPr lang="en-GB" dirty="0"/>
          </a:p>
        </p:txBody>
      </p:sp>
      <mc:AlternateContent xmlns:mc="http://schemas.openxmlformats.org/markup-compatibility/2006" xmlns:a14="http://schemas.microsoft.com/office/drawing/2010/main">
        <mc:Choice Requires="a14">
          <p:sp>
            <p:nvSpPr>
              <p:cNvPr id="9" name="TextBox 8"/>
              <p:cNvSpPr txBox="1"/>
              <p:nvPr/>
            </p:nvSpPr>
            <p:spPr>
              <a:xfrm>
                <a:off x="2051720" y="2204864"/>
                <a:ext cx="951864"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𝜇</m:t>
                      </m:r>
                      <m:r>
                        <a:rPr lang="en-GB" b="0" i="1" smtClean="0">
                          <a:latin typeface="Cambria Math"/>
                        </a:rPr>
                        <m:t>|</m:t>
                      </m:r>
                      <m:r>
                        <a:rPr lang="en-GB" b="0" i="1" smtClean="0">
                          <a:latin typeface="Cambria Math"/>
                        </a:rPr>
                        <m:t>𝐷</m:t>
                      </m:r>
                      <m:r>
                        <a:rPr lang="en-GB" b="0" i="1" smtClean="0">
                          <a:latin typeface="Cambria Math"/>
                        </a:rPr>
                        <m:t>)</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051720" y="2204864"/>
                <a:ext cx="951864" cy="369332"/>
              </a:xfrm>
              <a:prstGeom prst="rect">
                <a:avLst/>
              </a:prstGeom>
              <a:blipFill rotWithShape="1">
                <a:blip r:embed="rId7"/>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75856" y="4697214"/>
                <a:ext cx="370422" cy="369332"/>
              </a:xfrm>
              <a:prstGeom prst="rect">
                <a:avLst/>
              </a:prstGeom>
              <a:solidFill>
                <a:schemeClr val="bg1"/>
              </a:solid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𝜇</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375856" y="4697214"/>
                <a:ext cx="370422" cy="369332"/>
              </a:xfrm>
              <a:prstGeom prst="rect">
                <a:avLst/>
              </a:prstGeom>
              <a:blipFill rotWithShape="1">
                <a:blip r:embed="rId8"/>
                <a:stretch>
                  <a:fillRect b="-5000"/>
                </a:stretch>
              </a:blipFill>
            </p:spPr>
            <p:txBody>
              <a:bodyPr/>
              <a:lstStyle/>
              <a:p>
                <a:r>
                  <a:rPr lang="en-GB">
                    <a:noFill/>
                  </a:rPr>
                  <a:t> </a:t>
                </a:r>
              </a:p>
            </p:txBody>
          </p:sp>
        </mc:Fallback>
      </mc:AlternateContent>
      <p:cxnSp>
        <p:nvCxnSpPr>
          <p:cNvPr id="12" name="Straight Connector 11"/>
          <p:cNvCxnSpPr/>
          <p:nvPr/>
        </p:nvCxnSpPr>
        <p:spPr>
          <a:xfrm>
            <a:off x="4519424" y="1794024"/>
            <a:ext cx="0" cy="321915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256474" y="4885268"/>
                <a:ext cx="653655" cy="369332"/>
              </a:xfrm>
              <a:prstGeom prst="rect">
                <a:avLst/>
              </a:prstGeom>
              <a:solidFill>
                <a:schemeClr val="bg1"/>
              </a:solidFill>
            </p:spPr>
            <p:txBody>
              <a:bodyPr wrap="square" rtlCol="0">
                <a:spAutoFit/>
              </a:bodyPr>
              <a:lstStyle/>
              <a:p>
                <a14:m>
                  <m:oMathPara xmlns:m="http://schemas.openxmlformats.org/officeDocument/2006/math" xmlns="">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𝜇</m:t>
                          </m:r>
                        </m:e>
                      </m:acc>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4256474" y="4885268"/>
                <a:ext cx="653655" cy="369332"/>
              </a:xfrm>
              <a:prstGeom prst="rect">
                <a:avLst/>
              </a:prstGeom>
              <a:blipFill rotWithShape="1">
                <a:blip r:embed="rId9"/>
                <a:stretch>
                  <a:fillRect t="-6557" r="-12150" b="-3279"/>
                </a:stretch>
              </a:blipFill>
            </p:spPr>
            <p:txBody>
              <a:bodyPr/>
              <a:lstStyle/>
              <a:p>
                <a:r>
                  <a:rPr lang="en-GB">
                    <a:noFill/>
                  </a:rPr>
                  <a:t> </a:t>
                </a:r>
              </a:p>
            </p:txBody>
          </p:sp>
        </mc:Fallback>
      </mc:AlternateContent>
      <p:sp>
        <p:nvSpPr>
          <p:cNvPr id="15" name="Rectangle 14"/>
          <p:cNvSpPr/>
          <p:nvPr/>
        </p:nvSpPr>
        <p:spPr>
          <a:xfrm>
            <a:off x="5597662" y="6231314"/>
            <a:ext cx="1201676" cy="369332"/>
          </a:xfrm>
          <a:prstGeom prst="rect">
            <a:avLst/>
          </a:prstGeom>
        </p:spPr>
        <p:txBody>
          <a:bodyPr wrap="none">
            <a:spAutoFit/>
          </a:bodyPr>
          <a:lstStyle/>
          <a:p>
            <a:r>
              <a:rPr lang="en-GB" i="1" dirty="0"/>
              <a:t>[see notes]</a:t>
            </a:r>
            <a:endParaRPr lang="en-GB" dirty="0"/>
          </a:p>
        </p:txBody>
      </p:sp>
    </p:spTree>
    <p:custDataLst>
      <p:tags r:id="rId1"/>
    </p:custDataLst>
    <p:extLst>
      <p:ext uri="{BB962C8B-B14F-4D97-AF65-F5344CB8AC3E}">
        <p14:creationId xmlns:p14="http://schemas.microsoft.com/office/powerpoint/2010/main" val="3756509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51520" y="476672"/>
                <a:ext cx="8568952" cy="923330"/>
              </a:xfrm>
              <a:prstGeom prst="rect">
                <a:avLst/>
              </a:prstGeom>
            </p:spPr>
            <p:txBody>
              <a:bodyPr wrap="square">
                <a:spAutoFit/>
              </a:bodyPr>
              <a:lstStyle/>
              <a:p>
                <a:r>
                  <a:rPr lang="en-GB" b="1" i="1" dirty="0" smtClean="0">
                    <a:solidFill>
                      <a:srgbClr val="FF0000"/>
                    </a:solidFill>
                  </a:rPr>
                  <a:t>Example</a:t>
                </a:r>
                <a:r>
                  <a:rPr lang="en-GB" dirty="0"/>
                  <a:t>   </a:t>
                </a:r>
                <a:r>
                  <a:rPr lang="en-GB" i="1" dirty="0"/>
                  <a:t> </a:t>
                </a:r>
                <a:r>
                  <a:rPr lang="en-GB" dirty="0"/>
                  <a:t>Random samples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 are drawn from a Normal distribution. </a:t>
                </a:r>
                <a:r>
                  <a:rPr lang="en-GB" dirty="0" smtClean="0"/>
                  <a:t/>
                </a:r>
                <a:br>
                  <a:rPr lang="en-GB" dirty="0" smtClean="0"/>
                </a:br>
                <a:r>
                  <a:rPr lang="en-GB" dirty="0" smtClean="0"/>
                  <a:t>What </a:t>
                </a:r>
                <a:r>
                  <a:rPr lang="en-GB" dirty="0"/>
                  <a:t>is the maximum likelihood estimate of the </a:t>
                </a:r>
                <a:r>
                  <a:rPr lang="en-GB" dirty="0" smtClean="0"/>
                  <a:t>variance </a:t>
                </a:r>
                <a14:m>
                  <m:oMath xmlns:m="http://schemas.openxmlformats.org/officeDocument/2006/math" xmlns="">
                    <m:sSup>
                      <m:sSupPr>
                        <m:ctrlPr>
                          <a:rPr lang="en-GB" b="0" i="1" smtClean="0">
                            <a:latin typeface="Cambria Math"/>
                          </a:rPr>
                        </m:ctrlPr>
                      </m:sSupPr>
                      <m:e>
                        <m:r>
                          <a:rPr lang="en-GB" b="0" i="1" smtClean="0">
                            <a:latin typeface="Cambria Math"/>
                          </a:rPr>
                          <m:t>𝜎</m:t>
                        </m:r>
                      </m:e>
                      <m:sup>
                        <m:r>
                          <a:rPr lang="en-GB" b="0" i="1" smtClean="0">
                            <a:latin typeface="Cambria Math"/>
                          </a:rPr>
                          <m:t>2</m:t>
                        </m:r>
                      </m:sup>
                    </m:sSup>
                  </m:oMath>
                </a14:m>
                <a:r>
                  <a:rPr lang="en-GB" dirty="0" smtClean="0"/>
                  <a:t> if </a:t>
                </a:r>
                <a14:m>
                  <m:oMath xmlns:m="http://schemas.openxmlformats.org/officeDocument/2006/math" xmlns="">
                    <m:r>
                      <a:rPr lang="en-GB" i="1">
                        <a:latin typeface="Cambria Math"/>
                      </a:rPr>
                      <m:t>𝜇</m:t>
                    </m:r>
                    <m:r>
                      <a:rPr lang="en-GB" i="1">
                        <a:latin typeface="Cambria Math"/>
                      </a:rPr>
                      <m:t>=</m:t>
                    </m:r>
                    <m:acc>
                      <m:accPr>
                        <m:chr m:val="̂"/>
                        <m:ctrlPr>
                          <a:rPr lang="en-GB" i="1">
                            <a:latin typeface="Cambria Math"/>
                          </a:rPr>
                        </m:ctrlPr>
                      </m:accPr>
                      <m:e>
                        <m:r>
                          <a:rPr lang="en-GB" i="1">
                            <a:latin typeface="Cambria Math"/>
                          </a:rPr>
                          <m:t>𝜇</m:t>
                        </m:r>
                      </m:e>
                    </m:acc>
                  </m:oMath>
                </a14:m>
                <a:r>
                  <a:rPr lang="en-GB" dirty="0"/>
                  <a:t>?</a:t>
                </a:r>
              </a:p>
              <a:p>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251520" y="476672"/>
                <a:ext cx="8568952" cy="923330"/>
              </a:xfrm>
              <a:prstGeom prst="rect">
                <a:avLst/>
              </a:prstGeom>
              <a:blipFill rotWithShape="1">
                <a:blip r:embed="rId3"/>
                <a:stretch>
                  <a:fillRect l="-569" t="-3289"/>
                </a:stretch>
              </a:blipFill>
            </p:spPr>
            <p:txBody>
              <a:bodyPr/>
              <a:lstStyle/>
              <a:p>
                <a:r>
                  <a:rPr lang="en-GB">
                    <a:noFill/>
                  </a:rPr>
                  <a:t> </a:t>
                </a:r>
              </a:p>
            </p:txBody>
          </p:sp>
        </mc:Fallback>
      </mc:AlternateContent>
      <p:sp>
        <p:nvSpPr>
          <p:cNvPr id="5" name="Rectangle 4"/>
          <p:cNvSpPr/>
          <p:nvPr/>
        </p:nvSpPr>
        <p:spPr>
          <a:xfrm>
            <a:off x="315640" y="1387962"/>
            <a:ext cx="1072986" cy="369332"/>
          </a:xfrm>
          <a:prstGeom prst="rect">
            <a:avLst/>
          </a:prstGeom>
        </p:spPr>
        <p:txBody>
          <a:bodyPr wrap="none">
            <a:spAutoFit/>
          </a:bodyPr>
          <a:lstStyle/>
          <a:p>
            <a:r>
              <a:rPr lang="en-GB" b="1" i="1" dirty="0" smtClean="0">
                <a:solidFill>
                  <a:srgbClr val="FF0000"/>
                </a:solidFill>
              </a:rPr>
              <a:t>Answer: </a:t>
            </a:r>
            <a:r>
              <a:rPr lang="en-GB" i="1" dirty="0"/>
              <a:t> </a:t>
            </a:r>
            <a:endParaRPr lang="en-GB" dirty="0"/>
          </a:p>
        </p:txBody>
      </p:sp>
      <mc:AlternateContent xmlns:mc="http://schemas.openxmlformats.org/markup-compatibility/2006" xmlns:a14="http://schemas.microsoft.com/office/drawing/2010/main">
        <mc:Choice Requires="a14">
          <p:sp>
            <p:nvSpPr>
              <p:cNvPr id="6" name="Rectangle 5"/>
              <p:cNvSpPr/>
              <p:nvPr/>
            </p:nvSpPr>
            <p:spPr>
              <a:xfrm>
                <a:off x="2915816" y="1572628"/>
                <a:ext cx="2138342" cy="844398"/>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r>
                        <a:rPr lang="en-GB" i="1">
                          <a:latin typeface="Cambria Math"/>
                        </a:rPr>
                        <m:t>= </m:t>
                      </m:r>
                      <m:f>
                        <m:fPr>
                          <m:ctrlPr>
                            <a:rPr lang="en-GB" i="1">
                              <a:latin typeface="Cambria Math"/>
                            </a:rPr>
                          </m:ctrlPr>
                        </m:fPr>
                        <m:num>
                          <m:r>
                            <a:rPr lang="en-GB" i="1">
                              <a:latin typeface="Cambria Math"/>
                            </a:rPr>
                            <m:t>1</m:t>
                          </m:r>
                        </m:num>
                        <m:den>
                          <m:r>
                            <a:rPr lang="en-GB" i="1">
                              <a:latin typeface="Cambria Math"/>
                            </a:rPr>
                            <m:t>𝑛</m:t>
                          </m:r>
                        </m:den>
                      </m:f>
                      <m:nary>
                        <m:naryPr>
                          <m:chr m:val="∑"/>
                          <m:limLoc m:val="undOvr"/>
                          <m:ctrlPr>
                            <a:rPr lang="en-GB" i="1">
                              <a:latin typeface="Cambria Math"/>
                            </a:rPr>
                          </m:ctrlPr>
                        </m:naryPr>
                        <m:sub>
                          <m:r>
                            <a:rPr lang="en-GB" i="1">
                              <a:latin typeface="Cambria Math"/>
                            </a:rPr>
                            <m:t>𝑖</m:t>
                          </m:r>
                          <m:r>
                            <a:rPr lang="en-GB" i="1">
                              <a:latin typeface="Cambria Math"/>
                            </a:rPr>
                            <m:t>=1</m:t>
                          </m:r>
                        </m:sub>
                        <m:sup>
                          <m:r>
                            <a:rPr lang="en-GB" i="1">
                              <a:latin typeface="Cambria Math"/>
                            </a:rPr>
                            <m:t>𝑛</m:t>
                          </m:r>
                        </m:sup>
                        <m:e>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r>
                            <a:rPr lang="en-GB" i="1">
                              <a:latin typeface="Cambria Math"/>
                            </a:rPr>
                            <m:t> </m:t>
                          </m:r>
                        </m:e>
                      </m:nary>
                      <m:r>
                        <a:rPr lang="en-GB" i="1">
                          <a:latin typeface="Cambria Math"/>
                        </a:rPr>
                        <m:t>–</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r>
                        <a:rPr lang="en-GB" i="1">
                          <a:latin typeface="Cambria Math"/>
                        </a:rPr>
                        <m:t>.</m:t>
                      </m:r>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2915816" y="1572628"/>
                <a:ext cx="2138342" cy="844398"/>
              </a:xfrm>
              <a:prstGeom prst="rect">
                <a:avLst/>
              </a:prstGeom>
              <a:blipFill rotWithShape="1">
                <a:blip r:embed="rId4"/>
                <a:stretch>
                  <a:fillRect/>
                </a:stretch>
              </a:blipFill>
            </p:spPr>
            <p:txBody>
              <a:bodyPr/>
              <a:lstStyle/>
              <a:p>
                <a:r>
                  <a:rPr lang="en-GB">
                    <a:noFill/>
                  </a:rPr>
                  <a:t> </a:t>
                </a:r>
              </a:p>
            </p:txBody>
          </p:sp>
        </mc:Fallback>
      </mc:AlternateContent>
      <p:sp>
        <p:nvSpPr>
          <p:cNvPr id="7" name="TextBox 6"/>
          <p:cNvSpPr txBox="1"/>
          <p:nvPr/>
        </p:nvSpPr>
        <p:spPr>
          <a:xfrm>
            <a:off x="1187624" y="3573016"/>
            <a:ext cx="6836230" cy="369332"/>
          </a:xfrm>
          <a:prstGeom prst="rect">
            <a:avLst/>
          </a:prstGeom>
          <a:noFill/>
        </p:spPr>
        <p:txBody>
          <a:bodyPr wrap="none" rtlCol="0">
            <a:spAutoFit/>
          </a:bodyPr>
          <a:lstStyle/>
          <a:p>
            <a:r>
              <a:rPr lang="en-GB" dirty="0" smtClean="0"/>
              <a:t>But is this a </a:t>
            </a:r>
            <a:r>
              <a:rPr lang="en-GB" i="1" dirty="0" smtClean="0"/>
              <a:t>good</a:t>
            </a:r>
            <a:r>
              <a:rPr lang="en-GB" dirty="0" smtClean="0"/>
              <a:t> way to estimate the variance from a random sample?</a:t>
            </a:r>
            <a:endParaRPr lang="en-GB" dirty="0"/>
          </a:p>
        </p:txBody>
      </p:sp>
    </p:spTree>
    <p:custDataLst>
      <p:tags r:id="rId1"/>
    </p:custDataLst>
    <p:extLst>
      <p:ext uri="{BB962C8B-B14F-4D97-AF65-F5344CB8AC3E}">
        <p14:creationId xmlns:p14="http://schemas.microsoft.com/office/powerpoint/2010/main" val="1448993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343" y="2425319"/>
            <a:ext cx="4492974" cy="43399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p:cNvSpPr>
            <a:spLocks noChangeShapeType="1"/>
          </p:cNvSpPr>
          <p:nvPr/>
        </p:nvSpPr>
        <p:spPr bwMode="auto">
          <a:xfrm flipH="1">
            <a:off x="4383589" y="3178630"/>
            <a:ext cx="1581782" cy="7690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 Box 6"/>
          <p:cNvSpPr txBox="1">
            <a:spLocks noChangeArrowheads="1"/>
          </p:cNvSpPr>
          <p:nvPr/>
        </p:nvSpPr>
        <p:spPr bwMode="auto">
          <a:xfrm>
            <a:off x="5950905" y="2871090"/>
            <a:ext cx="2551243" cy="288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 good but biased estimator</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AutoShape 3"/>
          <p:cNvSpPr>
            <a:spLocks noChangeShapeType="1"/>
          </p:cNvSpPr>
          <p:nvPr/>
        </p:nvSpPr>
        <p:spPr bwMode="auto">
          <a:xfrm flipH="1">
            <a:off x="5117706" y="4622562"/>
            <a:ext cx="741772" cy="115068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 Box 7"/>
          <p:cNvSpPr txBox="1">
            <a:spLocks noChangeArrowheads="1"/>
          </p:cNvSpPr>
          <p:nvPr/>
        </p:nvSpPr>
        <p:spPr bwMode="auto">
          <a:xfrm>
            <a:off x="5859478" y="4334562"/>
            <a:ext cx="2736274" cy="288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 poor but unbiased estimator</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5"/>
          <p:cNvSpPr>
            <a:spLocks noChangeShapeType="1"/>
          </p:cNvSpPr>
          <p:nvPr/>
        </p:nvSpPr>
        <p:spPr bwMode="auto">
          <a:xfrm>
            <a:off x="3390955" y="3291628"/>
            <a:ext cx="639988" cy="10429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 Box 4"/>
          <p:cNvSpPr txBox="1">
            <a:spLocks noChangeArrowheads="1"/>
          </p:cNvSpPr>
          <p:nvPr/>
        </p:nvSpPr>
        <p:spPr bwMode="auto">
          <a:xfrm>
            <a:off x="2306894" y="2955198"/>
            <a:ext cx="1084061" cy="288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True mean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0" y="2914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323528" y="228600"/>
            <a:ext cx="2289281" cy="369332"/>
          </a:xfrm>
          <a:prstGeom prst="rect">
            <a:avLst/>
          </a:prstGeom>
        </p:spPr>
        <p:txBody>
          <a:bodyPr wrap="none">
            <a:spAutoFit/>
          </a:bodyPr>
          <a:lstStyle/>
          <a:p>
            <a:r>
              <a:rPr lang="en-GB" b="1" dirty="0"/>
              <a:t>Comparing estimators</a:t>
            </a:r>
            <a:endParaRPr lang="en-GB" dirty="0"/>
          </a:p>
        </p:txBody>
      </p:sp>
      <p:sp>
        <p:nvSpPr>
          <p:cNvPr id="15" name="TextBox 14"/>
          <p:cNvSpPr txBox="1"/>
          <p:nvPr/>
        </p:nvSpPr>
        <p:spPr>
          <a:xfrm>
            <a:off x="971600" y="611684"/>
            <a:ext cx="7284623" cy="1077218"/>
          </a:xfrm>
          <a:prstGeom prst="rect">
            <a:avLst/>
          </a:prstGeom>
          <a:noFill/>
        </p:spPr>
        <p:txBody>
          <a:bodyPr wrap="none" rtlCol="0">
            <a:spAutoFit/>
          </a:bodyPr>
          <a:lstStyle/>
          <a:p>
            <a:r>
              <a:rPr lang="en-GB" sz="1600" dirty="0" smtClean="0"/>
              <a:t>What are good properties of an estimator?</a:t>
            </a:r>
          </a:p>
          <a:p>
            <a:endParaRPr lang="en-GB" sz="1600" dirty="0" smtClean="0"/>
          </a:p>
          <a:p>
            <a:pPr marL="285750" indent="-285750">
              <a:buFontTx/>
              <a:buChar char="-"/>
            </a:pPr>
            <a:r>
              <a:rPr lang="en-GB" sz="1600" b="1" i="1" dirty="0" smtClean="0"/>
              <a:t>Efficient</a:t>
            </a:r>
            <a:r>
              <a:rPr lang="en-GB" sz="1600" dirty="0" smtClean="0"/>
              <a:t>: estimate close to true value with most sets of data random data samples</a:t>
            </a:r>
          </a:p>
          <a:p>
            <a:pPr marL="285750" indent="-285750">
              <a:buFontTx/>
              <a:buChar char="-"/>
            </a:pPr>
            <a:r>
              <a:rPr lang="en-GB" sz="1600" b="1" i="1" dirty="0" smtClean="0"/>
              <a:t>Unbiased</a:t>
            </a:r>
            <a:r>
              <a:rPr lang="en-GB" sz="1600" dirty="0" smtClean="0"/>
              <a:t>: on </a:t>
            </a:r>
            <a:r>
              <a:rPr lang="en-GB" sz="1600" dirty="0"/>
              <a:t>average (over possible data samples) it gives the true </a:t>
            </a:r>
            <a:r>
              <a:rPr lang="en-GB" sz="1600" dirty="0" smtClean="0"/>
              <a:t>value</a:t>
            </a:r>
            <a:endParaRPr lang="en-GB" sz="1600" dirty="0"/>
          </a:p>
        </p:txBody>
      </p:sp>
      <mc:AlternateContent xmlns:mc="http://schemas.openxmlformats.org/markup-compatibility/2006" xmlns:a14="http://schemas.microsoft.com/office/drawing/2010/main">
        <mc:Choice Requires="a14">
          <p:sp>
            <p:nvSpPr>
              <p:cNvPr id="16" name="Rectangle 15"/>
              <p:cNvSpPr/>
              <p:nvPr/>
            </p:nvSpPr>
            <p:spPr>
              <a:xfrm>
                <a:off x="1207807" y="1715812"/>
                <a:ext cx="6373760" cy="404983"/>
              </a:xfrm>
              <a:prstGeom prst="rect">
                <a:avLst/>
              </a:prstGeom>
            </p:spPr>
            <p:txBody>
              <a:bodyPr wrap="square">
                <a:spAutoFit/>
              </a:bodyPr>
              <a:lstStyle/>
              <a:p>
                <a:r>
                  <a:rPr lang="en-GB" dirty="0"/>
                  <a:t>The estimator </a:t>
                </a:r>
                <a14:m>
                  <m:oMath xmlns:m="http://schemas.openxmlformats.org/officeDocument/2006/math" xmlns="">
                    <m:acc>
                      <m:accPr>
                        <m:chr m:val="̂"/>
                        <m:ctrlPr>
                          <a:rPr lang="en-GB" i="1">
                            <a:latin typeface="Cambria Math"/>
                          </a:rPr>
                        </m:ctrlPr>
                      </m:accPr>
                      <m:e>
                        <m:r>
                          <a:rPr lang="en-GB" i="1">
                            <a:latin typeface="Cambria Math"/>
                          </a:rPr>
                          <m:t>𝜃</m:t>
                        </m:r>
                      </m:e>
                    </m:acc>
                  </m:oMath>
                </a14:m>
                <a:r>
                  <a:rPr lang="en-GB" dirty="0"/>
                  <a:t> is</a:t>
                </a:r>
                <a:r>
                  <a:rPr lang="en-GB" i="1" dirty="0"/>
                  <a:t> unbiased</a:t>
                </a:r>
                <a:r>
                  <a:rPr lang="en-GB" dirty="0"/>
                  <a:t> for </a:t>
                </a:r>
                <a14:m>
                  <m:oMath xmlns:m="http://schemas.openxmlformats.org/officeDocument/2006/math" xmlns="">
                    <m:r>
                      <a:rPr lang="en-GB" i="1">
                        <a:latin typeface="Cambria Math"/>
                      </a:rPr>
                      <m:t>𝜃</m:t>
                    </m:r>
                  </m:oMath>
                </a14:m>
                <a:r>
                  <a:rPr lang="en-GB" dirty="0"/>
                  <a:t> if </a:t>
                </a:r>
                <a14:m>
                  <m:oMath xmlns:m="http://schemas.openxmlformats.org/officeDocument/2006/math" xmlns="">
                    <m:r>
                      <a:rPr lang="en-GB" i="1">
                        <a:latin typeface="Cambria Math"/>
                      </a:rPr>
                      <m:t>𝐸</m:t>
                    </m:r>
                    <m:d>
                      <m:dPr>
                        <m:ctrlPr>
                          <a:rPr lang="en-GB" i="1">
                            <a:latin typeface="Cambria Math"/>
                          </a:rPr>
                        </m:ctrlPr>
                      </m:dPr>
                      <m:e>
                        <m:acc>
                          <m:accPr>
                            <m:chr m:val="̂"/>
                            <m:ctrlPr>
                              <a:rPr lang="en-GB" i="1">
                                <a:latin typeface="Cambria Math"/>
                              </a:rPr>
                            </m:ctrlPr>
                          </m:accPr>
                          <m:e>
                            <m:r>
                              <a:rPr lang="en-GB" i="1">
                                <a:latin typeface="Cambria Math"/>
                              </a:rPr>
                              <m:t>𝜃</m:t>
                            </m:r>
                          </m:e>
                        </m:acc>
                      </m:e>
                    </m:d>
                    <m:r>
                      <a:rPr lang="en-GB" i="1">
                        <a:latin typeface="Cambria Math"/>
                      </a:rPr>
                      <m:t>=</m:t>
                    </m:r>
                    <m:r>
                      <a:rPr lang="en-GB" i="1">
                        <a:latin typeface="Cambria Math"/>
                      </a:rPr>
                      <m:t>𝜃</m:t>
                    </m:r>
                  </m:oMath>
                </a14:m>
                <a:r>
                  <a:rPr lang="en-GB" dirty="0"/>
                  <a:t> for all values of</a:t>
                </a:r>
                <a14:m>
                  <m:oMath xmlns:m="http://schemas.openxmlformats.org/officeDocument/2006/math" xmlns="">
                    <m:r>
                      <a:rPr lang="en-GB" i="1">
                        <a:latin typeface="Cambria Math"/>
                      </a:rPr>
                      <m:t> </m:t>
                    </m:r>
                    <m:r>
                      <a:rPr lang="en-GB" i="1">
                        <a:latin typeface="Cambria Math"/>
                      </a:rPr>
                      <m:t>𝜃</m:t>
                    </m:r>
                  </m:oMath>
                </a14:m>
                <a:r>
                  <a:rPr lang="en-GB" i="1" dirty="0"/>
                  <a:t>.</a:t>
                </a:r>
                <a:endParaRPr lang="en-GB" dirty="0"/>
              </a:p>
            </p:txBody>
          </p:sp>
        </mc:Choice>
        <mc:Fallback xmlns="">
          <p:sp>
            <p:nvSpPr>
              <p:cNvPr id="16" name="Rectangle 15"/>
              <p:cNvSpPr>
                <a:spLocks noRot="1" noChangeAspect="1" noMove="1" noResize="1" noEditPoints="1" noAdjustHandles="1" noChangeArrowheads="1" noChangeShapeType="1" noTextEdit="1"/>
              </p:cNvSpPr>
              <p:nvPr/>
            </p:nvSpPr>
            <p:spPr>
              <a:xfrm>
                <a:off x="1207807" y="1715812"/>
                <a:ext cx="6373760" cy="404983"/>
              </a:xfrm>
              <a:prstGeom prst="rect">
                <a:avLst/>
              </a:prstGeom>
              <a:blipFill rotWithShape="1">
                <a:blip r:embed="rId4"/>
                <a:stretch>
                  <a:fillRect l="-765" t="-4478" b="-194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4805" y="3038524"/>
                <a:ext cx="714811" cy="38106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𝑃</m:t>
                      </m:r>
                      <m:r>
                        <a:rPr lang="en-GB" b="0" i="1" smtClean="0">
                          <a:latin typeface="Cambria Math"/>
                        </a:rPr>
                        <m:t>(</m:t>
                      </m:r>
                      <m:acc>
                        <m:accPr>
                          <m:chr m:val="̂"/>
                          <m:ctrlPr>
                            <a:rPr lang="en-GB" b="0" i="1" smtClean="0">
                              <a:latin typeface="Cambria Math"/>
                            </a:rPr>
                          </m:ctrlPr>
                        </m:accPr>
                        <m:e>
                          <m:r>
                            <a:rPr lang="en-GB" b="0" i="1" smtClean="0">
                              <a:latin typeface="Cambria Math"/>
                            </a:rPr>
                            <m:t>𝜃</m:t>
                          </m:r>
                        </m:e>
                      </m:acc>
                      <m:r>
                        <a:rPr lang="en-GB" b="0" i="1" smtClean="0">
                          <a:latin typeface="Cambria Math"/>
                        </a:rPr>
                        <m:t>)</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74805" y="3038524"/>
                <a:ext cx="714811" cy="381066"/>
              </a:xfrm>
              <a:prstGeom prst="rect">
                <a:avLst/>
              </a:prstGeom>
              <a:blipFill rotWithShape="1">
                <a:blip r:embed="rId5"/>
                <a:stretch>
                  <a:fillRect t="-7937" r="-10256"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159" y="3443022"/>
                <a:ext cx="1656184" cy="1384995"/>
              </a:xfrm>
              <a:prstGeom prst="rect">
                <a:avLst/>
              </a:prstGeom>
              <a:noFill/>
            </p:spPr>
            <p:txBody>
              <a:bodyPr wrap="square" rtlCol="0">
                <a:spAutoFit/>
              </a:bodyPr>
              <a:lstStyle/>
              <a:p>
                <a:r>
                  <a:rPr lang="en-GB" sz="1400" dirty="0" smtClean="0"/>
                  <a:t>[distribution of</a:t>
                </a:r>
              </a:p>
              <a:p>
                <a:r>
                  <a:rPr lang="en-GB" sz="1400" dirty="0" smtClean="0"/>
                  <a:t>Maximum-likelihood</a:t>
                </a:r>
              </a:p>
              <a:p>
                <a14:m>
                  <m:oMath xmlns:m="http://schemas.openxmlformats.org/officeDocument/2006/math" xmlns="">
                    <m:r>
                      <a:rPr lang="en-GB" sz="1400" b="0" i="1" smtClean="0">
                        <a:latin typeface="Cambria Math"/>
                      </a:rPr>
                      <m:t>𝜃</m:t>
                    </m:r>
                  </m:oMath>
                </a14:m>
                <a:r>
                  <a:rPr lang="en-GB" sz="1400" dirty="0" smtClean="0"/>
                  <a:t> over all possible random samples]</a:t>
                </a:r>
                <a:br>
                  <a:rPr lang="en-GB" sz="1400" dirty="0" smtClean="0"/>
                </a:br>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0159" y="3443022"/>
                <a:ext cx="1656184" cy="1384995"/>
              </a:xfrm>
              <a:prstGeom prst="rect">
                <a:avLst/>
              </a:prstGeom>
              <a:blipFill rotWithShape="1">
                <a:blip r:embed="rId6"/>
                <a:stretch>
                  <a:fillRect l="-1103" t="-44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06763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776279118"/>
              </p:ext>
            </p:extLst>
          </p:nvPr>
        </p:nvGraphicFramePr>
        <p:xfrm>
          <a:off x="5236689" y="3345372"/>
          <a:ext cx="2983248" cy="3356154"/>
        </p:xfrm>
        <a:graphic>
          <a:graphicData uri="http://schemas.openxmlformats.org/presentationml/2006/ole">
            <mc:AlternateContent xmlns:mc="http://schemas.openxmlformats.org/markup-compatibility/2006">
              <mc:Choice xmlns:v="urn:schemas-microsoft-com:vml" Requires="v">
                <p:oleObj spid="_x0000_s43065" name="Chart" r:id="rId8" imgW="4952949" imgH="5143500" progId="MSGraph.Chart.8">
                  <p:embed followColorScheme="full"/>
                </p:oleObj>
              </mc:Choice>
              <mc:Fallback>
                <p:oleObj name="Chart" r:id="rId8" imgW="4952949" imgH="5143500" progId="MSGraph.Chart.8">
                  <p:embed followColorScheme="full"/>
                  <p:pic>
                    <p:nvPicPr>
                      <p:cNvPr id="0" name=""/>
                      <p:cNvPicPr/>
                      <p:nvPr/>
                    </p:nvPicPr>
                    <p:blipFill>
                      <a:blip r:embed="rId9"/>
                      <a:stretch>
                        <a:fillRect/>
                      </a:stretch>
                    </p:blipFill>
                    <p:spPr>
                      <a:xfrm>
                        <a:off x="5236689" y="3345372"/>
                        <a:ext cx="2983248" cy="3356154"/>
                      </a:xfrm>
                      <a:prstGeom prst="rect">
                        <a:avLst/>
                      </a:prstGeom>
                    </p:spPr>
                  </p:pic>
                </p:oleObj>
              </mc:Fallback>
            </mc:AlternateContent>
          </a:graphicData>
        </a:graphic>
      </p:graphicFrame>
      <p:sp>
        <p:nvSpPr>
          <p:cNvPr id="7" name="TPQuestion"/>
          <p:cNvSpPr>
            <a:spLocks noGrp="1"/>
          </p:cNvSpPr>
          <p:nvPr>
            <p:ph type="title"/>
          </p:nvPr>
        </p:nvSpPr>
        <p:spPr>
          <a:xfrm>
            <a:off x="1763688" y="382283"/>
            <a:ext cx="4896544" cy="2068760"/>
          </a:xfrm>
        </p:spPr>
        <p:txBody>
          <a:bodyPr>
            <a:noAutofit/>
          </a:bodyPr>
          <a:lstStyle/>
          <a:p>
            <a:pPr algn="l"/>
            <a:r>
              <a:rPr lang="en-GB" sz="2000" u="sng" dirty="0" smtClean="0"/>
              <a:t>Estimators</a:t>
            </a:r>
            <a:r>
              <a:rPr lang="en-GB" sz="1800" dirty="0"/>
              <a:t/>
            </a:r>
            <a:br>
              <a:rPr lang="en-GB" sz="1800" dirty="0"/>
            </a:br>
            <a:r>
              <a:rPr lang="en-GB" sz="1800" dirty="0"/>
              <a:t/>
            </a:r>
            <a:br>
              <a:rPr lang="en-GB" sz="1800" dirty="0"/>
            </a:br>
            <a:r>
              <a:rPr lang="en-GB" sz="1800" dirty="0" smtClean="0"/>
              <a:t>I want to estimate the mean IQ (measured by a standard test) of all adults in Britain, by averaging the test results of a sample of people.</a:t>
            </a:r>
            <a:br>
              <a:rPr lang="en-GB" sz="1800" dirty="0" smtClean="0"/>
            </a:br>
            <a:r>
              <a:rPr lang="en-GB" sz="1800" dirty="0" smtClean="0"/>
              <a:t>Which of the following samples is likely to give closest to an unbiased estimator?</a:t>
            </a:r>
            <a:endParaRPr lang="en-GB" sz="1600" dirty="0"/>
          </a:p>
        </p:txBody>
      </p:sp>
      <p:pic>
        <p:nvPicPr>
          <p:cNvPr id="55311"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rShape1"/>
          <p:cNvSpPr/>
          <p:nvPr>
            <p:custDataLst>
              <p:tags r:id="rId4"/>
            </p:custDataLst>
          </p:nvPr>
        </p:nvSpPr>
        <p:spPr>
          <a:xfrm rot="10800000">
            <a:off x="50984" y="4125800"/>
            <a:ext cx="520700" cy="520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PAnswers"/>
          <p:cNvSpPr>
            <a:spLocks noGrp="1"/>
          </p:cNvSpPr>
          <p:nvPr>
            <p:ph type="body" idx="1"/>
            <p:custDataLst>
              <p:tags r:id="rId5"/>
            </p:custDataLst>
          </p:nvPr>
        </p:nvSpPr>
        <p:spPr>
          <a:xfrm>
            <a:off x="467544" y="3357874"/>
            <a:ext cx="4149969" cy="3277876"/>
          </a:xfrm>
        </p:spPr>
        <p:txBody>
          <a:bodyPr>
            <a:noAutofit/>
          </a:bodyPr>
          <a:lstStyle/>
          <a:p>
            <a:pPr marL="514350" indent="-514350">
              <a:buFont typeface="Arial" pitchFamily="34" charset="0"/>
              <a:buAutoNum type="arabicPeriod"/>
            </a:pPr>
            <a:r>
              <a:rPr lang="en-GB" sz="1800" dirty="0" smtClean="0"/>
              <a:t>100 randomly selected University of Sussex students</a:t>
            </a:r>
          </a:p>
          <a:p>
            <a:pPr marL="514350" indent="-514350">
              <a:buFont typeface="Arial" pitchFamily="34" charset="0"/>
              <a:buAutoNum type="arabicPeriod"/>
            </a:pPr>
            <a:r>
              <a:rPr lang="en-GB" sz="1800" dirty="0" smtClean="0"/>
              <a:t>The first two adults that answer the phone when I start dialling random numbers</a:t>
            </a:r>
          </a:p>
          <a:p>
            <a:pPr marL="514350" indent="-514350">
              <a:buFont typeface="Arial" pitchFamily="34" charset="0"/>
              <a:buAutoNum type="arabicPeriod"/>
            </a:pPr>
            <a:r>
              <a:rPr lang="en-GB" sz="1800" dirty="0" smtClean="0"/>
              <a:t>The people who respond to a national newspaper advert asking for volunteers</a:t>
            </a:r>
          </a:p>
        </p:txBody>
      </p:sp>
      <p:grpSp>
        <p:nvGrpSpPr>
          <p:cNvPr id="26" name="CountdownNew"/>
          <p:cNvGrpSpPr/>
          <p:nvPr>
            <p:custDataLst>
              <p:tags r:id="rId6"/>
            </p:custDataLst>
          </p:nvPr>
        </p:nvGrpSpPr>
        <p:grpSpPr>
          <a:xfrm>
            <a:off x="7874000" y="5842000"/>
            <a:ext cx="1270000" cy="1016000"/>
            <a:chOff x="8318500" y="6032500"/>
            <a:chExt cx="1270000" cy="1016000"/>
          </a:xfrm>
        </p:grpSpPr>
        <p:pic>
          <p:nvPicPr>
            <p:cNvPr id="25" name="CDShape"/>
            <p:cNvPicPr>
              <a:picLocks/>
            </p:cNvPicPr>
            <p:nvPr/>
          </p:nvPicPr>
          <p:blipFill>
            <a:blip r:embed="rId11">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24" name="CDTransText"/>
            <p:cNvSpPr txBox="1"/>
            <p:nvPr/>
          </p:nvSpPr>
          <p:spPr>
            <a:xfrm>
              <a:off x="8318500" y="6604000"/>
              <a:ext cx="1270000" cy="444500"/>
            </a:xfrm>
            <a:prstGeom prst="rect">
              <a:avLst/>
            </a:prstGeom>
            <a:noFill/>
          </p:spPr>
          <p:txBody>
            <a:bodyPr vert="horz" rtlCol="0">
              <a:noAutofit/>
            </a:bodyPr>
            <a:lstStyle/>
            <a:p>
              <a:pPr algn="ctr"/>
              <a:r>
                <a:rPr lang="en-GB" sz="900" b="1" smtClean="0">
                  <a:solidFill>
                    <a:srgbClr val="FFFFFF"/>
                  </a:solidFill>
                  <a:effectLst>
                    <a:prstShdw prst="shdw14" dist="35921" dir="2700000">
                      <a:scrgbClr r="0" g="0" b="0">
                        <a:alpha val="43000"/>
                      </a:scrgbClr>
                    </a:prstShdw>
                  </a:effectLst>
                  <a:latin typeface="Tahoma"/>
                </a:rPr>
                <a:t>Countdown</a:t>
              </a:r>
              <a:endParaRPr lang="en-GB" sz="900" b="1">
                <a:solidFill>
                  <a:srgbClr val="FFFFFF"/>
                </a:solidFill>
                <a:effectLst>
                  <a:prstShdw prst="shdw14" dist="35921" dir="2700000">
                    <a:scrgbClr r="0" g="0" b="0">
                      <a:alpha val="43000"/>
                    </a:scrgbClr>
                  </a:prstShdw>
                </a:effectLst>
                <a:latin typeface="Tahoma"/>
              </a:endParaRPr>
            </a:p>
          </p:txBody>
        </p:sp>
        <p:sp>
          <p:nvSpPr>
            <p:cNvPr id="23" name="CDText"/>
            <p:cNvSpPr txBox="1"/>
            <p:nvPr/>
          </p:nvSpPr>
          <p:spPr>
            <a:xfrm>
              <a:off x="8356600" y="6032500"/>
              <a:ext cx="1206500" cy="508000"/>
            </a:xfrm>
            <a:prstGeom prst="rect">
              <a:avLst/>
            </a:prstGeom>
            <a:noFill/>
          </p:spPr>
          <p:txBody>
            <a:bodyPr vert="horz" rtlCol="0" anchor="ctr" anchorCtr="1">
              <a:noAutofit/>
            </a:bodyPr>
            <a:lstStyle/>
            <a:p>
              <a:pPr algn="ctr"/>
              <a:r>
                <a:rPr lang="en-GB" sz="2400" b="1" smtClean="0">
                  <a:solidFill>
                    <a:srgbClr val="000000"/>
                  </a:solidFill>
                  <a:latin typeface="Tahoma"/>
                </a:rPr>
                <a:t>30</a:t>
              </a:r>
              <a:endParaRPr lang="en-GB" sz="2400" b="1" dirty="0">
                <a:solidFill>
                  <a:srgbClr val="000000"/>
                </a:solidFill>
                <a:latin typeface="Tahoma"/>
              </a:endParaRPr>
            </a:p>
          </p:txBody>
        </p:sp>
      </p:grpSp>
    </p:spTree>
    <p:custDataLst>
      <p:tags r:id="rId2"/>
    </p:custDataLst>
    <p:extLst>
      <p:ext uri="{BB962C8B-B14F-4D97-AF65-F5344CB8AC3E}">
        <p14:creationId xmlns:p14="http://schemas.microsoft.com/office/powerpoint/2010/main" val="213281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repeatDur="0" restart="never"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115616" y="1052736"/>
                <a:ext cx="4342151" cy="369332"/>
              </a:xfrm>
              <a:prstGeom prst="rect">
                <a:avLst/>
              </a:prstGeom>
            </p:spPr>
            <p:txBody>
              <a:bodyPr wrap="none">
                <a:spAutoFit/>
              </a:bodyPr>
              <a:lstStyle/>
              <a:p>
                <a:r>
                  <a:rPr lang="en-GB" b="1" dirty="0"/>
                  <a:t>Result: </a:t>
                </a:r>
                <a14:m>
                  <m:oMath xmlns:m="http://schemas.openxmlformats.org/officeDocument/2006/math" xmlns="">
                    <m:acc>
                      <m:accPr>
                        <m:chr m:val="̂"/>
                        <m:ctrlPr>
                          <a:rPr lang="en-GB" i="1">
                            <a:latin typeface="Cambria Math"/>
                          </a:rPr>
                        </m:ctrlPr>
                      </m:accPr>
                      <m:e>
                        <m:r>
                          <a:rPr lang="en-GB" i="1">
                            <a:latin typeface="Cambria Math"/>
                          </a:rPr>
                          <m:t>𝜇</m:t>
                        </m:r>
                      </m:e>
                    </m:acc>
                    <m:r>
                      <a:rPr lang="en-GB" i="1">
                        <a:latin typeface="Cambria Math"/>
                      </a:rPr>
                      <m:t>=</m:t>
                    </m:r>
                    <m:acc>
                      <m:accPr>
                        <m:chr m:val="̅"/>
                        <m:ctrlPr>
                          <a:rPr lang="en-GB" i="1">
                            <a:latin typeface="Cambria Math"/>
                          </a:rPr>
                        </m:ctrlPr>
                      </m:accPr>
                      <m:e>
                        <m:r>
                          <a:rPr lang="en-GB" i="1">
                            <a:latin typeface="Cambria Math"/>
                          </a:rPr>
                          <m:t>𝑋</m:t>
                        </m:r>
                      </m:e>
                    </m:acc>
                  </m:oMath>
                </a14:m>
                <a:r>
                  <a:rPr lang="en-GB" dirty="0"/>
                  <a:t>  is an </a:t>
                </a:r>
                <a:r>
                  <a:rPr lang="en-GB" i="1" dirty="0"/>
                  <a:t>unbiased</a:t>
                </a:r>
                <a:r>
                  <a:rPr lang="en-GB" dirty="0"/>
                  <a:t> estimator of </a:t>
                </a:r>
                <a14:m>
                  <m:oMath xmlns:m="http://schemas.openxmlformats.org/officeDocument/2006/math" xmlns="">
                    <m:r>
                      <a:rPr lang="en-GB" i="1">
                        <a:latin typeface="Cambria Math"/>
                      </a:rPr>
                      <m:t>𝜇</m:t>
                    </m:r>
                  </m:oMath>
                </a14:m>
                <a:r>
                  <a:rPr lang="en-GB" dirty="0"/>
                  <a:t>.</a:t>
                </a:r>
              </a:p>
            </p:txBody>
          </p:sp>
        </mc:Choice>
        <mc:Fallback xmlns="">
          <p:sp>
            <p:nvSpPr>
              <p:cNvPr id="6" name="Rectangle 5"/>
              <p:cNvSpPr>
                <a:spLocks noRot="1" noChangeAspect="1" noMove="1" noResize="1" noEditPoints="1" noAdjustHandles="1" noChangeArrowheads="1" noChangeShapeType="1" noTextEdit="1"/>
              </p:cNvSpPr>
              <p:nvPr/>
            </p:nvSpPr>
            <p:spPr>
              <a:xfrm>
                <a:off x="1115616" y="1052736"/>
                <a:ext cx="4342151" cy="369332"/>
              </a:xfrm>
              <a:prstGeom prst="rect">
                <a:avLst/>
              </a:prstGeom>
              <a:blipFill rotWithShape="1">
                <a:blip r:embed="rId3"/>
                <a:stretch>
                  <a:fillRect l="-1124" t="-8333" r="-562"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53352" y="1628800"/>
                <a:ext cx="4572000" cy="612732"/>
              </a:xfrm>
              <a:prstGeom prst="rect">
                <a:avLst/>
              </a:prstGeom>
            </p:spPr>
            <p:txBody>
              <a:bodyPr>
                <a:spAutoFit/>
              </a:bodyPr>
              <a:lstStyle/>
              <a:p>
                <a14:m>
                  <m:oMathPara xmlns:m="http://schemas.openxmlformats.org/officeDocument/2006/math" xmlns="">
                    <m:oMathParaPr>
                      <m:jc m:val="centerGroup"/>
                    </m:oMathParaPr>
                    <m:oMath xmlns:m="http://schemas.openxmlformats.org/officeDocument/2006/math">
                      <m:d>
                        <m:dPr>
                          <m:begChr m:val="〈"/>
                          <m:endChr m:val="〉"/>
                          <m:ctrlPr>
                            <a:rPr lang="en-GB" i="1" smtClean="0">
                              <a:latin typeface="Cambria Math"/>
                            </a:rPr>
                          </m:ctrlPr>
                        </m:dPr>
                        <m:e>
                          <m:acc>
                            <m:accPr>
                              <m:chr m:val="̅"/>
                              <m:ctrlPr>
                                <a:rPr lang="en-GB" i="1">
                                  <a:latin typeface="Cambria Math"/>
                                </a:rPr>
                              </m:ctrlPr>
                            </m:accPr>
                            <m:e>
                              <m:r>
                                <a:rPr lang="en-GB" i="1">
                                  <a:latin typeface="Cambria Math"/>
                                </a:rPr>
                                <m:t>𝑋</m:t>
                              </m:r>
                            </m:e>
                          </m:acc>
                        </m:e>
                      </m:d>
                      <m:r>
                        <a:rPr lang="en-GB" i="1">
                          <a:latin typeface="Cambria Math"/>
                        </a:rPr>
                        <m:t>=</m:t>
                      </m:r>
                      <m:d>
                        <m:dPr>
                          <m:begChr m:val="〈"/>
                          <m:endChr m:val="〉"/>
                          <m:ctrlPr>
                            <a:rPr lang="en-GB" i="1">
                              <a:latin typeface="Cambria Math"/>
                            </a:rPr>
                          </m:ctrlPr>
                        </m:dPr>
                        <m:e>
                          <m:f>
                            <m:fPr>
                              <m:ctrlPr>
                                <a:rPr lang="en-GB" i="1">
                                  <a:latin typeface="Cambria Math"/>
                                </a:rPr>
                              </m:ctrlPr>
                            </m:fPr>
                            <m:num>
                              <m:r>
                                <a:rPr lang="en-GB" i="1">
                                  <a:latin typeface="Cambria Math"/>
                                </a:rPr>
                                <m:t>1</m:t>
                              </m:r>
                            </m:num>
                            <m:den>
                              <m:r>
                                <a:rPr lang="en-GB" i="1">
                                  <a:latin typeface="Cambria Math"/>
                                </a:rPr>
                                <m:t>𝑛</m:t>
                              </m:r>
                            </m:den>
                          </m:f>
                          <m:d>
                            <m:dPr>
                              <m:ctrlPr>
                                <a:rPr lang="en-GB" i="1">
                                  <a:latin typeface="Cambria Math"/>
                                </a:rPr>
                              </m:ctrlPr>
                            </m:dPr>
                            <m:e>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e>
                          </m:d>
                        </m:e>
                      </m:d>
                      <m:r>
                        <a:rPr lang="en-GB" b="0" i="1" smtClean="0">
                          <a:latin typeface="Cambria Math"/>
                        </a:rPr>
                        <m:t>=</m:t>
                      </m:r>
                      <m:r>
                        <a:rPr lang="en-GB" i="1">
                          <a:latin typeface="Cambria Math"/>
                        </a:rPr>
                        <m:t>𝜇</m:t>
                      </m:r>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2253352" y="1628800"/>
                <a:ext cx="4572000" cy="6127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14232" y="2866672"/>
                <a:ext cx="3664016" cy="405624"/>
              </a:xfrm>
              <a:prstGeom prst="rect">
                <a:avLst/>
              </a:prstGeom>
            </p:spPr>
            <p:txBody>
              <a:bodyPr wrap="none">
                <a:spAutoFit/>
              </a:bodyPr>
              <a:lstStyle/>
              <a:p>
                <a:r>
                  <a:rPr lang="en-GB" b="1" dirty="0"/>
                  <a:t>Result:</a:t>
                </a:r>
                <a14:m>
                  <m:oMath xmlns:m="http://schemas.openxmlformats.org/officeDocument/2006/math" xmlns="">
                    <m:r>
                      <a:rPr lang="en-GB" b="1" i="1">
                        <a:latin typeface="Cambria Math"/>
                      </a:rPr>
                      <m:t> </m:t>
                    </m:r>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oMath>
                </a14:m>
                <a:r>
                  <a:rPr lang="en-GB" dirty="0"/>
                  <a:t> is a </a:t>
                </a:r>
                <a:r>
                  <a:rPr lang="en-GB" i="1" dirty="0"/>
                  <a:t>biased</a:t>
                </a:r>
                <a:r>
                  <a:rPr lang="en-GB" dirty="0"/>
                  <a:t> estimator of </a:t>
                </a:r>
                <a:r>
                  <a:rPr lang="en-GB" i="1" dirty="0" smtClean="0"/>
                  <a:t>σ</a:t>
                </a:r>
                <a:r>
                  <a:rPr lang="en-GB" i="1" baseline="30000" dirty="0" smtClean="0"/>
                  <a:t>2</a:t>
                </a:r>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1114232" y="2866672"/>
                <a:ext cx="3664016" cy="405624"/>
              </a:xfrm>
              <a:prstGeom prst="rect">
                <a:avLst/>
              </a:prstGeom>
              <a:blipFill rotWithShape="1">
                <a:blip r:embed="rId5"/>
                <a:stretch>
                  <a:fillRect l="-1498" t="-1493" b="-223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89747" y="3627826"/>
                <a:ext cx="1754711" cy="612732"/>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d>
                        <m:dPr>
                          <m:begChr m:val="〈"/>
                          <m:endChr m:val="〉"/>
                          <m:ctrlPr>
                            <a:rPr lang="en-GB" i="1">
                              <a:latin typeface="Cambria Math"/>
                            </a:rPr>
                          </m:ctrlPr>
                        </m:dPr>
                        <m:e>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e>
                      </m:d>
                      <m:r>
                        <a:rPr lang="en-GB" i="1">
                          <a:latin typeface="Cambria Math"/>
                        </a:rPr>
                        <m:t>=</m:t>
                      </m:r>
                      <m:f>
                        <m:fPr>
                          <m:ctrlPr>
                            <a:rPr lang="en-GB" i="1">
                              <a:latin typeface="Cambria Math"/>
                            </a:rPr>
                          </m:ctrlPr>
                        </m:fPr>
                        <m:num>
                          <m:r>
                            <a:rPr lang="en-GB" i="1">
                              <a:latin typeface="Cambria Math"/>
                            </a:rPr>
                            <m:t>𝑛</m:t>
                          </m:r>
                          <m:r>
                            <a:rPr lang="en-GB" i="1">
                              <a:latin typeface="Cambria Math"/>
                            </a:rPr>
                            <m:t>−1</m:t>
                          </m:r>
                        </m:num>
                        <m:den>
                          <m:r>
                            <a:rPr lang="en-GB" i="1">
                              <a:latin typeface="Cambria Math"/>
                            </a:rPr>
                            <m:t>𝑛</m:t>
                          </m:r>
                        </m:den>
                      </m:f>
                      <m:sSup>
                        <m:sSupPr>
                          <m:ctrlPr>
                            <a:rPr lang="en-GB" i="1">
                              <a:latin typeface="Cambria Math"/>
                            </a:rPr>
                          </m:ctrlPr>
                        </m:sSupPr>
                        <m:e>
                          <m:r>
                            <a:rPr lang="en-GB" i="1">
                              <a:latin typeface="Cambria Math"/>
                            </a:rPr>
                            <m:t>𝜎</m:t>
                          </m:r>
                        </m:e>
                        <m:sup>
                          <m:r>
                            <a:rPr lang="en-GB" i="1">
                              <a:latin typeface="Cambria Math"/>
                            </a:rPr>
                            <m:t>2</m:t>
                          </m:r>
                        </m:sup>
                      </m:sSup>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3289747" y="3627826"/>
                <a:ext cx="1754711" cy="612732"/>
              </a:xfrm>
              <a:prstGeom prst="rect">
                <a:avLst/>
              </a:prstGeom>
              <a:blipFill rotWithShape="1">
                <a:blip r:embed="rId6"/>
                <a:stretch>
                  <a:fillRect/>
                </a:stretch>
              </a:blipFill>
            </p:spPr>
            <p:txBody>
              <a:bodyPr/>
              <a:lstStyle/>
              <a:p>
                <a:r>
                  <a:rPr lang="en-GB">
                    <a:noFill/>
                  </a:rPr>
                  <a:t> </a:t>
                </a:r>
              </a:p>
            </p:txBody>
          </p:sp>
        </mc:Fallback>
      </mc:AlternateContent>
      <p:sp>
        <p:nvSpPr>
          <p:cNvPr id="10" name="TextBox 9"/>
          <p:cNvSpPr txBox="1"/>
          <p:nvPr/>
        </p:nvSpPr>
        <p:spPr>
          <a:xfrm>
            <a:off x="5796136" y="3764915"/>
            <a:ext cx="1461682" cy="338554"/>
          </a:xfrm>
          <a:prstGeom prst="rect">
            <a:avLst/>
          </a:prstGeom>
          <a:noFill/>
        </p:spPr>
        <p:txBody>
          <a:bodyPr wrap="none" rtlCol="0">
            <a:spAutoFit/>
          </a:bodyPr>
          <a:lstStyle/>
          <a:p>
            <a:r>
              <a:rPr lang="en-GB" sz="1600" i="1" dirty="0" smtClean="0"/>
              <a:t>[proof in notes]</a:t>
            </a:r>
            <a:endParaRPr lang="en-GB" sz="1600" i="1" dirty="0"/>
          </a:p>
        </p:txBody>
      </p:sp>
    </p:spTree>
    <p:custDataLst>
      <p:tags r:id="rId1"/>
    </p:custDataLst>
    <p:extLst>
      <p:ext uri="{BB962C8B-B14F-4D97-AF65-F5344CB8AC3E}">
        <p14:creationId xmlns:p14="http://schemas.microsoft.com/office/powerpoint/2010/main" val="105349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20688"/>
            <a:ext cx="977191" cy="369332"/>
          </a:xfrm>
          <a:prstGeom prst="rect">
            <a:avLst/>
          </a:prstGeom>
          <a:noFill/>
        </p:spPr>
        <p:txBody>
          <a:bodyPr wrap="none" rtlCol="0">
            <a:spAutoFit/>
          </a:bodyPr>
          <a:lstStyle/>
          <a:p>
            <a:r>
              <a:rPr lang="en-GB" dirty="0" smtClean="0">
                <a:solidFill>
                  <a:srgbClr val="FF0000"/>
                </a:solidFill>
              </a:rPr>
              <a:t>Example</a:t>
            </a:r>
            <a:endParaRPr lang="en-GB"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755576" y="1149333"/>
                <a:ext cx="7292702" cy="646331"/>
              </a:xfrm>
              <a:prstGeom prst="rect">
                <a:avLst/>
              </a:prstGeom>
              <a:noFill/>
            </p:spPr>
            <p:txBody>
              <a:bodyPr wrap="none" rtlCol="0">
                <a:spAutoFit/>
              </a:bodyPr>
              <a:lstStyle/>
              <a:p>
                <a:r>
                  <a:rPr lang="en-GB" dirty="0" smtClean="0"/>
                  <a:t>Let say true (population) distribution </a:t>
                </a:r>
                <a14:m>
                  <m:oMath xmlns:m="http://schemas.openxmlformats.org/officeDocument/2006/math" xmlns="">
                    <m:r>
                      <a:rPr lang="en-GB" b="0" i="1" smtClean="0">
                        <a:latin typeface="Cambria Math"/>
                      </a:rPr>
                      <m:t>𝜇</m:t>
                    </m:r>
                    <m:r>
                      <a:rPr lang="en-GB" b="0" i="1" smtClean="0">
                        <a:latin typeface="Cambria Math"/>
                      </a:rPr>
                      <m:t>=0,</m:t>
                    </m:r>
                    <m:r>
                      <a:rPr lang="en-GB" b="0" i="1" smtClean="0">
                        <a:latin typeface="Cambria Math"/>
                      </a:rPr>
                      <m:t>𝜎</m:t>
                    </m:r>
                    <m:r>
                      <a:rPr lang="en-GB" b="0" i="1" smtClean="0">
                        <a:latin typeface="Cambria Math"/>
                      </a:rPr>
                      <m:t>=1</m:t>
                    </m:r>
                  </m:oMath>
                </a14:m>
                <a:r>
                  <a:rPr lang="en-GB" dirty="0" smtClean="0"/>
                  <a:t> (which we don’t know!) ,</a:t>
                </a:r>
                <a:br>
                  <a:rPr lang="en-GB" dirty="0" smtClean="0"/>
                </a:br>
                <a:r>
                  <a:rPr lang="en-GB" dirty="0" smtClean="0"/>
                  <a:t> and </a:t>
                </a:r>
                <a14:m>
                  <m:oMath xmlns:m="http://schemas.openxmlformats.org/officeDocument/2006/math" xmlns="">
                    <m:r>
                      <a:rPr lang="en-GB" b="0" i="1" smtClean="0">
                        <a:latin typeface="Cambria Math"/>
                      </a:rPr>
                      <m:t>𝑋</m:t>
                    </m:r>
                    <m:r>
                      <a:rPr lang="en-GB" b="0" i="1" smtClean="0">
                        <a:latin typeface="Cambria Math"/>
                      </a:rPr>
                      <m:t>∼</m:t>
                    </m:r>
                    <m:r>
                      <a:rPr lang="en-GB" b="0" i="1" smtClean="0">
                        <a:latin typeface="Cambria Math"/>
                      </a:rPr>
                      <m:t>𝑁</m:t>
                    </m:r>
                    <m:d>
                      <m:dPr>
                        <m:ctrlPr>
                          <a:rPr lang="en-GB" b="0" i="1" smtClean="0">
                            <a:latin typeface="Cambria Math"/>
                          </a:rPr>
                        </m:ctrlPr>
                      </m:dPr>
                      <m:e>
                        <m:r>
                          <a:rPr lang="en-GB" b="0" i="1" smtClean="0">
                            <a:latin typeface="Cambria Math"/>
                          </a:rPr>
                          <m:t>𝜇</m:t>
                        </m:r>
                        <m:r>
                          <a:rPr lang="en-GB" b="0" i="1" smtClean="0">
                            <a:latin typeface="Cambria Math"/>
                          </a:rPr>
                          <m:t>,</m:t>
                        </m:r>
                        <m:r>
                          <a:rPr lang="en-GB" b="0" i="1" smtClean="0">
                            <a:latin typeface="Cambria Math"/>
                          </a:rPr>
                          <m:t>𝜎</m:t>
                        </m:r>
                      </m:e>
                    </m:d>
                  </m:oMath>
                </a14:m>
                <a:r>
                  <a:rPr lang="en-GB" dirty="0" smtClean="0"/>
                  <a:t> </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149333"/>
                <a:ext cx="7292702" cy="646331"/>
              </a:xfrm>
              <a:prstGeom prst="rect">
                <a:avLst/>
              </a:prstGeom>
              <a:blipFill rotWithShape="1">
                <a:blip r:embed="rId3"/>
                <a:stretch>
                  <a:fillRect l="-753" t="-4717" b="-14151"/>
                </a:stretch>
              </a:blipFill>
            </p:spPr>
            <p:txBody>
              <a:bodyPr/>
              <a:lstStyle/>
              <a:p>
                <a:r>
                  <a:rPr lang="en-GB">
                    <a:noFill/>
                  </a:rPr>
                  <a:t> </a:t>
                </a:r>
              </a:p>
            </p:txBody>
          </p:sp>
        </mc:Fallback>
      </mc:AlternateContent>
      <p:sp>
        <p:nvSpPr>
          <p:cNvPr id="6" name="TextBox 5"/>
          <p:cNvSpPr txBox="1"/>
          <p:nvPr/>
        </p:nvSpPr>
        <p:spPr>
          <a:xfrm>
            <a:off x="773091" y="1867825"/>
            <a:ext cx="3143233" cy="923330"/>
          </a:xfrm>
          <a:prstGeom prst="rect">
            <a:avLst/>
          </a:prstGeom>
          <a:noFill/>
        </p:spPr>
        <p:txBody>
          <a:bodyPr wrap="none" rtlCol="0">
            <a:spAutoFit/>
          </a:bodyPr>
          <a:lstStyle/>
          <a:p>
            <a:r>
              <a:rPr lang="en-GB" dirty="0" smtClean="0"/>
              <a:t>We collect three samples giving</a:t>
            </a:r>
          </a:p>
          <a:p>
            <a:endParaRPr lang="en-GB" dirty="0"/>
          </a:p>
          <a:p>
            <a:r>
              <a:rPr lang="en-GB" dirty="0" smtClean="0"/>
              <a:t>		</a:t>
            </a:r>
            <a:endParaRPr lang="en-GB" dirty="0"/>
          </a:p>
        </p:txBody>
      </p:sp>
      <p:sp>
        <p:nvSpPr>
          <p:cNvPr id="7" name="Rectangle 6"/>
          <p:cNvSpPr/>
          <p:nvPr/>
        </p:nvSpPr>
        <p:spPr>
          <a:xfrm>
            <a:off x="3059832" y="2276551"/>
            <a:ext cx="2659702" cy="369332"/>
          </a:xfrm>
          <a:prstGeom prst="rect">
            <a:avLst/>
          </a:prstGeom>
        </p:spPr>
        <p:txBody>
          <a:bodyPr wrap="none">
            <a:spAutoFit/>
          </a:bodyPr>
          <a:lstStyle/>
          <a:p>
            <a:r>
              <a:rPr lang="en-GB" dirty="0"/>
              <a:t>0.8622  </a:t>
            </a:r>
            <a:r>
              <a:rPr lang="en-GB" dirty="0" smtClean="0"/>
              <a:t>   0.3188    -</a:t>
            </a:r>
            <a:r>
              <a:rPr lang="en-GB" dirty="0"/>
              <a:t>1.3077</a:t>
            </a:r>
          </a:p>
        </p:txBody>
      </p:sp>
      <mc:AlternateContent xmlns:mc="http://schemas.openxmlformats.org/markup-compatibility/2006" xmlns:a14="http://schemas.microsoft.com/office/drawing/2010/main">
        <mc:Choice Requires="a14">
          <p:sp>
            <p:nvSpPr>
              <p:cNvPr id="8" name="TextBox 7"/>
              <p:cNvSpPr txBox="1"/>
              <p:nvPr/>
            </p:nvSpPr>
            <p:spPr>
              <a:xfrm>
                <a:off x="804265" y="2794019"/>
                <a:ext cx="4341510" cy="369332"/>
              </a:xfrm>
              <a:prstGeom prst="rect">
                <a:avLst/>
              </a:prstGeom>
              <a:noFill/>
            </p:spPr>
            <p:txBody>
              <a:bodyPr wrap="none" rtlCol="0">
                <a:spAutoFit/>
              </a:bodyPr>
              <a:lstStyle/>
              <a:p>
                <a:r>
                  <a:rPr lang="en-GB" dirty="0" smtClean="0"/>
                  <a:t>Given this data we want to </a:t>
                </a:r>
                <a:r>
                  <a:rPr lang="en-GB" i="1" dirty="0" smtClean="0"/>
                  <a:t>estimate</a:t>
                </a:r>
                <a:r>
                  <a:rPr lang="en-GB" dirty="0" smtClean="0"/>
                  <a:t> </a:t>
                </a:r>
                <a14:m>
                  <m:oMath xmlns:m="http://schemas.openxmlformats.org/officeDocument/2006/math" xmlns="">
                    <m:r>
                      <a:rPr lang="en-GB" b="0" i="1" smtClean="0">
                        <a:latin typeface="Cambria Math"/>
                      </a:rPr>
                      <m:t>𝜎</m:t>
                    </m:r>
                  </m:oMath>
                </a14:m>
                <a:r>
                  <a:rPr lang="en-GB" dirty="0" smtClean="0"/>
                  <a:t> and </a:t>
                </a:r>
                <a14:m>
                  <m:oMath xmlns:m="http://schemas.openxmlformats.org/officeDocument/2006/math" xmlns="">
                    <m:r>
                      <a:rPr lang="en-GB" b="0" i="1" smtClean="0">
                        <a:latin typeface="Cambria Math"/>
                      </a:rPr>
                      <m:t>𝜇</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04265" y="2794019"/>
                <a:ext cx="4341510" cy="369332"/>
              </a:xfrm>
              <a:prstGeom prst="rect">
                <a:avLst/>
              </a:prstGeom>
              <a:blipFill rotWithShape="1">
                <a:blip r:embed="rId4"/>
                <a:stretch>
                  <a:fillRect l="-1264"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72727" y="3429000"/>
                <a:ext cx="4237891" cy="762453"/>
              </a:xfrm>
              <a:prstGeom prst="rect">
                <a:avLst/>
              </a:prstGeom>
              <a:noFill/>
            </p:spPr>
            <p:txBody>
              <a:bodyPr wrap="none" rtlCol="0">
                <a:spAutoFit/>
              </a:bodyPr>
              <a:lstStyle/>
              <a:p>
                <a:r>
                  <a:rPr lang="en-GB" dirty="0" smtClean="0"/>
                  <a:t>Mean: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r>
                      <a:rPr lang="en-GB" i="1" dirty="0">
                        <a:latin typeface="Cambria Math"/>
                      </a:rPr>
                      <m:t>=</m:t>
                    </m:r>
                    <m:f>
                      <m:fPr>
                        <m:ctrlPr>
                          <a:rPr lang="en-GB" b="0" i="1" dirty="0" smtClean="0">
                            <a:latin typeface="Cambria Math"/>
                          </a:rPr>
                        </m:ctrlPr>
                      </m:fPr>
                      <m:num>
                        <m:r>
                          <a:rPr lang="en-GB" i="1" dirty="0">
                            <a:latin typeface="Cambria Math"/>
                          </a:rPr>
                          <m:t>0.8622</m:t>
                        </m:r>
                        <m:r>
                          <a:rPr lang="en-GB" b="0" i="1" dirty="0" smtClean="0">
                            <a:latin typeface="Cambria Math"/>
                          </a:rPr>
                          <m:t>+</m:t>
                        </m:r>
                        <m:r>
                          <a:rPr lang="en-GB" i="1" dirty="0">
                            <a:latin typeface="Cambria Math"/>
                          </a:rPr>
                          <m:t>0.3188</m:t>
                        </m:r>
                        <m:r>
                          <a:rPr lang="en-GB" b="0" i="1" dirty="0" smtClean="0">
                            <a:latin typeface="Cambria Math"/>
                          </a:rPr>
                          <m:t>−</m:t>
                        </m:r>
                        <m:r>
                          <a:rPr lang="en-GB" i="1" dirty="0">
                            <a:latin typeface="Cambria Math"/>
                          </a:rPr>
                          <m:t>1.3077</m:t>
                        </m:r>
                      </m:num>
                      <m:den>
                        <m:r>
                          <a:rPr lang="en-GB" b="0" i="1" dirty="0" smtClean="0">
                            <a:latin typeface="Cambria Math"/>
                          </a:rPr>
                          <m:t>3</m:t>
                        </m:r>
                      </m:den>
                    </m:f>
                    <m:r>
                      <a:rPr lang="en-GB" i="1" dirty="0">
                        <a:latin typeface="Cambria Math"/>
                      </a:rPr>
                      <m:t>=−0.0422</m:t>
                    </m:r>
                  </m:oMath>
                </a14:m>
                <a:endParaRPr lang="en-GB" dirty="0" smtClean="0"/>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372727" y="3429000"/>
                <a:ext cx="4237891" cy="762453"/>
              </a:xfrm>
              <a:prstGeom prst="rect">
                <a:avLst/>
              </a:prstGeom>
              <a:blipFill rotWithShape="1">
                <a:blip r:embed="rId5"/>
                <a:stretch>
                  <a:fillRect l="-1151" r="-1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63679" y="4117868"/>
                <a:ext cx="6560770" cy="524182"/>
              </a:xfrm>
              <a:prstGeom prst="rect">
                <a:avLst/>
              </a:prstGeom>
              <a:noFill/>
            </p:spPr>
            <p:txBody>
              <a:bodyPr wrap="none" rtlCol="0">
                <a:spAutoFit/>
              </a:bodyPr>
              <a:lstStyle/>
              <a:p>
                <a:r>
                  <a:rPr lang="en-GB" dirty="0" smtClean="0"/>
                  <a:t>Variance: </a:t>
                </a:r>
                <a14:m>
                  <m:oMath xmlns:m="http://schemas.openxmlformats.org/officeDocument/2006/math" xmlns="">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r>
                      <a:rPr lang="en-GB" i="1">
                        <a:latin typeface="Cambria Math"/>
                      </a:rPr>
                      <m:t>= </m:t>
                    </m:r>
                    <m:f>
                      <m:fPr>
                        <m:ctrlPr>
                          <a:rPr lang="en-GB" i="1">
                            <a:latin typeface="Cambria Math"/>
                          </a:rPr>
                        </m:ctrlPr>
                      </m:fPr>
                      <m:num>
                        <m:r>
                          <a:rPr lang="en-GB" i="1">
                            <a:latin typeface="Cambria Math"/>
                          </a:rPr>
                          <m:t>1</m:t>
                        </m:r>
                      </m:num>
                      <m:den>
                        <m:r>
                          <a:rPr lang="en-GB" i="1">
                            <a:latin typeface="Cambria Math"/>
                          </a:rPr>
                          <m:t>𝑛</m:t>
                        </m:r>
                      </m:den>
                    </m:f>
                    <m:nary>
                      <m:naryPr>
                        <m:chr m:val="∑"/>
                        <m:limLoc m:val="undOvr"/>
                        <m:ctrlPr>
                          <a:rPr lang="en-GB" i="1">
                            <a:latin typeface="Cambria Math"/>
                          </a:rPr>
                        </m:ctrlPr>
                      </m:naryPr>
                      <m:sub>
                        <m:r>
                          <a:rPr lang="en-GB" i="1">
                            <a:latin typeface="Cambria Math"/>
                          </a:rPr>
                          <m:t>𝑖</m:t>
                        </m:r>
                        <m:r>
                          <a:rPr lang="en-GB" i="1">
                            <a:latin typeface="Cambria Math"/>
                          </a:rPr>
                          <m:t>=1</m:t>
                        </m:r>
                      </m:sub>
                      <m:sup>
                        <m:r>
                          <a:rPr lang="en-GB" i="1">
                            <a:latin typeface="Cambria Math"/>
                          </a:rPr>
                          <m:t>𝑛</m:t>
                        </m:r>
                      </m:sup>
                      <m:e>
                        <m:sSup>
                          <m:sSupPr>
                            <m:ctrlPr>
                              <a:rPr lang="en-GB" b="0" i="1" smtClean="0">
                                <a:latin typeface="Cambria Math"/>
                              </a:rPr>
                            </m:ctrlPr>
                          </m:sSupPr>
                          <m:e>
                            <m:d>
                              <m:dPr>
                                <m:ctrlPr>
                                  <a:rPr lang="en-GB" b="0" i="1" smtClean="0">
                                    <a:latin typeface="Cambria Math"/>
                                  </a:rPr>
                                </m:ctrlPr>
                              </m:dPr>
                              <m:e>
                                <m:sSubSup>
                                  <m:sSubSupPr>
                                    <m:ctrlPr>
                                      <a:rPr lang="en-GB" i="1">
                                        <a:latin typeface="Cambria Math"/>
                                      </a:rPr>
                                    </m:ctrlPr>
                                  </m:sSubSupPr>
                                  <m:e>
                                    <m:r>
                                      <a:rPr lang="en-GB" i="1">
                                        <a:latin typeface="Cambria Math"/>
                                      </a:rPr>
                                      <m:t>𝑋</m:t>
                                    </m:r>
                                  </m:e>
                                  <m:sub>
                                    <m:r>
                                      <a:rPr lang="en-GB" i="1">
                                        <a:latin typeface="Cambria Math"/>
                                      </a:rPr>
                                      <m:t>𝑖</m:t>
                                    </m:r>
                                  </m:sub>
                                  <m:sup/>
                                </m:sSubSup>
                                <m:r>
                                  <a:rPr lang="en-GB" b="0" i="1" smtClean="0">
                                    <a:latin typeface="Cambria Math"/>
                                  </a:rPr>
                                  <m:t>−</m:t>
                                </m:r>
                                <m:acc>
                                  <m:accPr>
                                    <m:chr m:val="̅"/>
                                    <m:ctrlPr>
                                      <a:rPr lang="en-GB" b="0" i="1" smtClean="0">
                                        <a:latin typeface="Cambria Math"/>
                                      </a:rPr>
                                    </m:ctrlPr>
                                  </m:accPr>
                                  <m:e>
                                    <m:r>
                                      <a:rPr lang="en-GB" b="0" i="1" smtClean="0">
                                        <a:latin typeface="Cambria Math"/>
                                      </a:rPr>
                                      <m:t>𝑋</m:t>
                                    </m:r>
                                  </m:e>
                                </m:acc>
                              </m:e>
                            </m:d>
                          </m:e>
                          <m:sup>
                            <m:r>
                              <a:rPr lang="en-GB" b="0" i="1" smtClean="0">
                                <a:latin typeface="Cambria Math"/>
                              </a:rPr>
                              <m:t>2</m:t>
                            </m:r>
                          </m:sup>
                        </m:sSup>
                        <m:r>
                          <a:rPr lang="en-GB" b="0" i="1" smtClean="0">
                            <a:latin typeface="Cambria Math"/>
                          </a:rPr>
                          <m:t>=</m:t>
                        </m:r>
                      </m:e>
                    </m:nary>
                    <m:f>
                      <m:fPr>
                        <m:ctrlPr>
                          <a:rPr lang="en-GB" b="0" i="1" smtClean="0">
                            <a:latin typeface="Cambria Math"/>
                          </a:rPr>
                        </m:ctrlPr>
                      </m:fPr>
                      <m:num>
                        <m:sSup>
                          <m:sSupPr>
                            <m:ctrlPr>
                              <a:rPr lang="en-GB" b="0" i="1" smtClean="0">
                                <a:latin typeface="Cambria Math"/>
                              </a:rPr>
                            </m:ctrlPr>
                          </m:sSupPr>
                          <m:e>
                            <m:r>
                              <a:rPr lang="en-GB" i="1">
                                <a:latin typeface="Cambria Math"/>
                              </a:rPr>
                              <m:t>0.9044</m:t>
                            </m:r>
                          </m:e>
                          <m:sup>
                            <m:r>
                              <a:rPr lang="en-GB" b="0" i="1" smtClean="0">
                                <a:latin typeface="Cambria Math"/>
                              </a:rPr>
                              <m:t>2</m:t>
                            </m:r>
                          </m:sup>
                        </m:sSup>
                        <m:r>
                          <a:rPr lang="en-GB" i="1">
                            <a:latin typeface="Cambria Math"/>
                          </a:rPr>
                          <m:t>+</m:t>
                        </m:r>
                        <m:sSup>
                          <m:sSupPr>
                            <m:ctrlPr>
                              <a:rPr lang="en-GB" b="0" i="1" smtClean="0">
                                <a:latin typeface="Cambria Math"/>
                              </a:rPr>
                            </m:ctrlPr>
                          </m:sSupPr>
                          <m:e>
                            <m:r>
                              <a:rPr lang="en-GB" i="1">
                                <a:latin typeface="Cambria Math"/>
                              </a:rPr>
                              <m:t>0.3610</m:t>
                            </m:r>
                          </m:e>
                          <m:sup>
                            <m:r>
                              <a:rPr lang="en-GB" b="0" i="1" smtClean="0">
                                <a:latin typeface="Cambria Math"/>
                              </a:rPr>
                              <m:t>2</m:t>
                            </m:r>
                          </m:sup>
                        </m:sSup>
                        <m:r>
                          <a:rPr lang="en-GB" i="1">
                            <a:latin typeface="Cambria Math"/>
                          </a:rPr>
                          <m:t>  </m:t>
                        </m:r>
                        <m:r>
                          <a:rPr lang="en-GB" b="0" i="1" smtClean="0">
                            <a:latin typeface="Cambria Math"/>
                          </a:rPr>
                          <m:t>−</m:t>
                        </m:r>
                        <m:sSup>
                          <m:sSupPr>
                            <m:ctrlPr>
                              <a:rPr lang="en-GB" b="0" i="1" smtClean="0">
                                <a:latin typeface="Cambria Math"/>
                              </a:rPr>
                            </m:ctrlPr>
                          </m:sSupPr>
                          <m:e>
                            <m:r>
                              <a:rPr lang="en-GB" i="1">
                                <a:latin typeface="Cambria Math"/>
                              </a:rPr>
                              <m:t>1.2655</m:t>
                            </m:r>
                          </m:e>
                          <m:sup>
                            <m:r>
                              <a:rPr lang="en-GB" b="0" i="1" smtClean="0">
                                <a:latin typeface="Cambria Math"/>
                              </a:rPr>
                              <m:t>2</m:t>
                            </m:r>
                          </m:sup>
                        </m:sSup>
                      </m:num>
                      <m:den>
                        <m:r>
                          <a:rPr lang="en-GB" b="0" i="1" smtClean="0">
                            <a:latin typeface="Cambria Math"/>
                          </a:rPr>
                          <m:t>3</m:t>
                        </m:r>
                      </m:den>
                    </m:f>
                    <m:r>
                      <a:rPr lang="en-GB" b="0" i="1" smtClean="0">
                        <a:latin typeface="Cambria Math"/>
                      </a:rPr>
                      <m:t>=</m:t>
                    </m:r>
                  </m:oMath>
                </a14:m>
                <a:r>
                  <a:rPr lang="en-GB" dirty="0"/>
                  <a:t>0.8499</a:t>
                </a:r>
              </a:p>
            </p:txBody>
          </p:sp>
        </mc:Choice>
        <mc:Fallback xmlns="">
          <p:sp>
            <p:nvSpPr>
              <p:cNvPr id="10" name="TextBox 9"/>
              <p:cNvSpPr txBox="1">
                <a:spLocks noRot="1" noChangeAspect="1" noMove="1" noResize="1" noEditPoints="1" noAdjustHandles="1" noChangeArrowheads="1" noChangeShapeType="1" noTextEdit="1"/>
              </p:cNvSpPr>
              <p:nvPr/>
            </p:nvSpPr>
            <p:spPr>
              <a:xfrm>
                <a:off x="1363679" y="4117868"/>
                <a:ext cx="6560770" cy="524182"/>
              </a:xfrm>
              <a:prstGeom prst="rect">
                <a:avLst/>
              </a:prstGeom>
              <a:blipFill rotWithShape="1">
                <a:blip r:embed="rId6"/>
                <a:stretch>
                  <a:fillRect l="-836" b="-8235"/>
                </a:stretch>
              </a:blipFill>
            </p:spPr>
            <p:txBody>
              <a:bodyPr/>
              <a:lstStyle/>
              <a:p>
                <a:r>
                  <a:rPr lang="en-GB">
                    <a:noFill/>
                  </a:rPr>
                  <a:t> </a:t>
                </a:r>
              </a:p>
            </p:txBody>
          </p:sp>
        </mc:Fallback>
      </mc:AlternateContent>
      <p:sp>
        <p:nvSpPr>
          <p:cNvPr id="11" name="TextBox 10"/>
          <p:cNvSpPr txBox="1"/>
          <p:nvPr/>
        </p:nvSpPr>
        <p:spPr>
          <a:xfrm>
            <a:off x="1763688" y="4828510"/>
            <a:ext cx="4787849" cy="369332"/>
          </a:xfrm>
          <a:prstGeom prst="rect">
            <a:avLst/>
          </a:prstGeom>
          <a:noFill/>
        </p:spPr>
        <p:txBody>
          <a:bodyPr wrap="none" rtlCol="0">
            <a:spAutoFit/>
          </a:bodyPr>
          <a:lstStyle/>
          <a:p>
            <a:r>
              <a:rPr lang="en-GB" dirty="0" smtClean="0"/>
              <a:t>But if we knew the </a:t>
            </a:r>
            <a:r>
              <a:rPr lang="en-GB" i="1" dirty="0" smtClean="0"/>
              <a:t>true</a:t>
            </a:r>
            <a:r>
              <a:rPr lang="en-GB" dirty="0" smtClean="0"/>
              <a:t> mean we would have got</a:t>
            </a:r>
            <a:endParaRPr lang="en-GB" dirty="0"/>
          </a:p>
        </p:txBody>
      </p:sp>
      <mc:AlternateContent xmlns:mc="http://schemas.openxmlformats.org/markup-compatibility/2006" xmlns:a14="http://schemas.microsoft.com/office/drawing/2010/main">
        <mc:Choice Requires="a14">
          <p:sp>
            <p:nvSpPr>
              <p:cNvPr id="12" name="Rectangle 11"/>
              <p:cNvSpPr/>
              <p:nvPr/>
            </p:nvSpPr>
            <p:spPr>
              <a:xfrm>
                <a:off x="1763688" y="5197842"/>
                <a:ext cx="6824793" cy="524182"/>
              </a:xfrm>
              <a:prstGeom prst="rect">
                <a:avLst/>
              </a:prstGeom>
            </p:spPr>
            <p:txBody>
              <a:bodyPr wrap="square">
                <a:spAutoFit/>
              </a:bodyPr>
              <a:lstStyle/>
              <a:p>
                <a14:m>
                  <m:oMath xmlns:m="http://schemas.openxmlformats.org/officeDocument/2006/math" xmlns="">
                    <m:f>
                      <m:fPr>
                        <m:ctrlPr>
                          <a:rPr lang="en-GB" i="1" smtClean="0">
                            <a:latin typeface="Cambria Math"/>
                          </a:rPr>
                        </m:ctrlPr>
                      </m:fPr>
                      <m:num>
                        <m:r>
                          <a:rPr lang="en-GB" i="1">
                            <a:latin typeface="Cambria Math"/>
                          </a:rPr>
                          <m:t>1</m:t>
                        </m:r>
                      </m:num>
                      <m:den>
                        <m:r>
                          <a:rPr lang="en-GB" i="1">
                            <a:latin typeface="Cambria Math"/>
                          </a:rPr>
                          <m:t>𝑛</m:t>
                        </m:r>
                      </m:den>
                    </m:f>
                    <m:nary>
                      <m:naryPr>
                        <m:chr m:val="∑"/>
                        <m:limLoc m:val="undOvr"/>
                        <m:ctrlPr>
                          <a:rPr lang="en-GB" i="1">
                            <a:latin typeface="Cambria Math"/>
                          </a:rPr>
                        </m:ctrlPr>
                      </m:naryPr>
                      <m:sub>
                        <m:r>
                          <a:rPr lang="en-GB" i="1">
                            <a:latin typeface="Cambria Math"/>
                          </a:rPr>
                          <m:t>𝑖</m:t>
                        </m:r>
                        <m:r>
                          <a:rPr lang="en-GB" i="1">
                            <a:latin typeface="Cambria Math"/>
                          </a:rPr>
                          <m:t>=1</m:t>
                        </m:r>
                      </m:sub>
                      <m:sup>
                        <m:r>
                          <a:rPr lang="en-GB" i="1">
                            <a:latin typeface="Cambria Math"/>
                          </a:rPr>
                          <m:t>𝑛</m:t>
                        </m:r>
                      </m:sup>
                      <m:e>
                        <m:sSup>
                          <m:sSupPr>
                            <m:ctrlPr>
                              <a:rPr lang="en-GB" i="1">
                                <a:latin typeface="Cambria Math"/>
                              </a:rPr>
                            </m:ctrlPr>
                          </m:sSupPr>
                          <m:e>
                            <m:d>
                              <m:dPr>
                                <m:ctrlPr>
                                  <a:rPr lang="en-GB" i="1">
                                    <a:latin typeface="Cambria Math"/>
                                  </a:rPr>
                                </m:ctrlPr>
                              </m:dPr>
                              <m:e>
                                <m:sSubSup>
                                  <m:sSubSupPr>
                                    <m:ctrlPr>
                                      <a:rPr lang="en-GB" i="1">
                                        <a:latin typeface="Cambria Math"/>
                                      </a:rPr>
                                    </m:ctrlPr>
                                  </m:sSubSupPr>
                                  <m:e>
                                    <m:r>
                                      <a:rPr lang="en-GB" i="1">
                                        <a:latin typeface="Cambria Math"/>
                                      </a:rPr>
                                      <m:t>𝑋</m:t>
                                    </m:r>
                                  </m:e>
                                  <m:sub>
                                    <m:r>
                                      <a:rPr lang="en-GB" i="1">
                                        <a:latin typeface="Cambria Math"/>
                                      </a:rPr>
                                      <m:t>𝑖</m:t>
                                    </m:r>
                                  </m:sub>
                                  <m:sup/>
                                </m:sSubSup>
                                <m:r>
                                  <a:rPr lang="en-GB" i="1">
                                    <a:latin typeface="Cambria Math"/>
                                  </a:rPr>
                                  <m:t>−</m:t>
                                </m:r>
                                <m:r>
                                  <a:rPr lang="en-GB" b="0" i="1" smtClean="0">
                                    <a:latin typeface="Cambria Math"/>
                                  </a:rPr>
                                  <m:t>0</m:t>
                                </m:r>
                              </m:e>
                            </m:d>
                          </m:e>
                          <m:sup>
                            <m:r>
                              <a:rPr lang="en-GB" i="1">
                                <a:latin typeface="Cambria Math"/>
                              </a:rPr>
                              <m:t>2</m:t>
                            </m:r>
                          </m:sup>
                        </m:sSup>
                        <m:r>
                          <a:rPr lang="en-GB" i="1">
                            <a:latin typeface="Cambria Math"/>
                          </a:rPr>
                          <m:t>=</m:t>
                        </m:r>
                      </m:e>
                    </m:nary>
                    <m:f>
                      <m:fPr>
                        <m:ctrlPr>
                          <a:rPr lang="en-GB" i="1">
                            <a:latin typeface="Cambria Math"/>
                          </a:rPr>
                        </m:ctrlPr>
                      </m:fPr>
                      <m:num>
                        <m:sSup>
                          <m:sSupPr>
                            <m:ctrlPr>
                              <a:rPr lang="en-GB" i="1">
                                <a:latin typeface="Cambria Math"/>
                              </a:rPr>
                            </m:ctrlPr>
                          </m:sSupPr>
                          <m:e>
                            <m:r>
                              <a:rPr lang="en-GB" i="1">
                                <a:latin typeface="Cambria Math"/>
                              </a:rPr>
                              <m:t>0.7434</m:t>
                            </m:r>
                          </m:e>
                          <m:sup>
                            <m:r>
                              <a:rPr lang="en-GB" i="1">
                                <a:latin typeface="Cambria Math"/>
                              </a:rPr>
                              <m:t>2</m:t>
                            </m:r>
                          </m:sup>
                        </m:sSup>
                        <m:r>
                          <a:rPr lang="en-GB" i="1">
                            <a:latin typeface="Cambria Math"/>
                          </a:rPr>
                          <m:t>+</m:t>
                        </m:r>
                        <m:sSup>
                          <m:sSupPr>
                            <m:ctrlPr>
                              <a:rPr lang="en-GB" i="1">
                                <a:latin typeface="Cambria Math"/>
                              </a:rPr>
                            </m:ctrlPr>
                          </m:sSupPr>
                          <m:e>
                            <m:r>
                              <a:rPr lang="en-GB" i="1">
                                <a:latin typeface="Cambria Math"/>
                              </a:rPr>
                              <m:t>0.1016</m:t>
                            </m:r>
                          </m:e>
                          <m:sup>
                            <m:r>
                              <a:rPr lang="en-GB" i="1">
                                <a:latin typeface="Cambria Math"/>
                              </a:rPr>
                              <m:t>2</m:t>
                            </m:r>
                          </m:sup>
                        </m:sSup>
                        <m:r>
                          <a:rPr lang="en-GB" i="1">
                            <a:latin typeface="Cambria Math"/>
                          </a:rPr>
                          <m:t>  −</m:t>
                        </m:r>
                        <m:sSup>
                          <m:sSupPr>
                            <m:ctrlPr>
                              <a:rPr lang="en-GB" i="1">
                                <a:latin typeface="Cambria Math"/>
                              </a:rPr>
                            </m:ctrlPr>
                          </m:sSupPr>
                          <m:e>
                            <m:r>
                              <a:rPr lang="en-GB" i="1">
                                <a:latin typeface="Cambria Math"/>
                              </a:rPr>
                              <m:t>1.7101</m:t>
                            </m:r>
                          </m:e>
                          <m:sup>
                            <m:r>
                              <a:rPr lang="en-GB" i="1">
                                <a:latin typeface="Cambria Math"/>
                              </a:rPr>
                              <m:t>2</m:t>
                            </m:r>
                          </m:sup>
                        </m:sSup>
                      </m:num>
                      <m:den>
                        <m:r>
                          <a:rPr lang="en-GB" i="1">
                            <a:latin typeface="Cambria Math"/>
                          </a:rPr>
                          <m:t>3</m:t>
                        </m:r>
                      </m:den>
                    </m:f>
                    <m:r>
                      <a:rPr lang="en-GB" i="1">
                        <a:latin typeface="Cambria Math"/>
                      </a:rPr>
                      <m:t>=</m:t>
                    </m:r>
                  </m:oMath>
                </a14:m>
                <a:r>
                  <a:rPr lang="en-GB" dirty="0"/>
                  <a:t> 0.8517</a:t>
                </a:r>
              </a:p>
            </p:txBody>
          </p:sp>
        </mc:Choice>
        <mc:Fallback xmlns="">
          <p:sp>
            <p:nvSpPr>
              <p:cNvPr id="12" name="Rectangle 11"/>
              <p:cNvSpPr>
                <a:spLocks noRot="1" noChangeAspect="1" noMove="1" noResize="1" noEditPoints="1" noAdjustHandles="1" noChangeArrowheads="1" noChangeShapeType="1" noTextEdit="1"/>
              </p:cNvSpPr>
              <p:nvPr/>
            </p:nvSpPr>
            <p:spPr>
              <a:xfrm>
                <a:off x="1763688" y="5197842"/>
                <a:ext cx="6824793" cy="524182"/>
              </a:xfrm>
              <a:prstGeom prst="rect">
                <a:avLst/>
              </a:prstGeom>
              <a:blipFill rotWithShape="1">
                <a:blip r:embed="rId7"/>
                <a:stretch>
                  <a:fillRect b="-69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66434" y="5766024"/>
                <a:ext cx="5914761" cy="675570"/>
              </a:xfrm>
              <a:prstGeom prst="rect">
                <a:avLst/>
              </a:prstGeom>
              <a:noFill/>
            </p:spPr>
            <p:txBody>
              <a:bodyPr wrap="none" rtlCol="0">
                <a:spAutoFit/>
              </a:bodyPr>
              <a:lstStyle/>
              <a:p>
                <a:r>
                  <a:rPr lang="en-GB" i="1" dirty="0" smtClean="0"/>
                  <a:t>Sample mean </a:t>
                </a:r>
                <a:r>
                  <a:rPr lang="en-GB" dirty="0" smtClean="0"/>
                  <a:t>is closer to the middle of the samples than the </a:t>
                </a:r>
                <a:br>
                  <a:rPr lang="en-GB" dirty="0" smtClean="0"/>
                </a:br>
                <a:r>
                  <a:rPr lang="en-GB" dirty="0" smtClean="0"/>
                  <a:t>population mean </a:t>
                </a:r>
                <a14:m>
                  <m:oMath xmlns:m="http://schemas.openxmlformats.org/officeDocument/2006/math" xmlns="">
                    <m:r>
                      <a:rPr lang="en-GB" b="0" i="1" smtClean="0">
                        <a:latin typeface="Cambria Math"/>
                      </a:rPr>
                      <m:t>⇒</m:t>
                    </m:r>
                  </m:oMath>
                </a14:m>
                <a:r>
                  <a:rPr lang="en-GB" i="1" dirty="0" smtClean="0"/>
                  <a:t> </a:t>
                </a:r>
                <a14:m>
                  <m:oMath xmlns:m="http://schemas.openxmlformats.org/officeDocument/2006/math" xmlns="">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oMath>
                </a14:m>
                <a:r>
                  <a:rPr lang="en-GB" i="1" dirty="0" smtClean="0"/>
                  <a:t> underestimates</a:t>
                </a:r>
                <a:r>
                  <a:rPr lang="en-GB" dirty="0" smtClean="0"/>
                  <a:t> variance on average</a:t>
                </a:r>
                <a:endParaRPr lang="en-GB"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1666434" y="5766024"/>
                <a:ext cx="5914761" cy="675570"/>
              </a:xfrm>
              <a:prstGeom prst="rect">
                <a:avLst/>
              </a:prstGeom>
              <a:blipFill rotWithShape="1">
                <a:blip r:embed="rId8"/>
                <a:stretch>
                  <a:fillRect l="-824" t="-4505" b="-13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6111" y="6441594"/>
                <a:ext cx="8647560" cy="364587"/>
              </a:xfrm>
              <a:prstGeom prst="rect">
                <a:avLst/>
              </a:prstGeom>
              <a:noFill/>
            </p:spPr>
            <p:txBody>
              <a:bodyPr wrap="none" rtlCol="0">
                <a:spAutoFit/>
              </a:bodyPr>
              <a:lstStyle/>
              <a:p>
                <a:r>
                  <a:rPr lang="en-GB" sz="1600" dirty="0" smtClean="0"/>
                  <a:t>i.e. if we collected lots of sets of three samples, </a:t>
                </a:r>
                <a14:m>
                  <m:oMath xmlns:m="http://schemas.openxmlformats.org/officeDocument/2006/math" xmlns="">
                    <m:acc>
                      <m:accPr>
                        <m:chr m:val="̂"/>
                        <m:ctrlPr>
                          <a:rPr lang="en-GB" sz="1600" i="1">
                            <a:latin typeface="Cambria Math"/>
                          </a:rPr>
                        </m:ctrlPr>
                      </m:accPr>
                      <m:e>
                        <m:sSup>
                          <m:sSupPr>
                            <m:ctrlPr>
                              <a:rPr lang="en-GB" sz="1600" i="1">
                                <a:latin typeface="Cambria Math"/>
                              </a:rPr>
                            </m:ctrlPr>
                          </m:sSupPr>
                          <m:e>
                            <m:r>
                              <a:rPr lang="en-GB" sz="1600" i="1">
                                <a:latin typeface="Cambria Math"/>
                              </a:rPr>
                              <m:t>𝜎</m:t>
                            </m:r>
                          </m:e>
                          <m:sup>
                            <m:r>
                              <a:rPr lang="en-GB" sz="1600" i="1">
                                <a:latin typeface="Cambria Math"/>
                              </a:rPr>
                              <m:t>2</m:t>
                            </m:r>
                          </m:sup>
                        </m:sSup>
                      </m:e>
                    </m:acc>
                  </m:oMath>
                </a14:m>
                <a:r>
                  <a:rPr lang="en-GB" sz="1600" dirty="0" smtClean="0"/>
                  <a:t>  would not average to the right answer: it is biased</a:t>
                </a:r>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6111" y="6441594"/>
                <a:ext cx="8647560" cy="364587"/>
              </a:xfrm>
              <a:prstGeom prst="rect">
                <a:avLst/>
              </a:prstGeom>
              <a:blipFill rotWithShape="1">
                <a:blip r:embed="rId9"/>
                <a:stretch>
                  <a:fillRect l="-423" b="-2372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769915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23528" y="548680"/>
                <a:ext cx="8568952" cy="2264979"/>
              </a:xfrm>
              <a:prstGeom prst="rect">
                <a:avLst/>
              </a:prstGeom>
            </p:spPr>
            <p:txBody>
              <a:bodyPr wrap="square">
                <a:spAutoFit/>
              </a:bodyPr>
              <a:lstStyle/>
              <a:p>
                <a:r>
                  <a:rPr lang="en-GB" b="1" dirty="0">
                    <a:solidFill>
                      <a:srgbClr val="002060"/>
                    </a:solidFill>
                  </a:rPr>
                  <a:t>Sample variance</a:t>
                </a:r>
                <a:endParaRPr lang="en-GB" dirty="0">
                  <a:solidFill>
                    <a:srgbClr val="002060"/>
                  </a:solidFill>
                </a:endParaRPr>
              </a:p>
              <a:p>
                <a:r>
                  <a:rPr lang="en-GB" b="1" dirty="0"/>
                  <a:t> </a:t>
                </a:r>
                <a:endParaRPr lang="en-GB" dirty="0"/>
              </a:p>
              <a:p>
                <a:r>
                  <a:rPr lang="en-GB" dirty="0"/>
                  <a:t>Since </a:t>
                </a:r>
                <a14:m>
                  <m:oMath xmlns:m="http://schemas.openxmlformats.org/officeDocument/2006/math" xmlns="">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oMath>
                </a14:m>
                <a:r>
                  <a:rPr lang="en-GB" dirty="0"/>
                  <a:t>  is a </a:t>
                </a:r>
                <a:r>
                  <a:rPr lang="en-GB" i="1" dirty="0"/>
                  <a:t>biased</a:t>
                </a:r>
                <a:r>
                  <a:rPr lang="en-GB" dirty="0"/>
                  <a:t> estimator of </a:t>
                </a:r>
                <a:r>
                  <a:rPr lang="en-GB" i="1" dirty="0"/>
                  <a:t>σ</a:t>
                </a:r>
                <a:r>
                  <a:rPr lang="en-GB" i="1" baseline="30000" dirty="0"/>
                  <a:t>2</a:t>
                </a:r>
                <a:r>
                  <a:rPr lang="en-GB" dirty="0"/>
                  <a:t> it is common to use the </a:t>
                </a:r>
                <a:r>
                  <a:rPr lang="en-GB" i="1" dirty="0"/>
                  <a:t>unbiased</a:t>
                </a:r>
                <a:r>
                  <a:rPr lang="en-GB" dirty="0"/>
                  <a:t> estimator of the variance, often called the </a:t>
                </a:r>
                <a:r>
                  <a:rPr lang="en-GB" i="1" dirty="0"/>
                  <a:t>sample variance:</a:t>
                </a:r>
                <a:endParaRPr lang="en-GB" dirty="0"/>
              </a:p>
              <a:p>
                <a:r>
                  <a:rPr lang="en-GB" dirty="0"/>
                  <a:t> </a:t>
                </a:r>
              </a:p>
              <a:p>
                <a14:m>
                  <m:oMathPara xmlns:m="http://schemas.openxmlformats.org/officeDocument/2006/math" xmlns="">
                    <m:oMathParaPr>
                      <m:jc m:val="centerGroup"/>
                    </m:oMathParaPr>
                    <m:oMath xmlns:m="http://schemas.openxmlformats.org/officeDocument/2006/math">
                      <m:sSup>
                        <m:sSupPr>
                          <m:ctrlPr>
                            <a:rPr lang="en-GB" i="1">
                              <a:latin typeface="Cambria Math"/>
                            </a:rPr>
                          </m:ctrlPr>
                        </m:sSupPr>
                        <m:e>
                          <m:r>
                            <a:rPr lang="en-GB" i="1">
                              <a:latin typeface="Cambria Math"/>
                            </a:rPr>
                            <m:t>𝑠</m:t>
                          </m:r>
                        </m:e>
                        <m:sup>
                          <m:r>
                            <a:rPr lang="en-GB" i="1">
                              <a:latin typeface="Cambria Math"/>
                            </a:rPr>
                            <m:t>2</m:t>
                          </m:r>
                        </m:sup>
                      </m:sSup>
                      <m:r>
                        <a:rPr lang="en-GB" i="1">
                          <a:latin typeface="Cambria Math"/>
                        </a:rPr>
                        <m:t>=</m:t>
                      </m:r>
                      <m:f>
                        <m:fPr>
                          <m:ctrlPr>
                            <a:rPr lang="en-GB" i="1">
                              <a:latin typeface="Cambria Math"/>
                            </a:rPr>
                          </m:ctrlPr>
                        </m:fPr>
                        <m:num>
                          <m:r>
                            <a:rPr lang="en-GB" i="1">
                              <a:latin typeface="Cambria Math"/>
                            </a:rPr>
                            <m:t>𝑛</m:t>
                          </m:r>
                        </m:num>
                        <m:den>
                          <m:r>
                            <a:rPr lang="en-GB" i="1">
                              <a:latin typeface="Cambria Math"/>
                            </a:rPr>
                            <m:t>𝑛</m:t>
                          </m:r>
                          <m:r>
                            <a:rPr lang="en-GB" i="1">
                              <a:latin typeface="Cambria Math"/>
                            </a:rPr>
                            <m:t>−1</m:t>
                          </m:r>
                        </m:den>
                      </m:f>
                      <m:acc>
                        <m:accPr>
                          <m:chr m:val="̂"/>
                          <m:ctrlPr>
                            <a:rPr lang="en-GB" i="1">
                              <a:latin typeface="Cambria Math"/>
                            </a:rPr>
                          </m:ctrlPr>
                        </m:accPr>
                        <m:e>
                          <m:sSup>
                            <m:sSupPr>
                              <m:ctrlPr>
                                <a:rPr lang="en-GB" i="1">
                                  <a:latin typeface="Cambria Math"/>
                                </a:rPr>
                              </m:ctrlPr>
                            </m:sSupPr>
                            <m:e>
                              <m:r>
                                <a:rPr lang="en-GB" i="1">
                                  <a:latin typeface="Cambria Math"/>
                                </a:rPr>
                                <m:t>𝜎</m:t>
                              </m:r>
                            </m:e>
                            <m:sup>
                              <m:r>
                                <a:rPr lang="en-GB" i="1">
                                  <a:latin typeface="Cambria Math"/>
                                </a:rPr>
                                <m:t>2</m:t>
                              </m:r>
                            </m:sup>
                          </m:sSup>
                        </m:e>
                      </m:acc>
                    </m:oMath>
                  </m:oMathPara>
                </a14:m>
                <a:endParaRPr lang="en-GB" dirty="0" smtClean="0"/>
              </a:p>
              <a:p>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323528" y="548680"/>
                <a:ext cx="8568952" cy="2264979"/>
              </a:xfrm>
              <a:prstGeom prst="rect">
                <a:avLst/>
              </a:prstGeom>
              <a:blipFill rotWithShape="1">
                <a:blip r:embed="rId3"/>
                <a:stretch>
                  <a:fillRect l="-569" t="-13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987824" y="2636912"/>
                <a:ext cx="4572000" cy="774699"/>
              </a:xfrm>
              <a:prstGeom prst="rect">
                <a:avLst/>
              </a:prstGeom>
            </p:spPr>
            <p:txBody>
              <a:bodyPr>
                <a:spAutoFit/>
              </a:bodyPr>
              <a:lstStyle/>
              <a:p>
                <a14:m>
                  <m:oMathPara xmlns:m="http://schemas.openxmlformats.org/officeDocument/2006/math" xmlns="">
                    <m:oMathParaPr>
                      <m:jc m:val="centerGroup"/>
                    </m:oMathParaPr>
                    <m:oMath xmlns:m="http://schemas.openxmlformats.org/officeDocument/2006/math">
                      <m:r>
                        <a:rPr lang="en-GB" i="1" smtClean="0">
                          <a:latin typeface="Cambria Math"/>
                        </a:rPr>
                        <m:t>=</m:t>
                      </m:r>
                      <m:f>
                        <m:fPr>
                          <m:ctrlPr>
                            <a:rPr lang="en-GB" i="1">
                              <a:latin typeface="Cambria Math"/>
                            </a:rPr>
                          </m:ctrlPr>
                        </m:fPr>
                        <m:num>
                          <m:r>
                            <a:rPr lang="en-GB" b="0" i="1" smtClean="0">
                              <a:latin typeface="Cambria Math"/>
                            </a:rPr>
                            <m:t>𝑛</m:t>
                          </m:r>
                        </m:num>
                        <m:den>
                          <m:r>
                            <a:rPr lang="en-GB" i="1">
                              <a:latin typeface="Cambria Math"/>
                            </a:rPr>
                            <m:t>𝑛</m:t>
                          </m:r>
                          <m:r>
                            <a:rPr lang="en-GB" i="1">
                              <a:latin typeface="Cambria Math"/>
                            </a:rPr>
                            <m:t>−1</m:t>
                          </m:r>
                        </m:den>
                      </m:f>
                      <m:f>
                        <m:fPr>
                          <m:ctrlPr>
                            <a:rPr lang="en-GB" b="0" i="1" smtClean="0">
                              <a:latin typeface="Cambria Math"/>
                            </a:rPr>
                          </m:ctrlPr>
                        </m:fPr>
                        <m:num>
                          <m:r>
                            <a:rPr lang="en-GB" b="0" i="1" smtClean="0">
                              <a:latin typeface="Cambria Math"/>
                            </a:rPr>
                            <m:t>1</m:t>
                          </m:r>
                        </m:num>
                        <m:den>
                          <m:r>
                            <a:rPr lang="en-GB" b="0" i="1" smtClean="0">
                              <a:latin typeface="Cambria Math"/>
                            </a:rPr>
                            <m:t>𝑛</m:t>
                          </m:r>
                        </m:den>
                      </m:f>
                      <m:nary>
                        <m:naryPr>
                          <m:chr m:val="∑"/>
                          <m:limLoc m:val="undOvr"/>
                          <m:subHide m:val="on"/>
                          <m:supHide m:val="on"/>
                          <m:ctrlPr>
                            <a:rPr lang="en-GB" i="1">
                              <a:latin typeface="Cambria Math"/>
                            </a:rPr>
                          </m:ctrlPr>
                        </m:naryPr>
                        <m:sub/>
                        <m:sup/>
                        <m:e>
                          <m:sSup>
                            <m:sSupPr>
                              <m:ctrlPr>
                                <a:rPr lang="en-GB" i="1">
                                  <a:latin typeface="Cambria Math"/>
                                </a:rPr>
                              </m:ctrlPr>
                            </m:sSupPr>
                            <m:e>
                              <m:d>
                                <m:dPr>
                                  <m:ctrlPr>
                                    <a:rPr lang="en-GB" i="1">
                                      <a:latin typeface="Cambria Math"/>
                                    </a:rPr>
                                  </m:ctrlPr>
                                </m:dPr>
                                <m:e>
                                  <m:sSub>
                                    <m:sSubPr>
                                      <m:ctrlPr>
                                        <a:rPr lang="en-GB" i="1">
                                          <a:latin typeface="Cambria Math"/>
                                        </a:rPr>
                                      </m:ctrlPr>
                                    </m:sSubPr>
                                    <m:e>
                                      <m:r>
                                        <a:rPr lang="en-GB" i="1">
                                          <a:latin typeface="Cambria Math"/>
                                        </a:rPr>
                                        <m:t>𝑋</m:t>
                                      </m:r>
                                    </m:e>
                                    <m:sub>
                                      <m:r>
                                        <a:rPr lang="en-GB" i="1">
                                          <a:latin typeface="Cambria Math"/>
                                        </a:rPr>
                                        <m:t>𝑖</m:t>
                                      </m:r>
                                    </m:sub>
                                  </m:sSub>
                                  <m:r>
                                    <a:rPr lang="en-GB" i="1">
                                      <a:latin typeface="Cambria Math"/>
                                    </a:rPr>
                                    <m:t>− </m:t>
                                  </m:r>
                                  <m:acc>
                                    <m:accPr>
                                      <m:chr m:val="̅"/>
                                      <m:ctrlPr>
                                        <a:rPr lang="en-GB" i="1">
                                          <a:latin typeface="Cambria Math"/>
                                        </a:rPr>
                                      </m:ctrlPr>
                                    </m:accPr>
                                    <m:e>
                                      <m:r>
                                        <a:rPr lang="en-GB" i="1">
                                          <a:latin typeface="Cambria Math"/>
                                        </a:rPr>
                                        <m:t>𝑋</m:t>
                                      </m:r>
                                    </m:e>
                                  </m:acc>
                                </m:e>
                              </m:d>
                            </m:e>
                            <m:sup>
                              <m:r>
                                <a:rPr lang="en-GB" i="1">
                                  <a:latin typeface="Cambria Math"/>
                                </a:rPr>
                                <m:t>2</m:t>
                              </m:r>
                            </m:sup>
                          </m:sSup>
                          <m:r>
                            <a:rPr lang="en-GB" i="1">
                              <a:latin typeface="Cambria Math"/>
                            </a:rPr>
                            <m:t> </m:t>
                          </m:r>
                        </m:e>
                      </m:nary>
                    </m:oMath>
                  </m:oMathPara>
                </a14:m>
                <a:endParaRPr lang="en-GB" i="1" dirty="0" smtClean="0">
                  <a:latin typeface="Cambria Math"/>
                </a:endParaRPr>
              </a:p>
            </p:txBody>
          </p:sp>
        </mc:Choice>
        <mc:Fallback xmlns="">
          <p:sp>
            <p:nvSpPr>
              <p:cNvPr id="5" name="Rectangle 4"/>
              <p:cNvSpPr>
                <a:spLocks noRot="1" noChangeAspect="1" noMove="1" noResize="1" noEditPoints="1" noAdjustHandles="1" noChangeArrowheads="1" noChangeShapeType="1" noTextEdit="1"/>
              </p:cNvSpPr>
              <p:nvPr/>
            </p:nvSpPr>
            <p:spPr>
              <a:xfrm>
                <a:off x="2987824" y="2636912"/>
                <a:ext cx="4572000" cy="7746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092218" y="3501008"/>
                <a:ext cx="2363211" cy="763094"/>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m:t>
                      </m:r>
                      <m:f>
                        <m:fPr>
                          <m:ctrlPr>
                            <a:rPr lang="en-GB" i="1">
                              <a:latin typeface="Cambria Math"/>
                            </a:rPr>
                          </m:ctrlPr>
                        </m:fPr>
                        <m:num>
                          <m:r>
                            <a:rPr lang="en-GB" i="1">
                              <a:latin typeface="Cambria Math"/>
                            </a:rPr>
                            <m:t>1</m:t>
                          </m:r>
                        </m:num>
                        <m:den>
                          <m:r>
                            <a:rPr lang="en-GB" i="1">
                              <a:latin typeface="Cambria Math"/>
                            </a:rPr>
                            <m:t>𝑛</m:t>
                          </m:r>
                          <m:r>
                            <a:rPr lang="en-GB" i="1">
                              <a:latin typeface="Cambria Math"/>
                            </a:rPr>
                            <m:t>−1</m:t>
                          </m:r>
                        </m:den>
                      </m:f>
                      <m:nary>
                        <m:naryPr>
                          <m:chr m:val="∑"/>
                          <m:limLoc m:val="undOvr"/>
                          <m:subHide m:val="on"/>
                          <m:supHide m:val="on"/>
                          <m:ctrlPr>
                            <a:rPr lang="en-GB" i="1">
                              <a:latin typeface="Cambria Math"/>
                            </a:rPr>
                          </m:ctrlPr>
                        </m:naryPr>
                        <m:sub/>
                        <m:sup/>
                        <m:e>
                          <m:r>
                            <a:rPr lang="en-GB" i="1">
                              <a:latin typeface="Cambria Math"/>
                            </a:rPr>
                            <m:t>(</m:t>
                          </m:r>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e>
                      </m:nary>
                      <m:r>
                        <a:rPr lang="en-GB" i="1">
                          <a:latin typeface="Cambria Math"/>
                        </a:rPr>
                        <m:t>−</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r>
                        <a:rPr lang="en-GB" i="1">
                          <a:latin typeface="Cambria Math"/>
                        </a:rPr>
                        <m:t>)</m:t>
                      </m:r>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4092218" y="3501008"/>
                <a:ext cx="2363211" cy="76309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11960" y="4437112"/>
                <a:ext cx="1689565" cy="657359"/>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m:t>
                      </m:r>
                      <m:f>
                        <m:fPr>
                          <m:ctrlPr>
                            <a:rPr lang="en-GB" i="1">
                              <a:latin typeface="Cambria Math"/>
                            </a:rPr>
                          </m:ctrlPr>
                        </m:fPr>
                        <m:num>
                          <m:nary>
                            <m:naryPr>
                              <m:chr m:val="∑"/>
                              <m:supHide m:val="on"/>
                              <m:ctrlPr>
                                <a:rPr lang="en-GB" i="1">
                                  <a:latin typeface="Cambria Math"/>
                                </a:rPr>
                              </m:ctrlPr>
                            </m:naryPr>
                            <m:sub>
                              <m:r>
                                <a:rPr lang="en-GB" i="1">
                                  <a:latin typeface="Cambria Math"/>
                                </a:rPr>
                                <m:t>𝑖</m:t>
                              </m:r>
                            </m:sub>
                            <m:sup/>
                            <m:e>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e>
                          </m:nary>
                          <m:r>
                            <a:rPr lang="en-GB" i="1">
                              <a:latin typeface="Cambria Math"/>
                            </a:rPr>
                            <m:t>−</m:t>
                          </m:r>
                          <m:r>
                            <a:rPr lang="en-GB" i="1">
                              <a:latin typeface="Cambria Math"/>
                            </a:rPr>
                            <m:t>𝑛</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num>
                        <m:den>
                          <m:r>
                            <a:rPr lang="en-GB" i="1">
                              <a:latin typeface="Cambria Math"/>
                            </a:rPr>
                            <m:t>𝑛</m:t>
                          </m:r>
                          <m:r>
                            <a:rPr lang="en-GB" i="1">
                              <a:latin typeface="Cambria Math"/>
                            </a:rPr>
                            <m:t>−1</m:t>
                          </m:r>
                        </m:den>
                      </m:f>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211960" y="4437112"/>
                <a:ext cx="1689565" cy="657359"/>
              </a:xfrm>
              <a:prstGeom prst="rect">
                <a:avLst/>
              </a:prstGeom>
              <a:blipFill rotWithShape="1">
                <a:blip r:embed="rId6"/>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138280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5536" y="260648"/>
                <a:ext cx="3456384" cy="2031325"/>
              </a:xfrm>
              <a:prstGeom prst="rect">
                <a:avLst/>
              </a:prstGeom>
            </p:spPr>
            <p:txBody>
              <a:bodyPr wrap="square">
                <a:spAutoFit/>
              </a:bodyPr>
              <a:lstStyle/>
              <a:p>
                <a:r>
                  <a:rPr lang="en-GB" b="1" dirty="0">
                    <a:solidFill>
                      <a:schemeClr val="tx2"/>
                    </a:solidFill>
                  </a:rPr>
                  <a:t>Normal approximation to the Poisson </a:t>
                </a:r>
                <a:endParaRPr lang="en-GB" dirty="0">
                  <a:solidFill>
                    <a:schemeClr val="tx2"/>
                  </a:solidFill>
                </a:endParaRPr>
              </a:p>
              <a:p>
                <a:r>
                  <a:rPr lang="en-GB" b="1" dirty="0"/>
                  <a:t> </a:t>
                </a:r>
                <a:endParaRPr lang="en-GB" dirty="0"/>
              </a:p>
              <a:p>
                <a:r>
                  <a:rPr lang="en-GB" dirty="0"/>
                  <a:t>If </a:t>
                </a:r>
                <a14:m>
                  <m:oMath xmlns:m="http://schemas.openxmlformats.org/officeDocument/2006/math" xmlns="">
                    <m:r>
                      <a:rPr lang="en-GB" i="1">
                        <a:latin typeface="Cambria Math"/>
                      </a:rPr>
                      <m:t>𝑌</m:t>
                    </m:r>
                    <m:r>
                      <a:rPr lang="en-GB" i="1">
                        <a:latin typeface="Cambria Math"/>
                      </a:rPr>
                      <m:t>∼ </m:t>
                    </m:r>
                  </m:oMath>
                </a14:m>
                <a:r>
                  <a:rPr lang="en-GB" dirty="0"/>
                  <a:t>Poisson parameter </a:t>
                </a:r>
                <a14:m>
                  <m:oMath xmlns:m="http://schemas.openxmlformats.org/officeDocument/2006/math" xmlns="">
                    <m:r>
                      <a:rPr lang="en-GB" i="1">
                        <a:latin typeface="Cambria Math"/>
                      </a:rPr>
                      <m:t>𝜆</m:t>
                    </m:r>
                  </m:oMath>
                </a14:m>
                <a:r>
                  <a:rPr lang="en-GB" dirty="0"/>
                  <a:t> </a:t>
                </a:r>
                <a:endParaRPr lang="en-GB" dirty="0" smtClean="0"/>
              </a:p>
              <a:p>
                <a:r>
                  <a:rPr lang="en-GB" dirty="0" smtClean="0"/>
                  <a:t>and </a:t>
                </a:r>
                <a14:m>
                  <m:oMath xmlns:m="http://schemas.openxmlformats.org/officeDocument/2006/math" xmlns="">
                    <m:r>
                      <a:rPr lang="en-GB" i="1">
                        <a:latin typeface="Cambria Math"/>
                      </a:rPr>
                      <m:t>𝜆</m:t>
                    </m:r>
                  </m:oMath>
                </a14:m>
                <a:r>
                  <a:rPr lang="en-GB" dirty="0"/>
                  <a:t> is large (&gt; 7, </a:t>
                </a:r>
                <a:r>
                  <a:rPr lang="en-GB" dirty="0" smtClean="0"/>
                  <a:t>say)</a:t>
                </a:r>
              </a:p>
              <a:p>
                <a:r>
                  <a:rPr lang="en-GB" dirty="0" smtClean="0"/>
                  <a:t>then </a:t>
                </a:r>
                <a14:m>
                  <m:oMath xmlns:m="http://schemas.openxmlformats.org/officeDocument/2006/math" xmlns="">
                    <m:r>
                      <a:rPr lang="en-GB" i="1">
                        <a:latin typeface="Cambria Math"/>
                      </a:rPr>
                      <m:t>𝑌</m:t>
                    </m:r>
                  </m:oMath>
                </a14:m>
                <a:r>
                  <a:rPr lang="en-GB" dirty="0"/>
                  <a:t> has approximately a </a:t>
                </a:r>
                <a14:m>
                  <m:oMath xmlns:m="http://schemas.openxmlformats.org/officeDocument/2006/math" xmlns="">
                    <m:r>
                      <a:rPr lang="en-GB" i="1">
                        <a:latin typeface="Cambria Math"/>
                      </a:rPr>
                      <m:t>𝑁</m:t>
                    </m:r>
                    <m:r>
                      <a:rPr lang="en-GB" i="1">
                        <a:latin typeface="Cambria Math"/>
                      </a:rPr>
                      <m:t>(</m:t>
                    </m:r>
                    <m:r>
                      <a:rPr lang="en-GB" i="1">
                        <a:latin typeface="Cambria Math"/>
                      </a:rPr>
                      <m:t>𝜆</m:t>
                    </m:r>
                    <m:r>
                      <a:rPr lang="en-GB" i="1">
                        <a:latin typeface="Cambria Math"/>
                      </a:rPr>
                      <m:t>,</m:t>
                    </m:r>
                    <m:r>
                      <a:rPr lang="en-GB" i="1">
                        <a:latin typeface="Cambria Math"/>
                      </a:rPr>
                      <m:t>𝜆</m:t>
                    </m:r>
                    <m:r>
                      <a:rPr lang="en-GB" i="1">
                        <a:latin typeface="Cambria Math"/>
                      </a:rPr>
                      <m:t>)</m:t>
                    </m:r>
                  </m:oMath>
                </a14:m>
                <a:r>
                  <a:rPr lang="en-GB" dirty="0"/>
                  <a:t> distribution.</a:t>
                </a:r>
              </a:p>
            </p:txBody>
          </p:sp>
        </mc:Choice>
        <mc:Fallback xmlns="">
          <p:sp>
            <p:nvSpPr>
              <p:cNvPr id="4" name="Rectangle 3"/>
              <p:cNvSpPr>
                <a:spLocks noRot="1" noChangeAspect="1" noMove="1" noResize="1" noEditPoints="1" noAdjustHandles="1" noChangeArrowheads="1" noChangeShapeType="1" noTextEdit="1"/>
              </p:cNvSpPr>
              <p:nvPr/>
            </p:nvSpPr>
            <p:spPr>
              <a:xfrm>
                <a:off x="395536" y="260648"/>
                <a:ext cx="3456384" cy="2031325"/>
              </a:xfrm>
              <a:prstGeom prst="rect">
                <a:avLst/>
              </a:prstGeom>
              <a:blipFill rotWithShape="1">
                <a:blip r:embed="rId3"/>
                <a:stretch>
                  <a:fillRect l="-1587" t="-1502" b="-3904"/>
                </a:stretch>
              </a:blipFill>
            </p:spPr>
            <p:txBody>
              <a:bodyPr/>
              <a:lstStyle/>
              <a:p>
                <a:r>
                  <a:rPr lang="en-GB">
                    <a:noFill/>
                  </a:rPr>
                  <a:t> </a:t>
                </a:r>
              </a:p>
            </p:txBody>
          </p:sp>
        </mc:Fallback>
      </mc:AlternateContent>
      <p:pic>
        <p:nvPicPr>
          <p:cNvPr id="5" name="Picture 4"/>
          <p:cNvPicPr/>
          <p:nvPr/>
        </p:nvPicPr>
        <p:blipFill>
          <a:blip r:embed="rId4" cstate="print"/>
          <a:srcRect/>
          <a:stretch>
            <a:fillRect/>
          </a:stretch>
        </p:blipFill>
        <p:spPr bwMode="auto">
          <a:xfrm>
            <a:off x="3961765" y="188640"/>
            <a:ext cx="5182235" cy="631253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221788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95536" y="843797"/>
                <a:ext cx="1713546" cy="369332"/>
              </a:xfrm>
              <a:prstGeom prst="rect">
                <a:avLst/>
              </a:prstGeom>
            </p:spPr>
            <p:txBody>
              <a:bodyPr wrap="none">
                <a:spAutoFit/>
              </a:bodyPr>
              <a:lstStyle/>
              <a:p>
                <a:r>
                  <a:rPr lang="en-GB" b="1" i="1" dirty="0"/>
                  <a:t>Why the </a:t>
                </a:r>
                <a14:m>
                  <m:oMath xmlns:m="http://schemas.openxmlformats.org/officeDocument/2006/math" xmlns="">
                    <m:r>
                      <a:rPr lang="en-GB" b="1" i="1">
                        <a:latin typeface="Cambria Math"/>
                      </a:rPr>
                      <m:t>𝒏</m:t>
                    </m:r>
                    <m:r>
                      <a:rPr lang="en-GB" b="1" i="1">
                        <a:latin typeface="Cambria Math"/>
                      </a:rPr>
                      <m:t>−</m:t>
                    </m:r>
                    <m:r>
                      <a:rPr lang="en-GB" b="1" i="1">
                        <a:latin typeface="Cambria Math"/>
                      </a:rPr>
                      <m:t>𝟏</m:t>
                    </m:r>
                  </m:oMath>
                </a14:m>
                <a:r>
                  <a:rPr lang="en-GB" b="1" i="1" dirty="0"/>
                  <a:t>?</a:t>
                </a: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395536" y="843797"/>
                <a:ext cx="1713546" cy="369332"/>
              </a:xfrm>
              <a:prstGeom prst="rect">
                <a:avLst/>
              </a:prstGeom>
              <a:blipFill rotWithShape="1">
                <a:blip r:embed="rId3"/>
                <a:stretch>
                  <a:fillRect l="-3203" t="-8197" r="-2135"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27584" y="1813197"/>
                <a:ext cx="7585474" cy="646331"/>
              </a:xfrm>
              <a:prstGeom prst="rect">
                <a:avLst/>
              </a:prstGeom>
              <a:noFill/>
            </p:spPr>
            <p:txBody>
              <a:bodyPr wrap="none" rtlCol="0">
                <a:spAutoFit/>
              </a:bodyPr>
              <a:lstStyle/>
              <a:p>
                <a:r>
                  <a:rPr lang="en-GB" dirty="0" smtClean="0"/>
                  <a:t> - Because the mean is estimated from the data, effectively only </a:t>
                </a:r>
                <a14:m>
                  <m:oMath xmlns:m="http://schemas.openxmlformats.org/officeDocument/2006/math" xmlns="">
                    <m:r>
                      <a:rPr lang="en-GB" b="0" i="1" smtClean="0">
                        <a:latin typeface="Cambria Math"/>
                      </a:rPr>
                      <m:t>𝑛</m:t>
                    </m:r>
                    <m:r>
                      <a:rPr lang="en-GB" b="0" i="1" smtClean="0">
                        <a:latin typeface="Cambria Math"/>
                      </a:rPr>
                      <m:t>−1</m:t>
                    </m:r>
                  </m:oMath>
                </a14:m>
                <a:r>
                  <a:rPr lang="en-GB" dirty="0" smtClean="0"/>
                  <a:t>  degrees</a:t>
                </a:r>
              </a:p>
              <a:p>
                <a:r>
                  <a:rPr lang="en-GB" dirty="0"/>
                  <a:t>o</a:t>
                </a:r>
                <a:r>
                  <a:rPr lang="en-GB" dirty="0" smtClean="0"/>
                  <a:t>f freedom left to estimate the scatter about the mean</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7584" y="1813197"/>
                <a:ext cx="7585474" cy="646331"/>
              </a:xfrm>
              <a:prstGeom prst="rect">
                <a:avLst/>
              </a:prstGeom>
              <a:blipFill rotWithShape="1">
                <a:blip r:embed="rId4"/>
                <a:stretch>
                  <a:fillRect l="-723"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16188" y="2689936"/>
                <a:ext cx="7808266" cy="1016945"/>
              </a:xfrm>
              <a:prstGeom prst="rect">
                <a:avLst/>
              </a:prstGeom>
              <a:noFill/>
            </p:spPr>
            <p:txBody>
              <a:bodyPr wrap="square" rtlCol="0">
                <a:spAutoFit/>
              </a:bodyPr>
              <a:lstStyle/>
              <a:p>
                <a:pPr marL="285750" indent="-285750">
                  <a:buFontTx/>
                  <a:buChar char="-"/>
                </a:pPr>
                <a:r>
                  <a:rPr lang="en-GB" dirty="0" smtClean="0"/>
                  <a:t>Using the mean squared distance from the </a:t>
                </a:r>
                <a:r>
                  <a:rPr lang="en-GB" i="1" dirty="0" smtClean="0"/>
                  <a:t>sample</a:t>
                </a:r>
                <a:r>
                  <a:rPr lang="en-GB" dirty="0" smtClean="0"/>
                  <a:t> mean</a:t>
                </a:r>
                <a:r>
                  <a:rPr lang="en-GB" dirty="0"/>
                  <a:t> </a:t>
                </a:r>
                <a:r>
                  <a:rPr lang="en-GB" dirty="0" smtClean="0"/>
                  <a:t>is smaller than the scatter about the true mean, because the </a:t>
                </a:r>
                <a:r>
                  <a:rPr lang="en-GB" i="1" dirty="0" smtClean="0"/>
                  <a:t>sample</a:t>
                </a:r>
                <a:r>
                  <a:rPr lang="en-GB" dirty="0" smtClean="0"/>
                  <a:t> mean is defined to be in the middle of the samples in hand. </a:t>
                </a:r>
                <a14:m>
                  <m:oMath xmlns:m="http://schemas.openxmlformats.org/officeDocument/2006/math" xmlns="">
                    <m:f>
                      <m:fPr>
                        <m:ctrlPr>
                          <a:rPr lang="en-GB" b="0" i="1" smtClean="0">
                            <a:latin typeface="Cambria Math"/>
                          </a:rPr>
                        </m:ctrlPr>
                      </m:fPr>
                      <m:num>
                        <m:r>
                          <a:rPr lang="en-GB" b="0" i="1" smtClean="0">
                            <a:latin typeface="Cambria Math"/>
                          </a:rPr>
                          <m:t>𝑛</m:t>
                        </m:r>
                      </m:num>
                      <m:den>
                        <m:r>
                          <a:rPr lang="en-GB" b="0" i="1" smtClean="0">
                            <a:latin typeface="Cambria Math"/>
                          </a:rPr>
                          <m:t>𝑛</m:t>
                        </m:r>
                        <m:r>
                          <a:rPr lang="en-GB" b="0" i="1" smtClean="0">
                            <a:latin typeface="Cambria Math"/>
                          </a:rPr>
                          <m:t>−1</m:t>
                        </m:r>
                      </m:den>
                    </m:f>
                  </m:oMath>
                </a14:m>
                <a:r>
                  <a:rPr lang="en-GB" dirty="0" smtClean="0"/>
                  <a:t> corrects for this.</a:t>
                </a:r>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16188" y="2689936"/>
                <a:ext cx="7808266" cy="1016945"/>
              </a:xfrm>
              <a:prstGeom prst="rect">
                <a:avLst/>
              </a:prstGeom>
              <a:blipFill rotWithShape="1">
                <a:blip r:embed="rId5"/>
                <a:stretch>
                  <a:fillRect l="-625" t="-2994" b="-29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843808" y="650937"/>
                <a:ext cx="2653034" cy="763094"/>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p>
                        <m:sSupPr>
                          <m:ctrlPr>
                            <a:rPr lang="en-GB" b="0" i="1" smtClean="0">
                              <a:latin typeface="Cambria Math"/>
                            </a:rPr>
                          </m:ctrlPr>
                        </m:sSupPr>
                        <m:e>
                          <m:r>
                            <a:rPr lang="en-GB" b="0" i="1" smtClean="0">
                              <a:latin typeface="Cambria Math"/>
                            </a:rPr>
                            <m:t>𝑠</m:t>
                          </m:r>
                        </m:e>
                        <m:sup>
                          <m:r>
                            <a:rPr lang="en-GB" b="0" i="1" smtClean="0">
                              <a:latin typeface="Cambria Math"/>
                            </a:rPr>
                            <m:t>2</m:t>
                          </m:r>
                        </m:sup>
                      </m:sSup>
                      <m:r>
                        <a:rPr lang="en-GB" i="1">
                          <a:latin typeface="Cambria Math"/>
                        </a:rPr>
                        <m:t>=</m:t>
                      </m:r>
                      <m:f>
                        <m:fPr>
                          <m:ctrlPr>
                            <a:rPr lang="en-GB" i="1">
                              <a:latin typeface="Cambria Math"/>
                            </a:rPr>
                          </m:ctrlPr>
                        </m:fPr>
                        <m:num>
                          <m:r>
                            <a:rPr lang="en-GB" i="1">
                              <a:latin typeface="Cambria Math"/>
                            </a:rPr>
                            <m:t>1</m:t>
                          </m:r>
                        </m:num>
                        <m:den>
                          <m:r>
                            <a:rPr lang="en-GB" i="1">
                              <a:latin typeface="Cambria Math"/>
                            </a:rPr>
                            <m:t>𝑛</m:t>
                          </m:r>
                          <m:r>
                            <a:rPr lang="en-GB" i="1">
                              <a:latin typeface="Cambria Math"/>
                            </a:rPr>
                            <m:t>−1</m:t>
                          </m:r>
                        </m:den>
                      </m:f>
                      <m:nary>
                        <m:naryPr>
                          <m:chr m:val="∑"/>
                          <m:limLoc m:val="undOvr"/>
                          <m:subHide m:val="on"/>
                          <m:supHide m:val="on"/>
                          <m:ctrlPr>
                            <a:rPr lang="en-GB" i="1">
                              <a:latin typeface="Cambria Math"/>
                            </a:rPr>
                          </m:ctrlPr>
                        </m:naryPr>
                        <m:sub/>
                        <m:sup/>
                        <m:e>
                          <m:r>
                            <a:rPr lang="en-GB" i="1">
                              <a:latin typeface="Cambria Math"/>
                            </a:rPr>
                            <m:t>(</m:t>
                          </m:r>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e>
                      </m:nary>
                      <m:r>
                        <a:rPr lang="en-GB" i="1">
                          <a:latin typeface="Cambria Math"/>
                        </a:rPr>
                        <m:t>−</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r>
                        <a:rPr lang="en-GB" i="1">
                          <a:latin typeface="Cambria Math"/>
                        </a:rPr>
                        <m:t>)</m:t>
                      </m:r>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2843808" y="650937"/>
                <a:ext cx="2653034" cy="763094"/>
              </a:xfrm>
              <a:prstGeom prst="rect">
                <a:avLst/>
              </a:prstGeom>
              <a:blipFill rotWithShape="1">
                <a:blip r:embed="rId6"/>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899303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24696" y="2309688"/>
                <a:ext cx="8486802" cy="2041393"/>
              </a:xfrm>
              <a:prstGeom prst="rect">
                <a:avLst/>
              </a:prstGeom>
            </p:spPr>
            <p:txBody>
              <a:bodyPr wrap="square">
                <a:spAutoFit/>
              </a:bodyPr>
              <a:lstStyle/>
              <a:p>
                <a:r>
                  <a:rPr lang="en-GB" sz="1600" dirty="0" smtClean="0"/>
                  <a:t>For frequency data, where </a:t>
                </a:r>
                <a14:m>
                  <m:oMath xmlns:m="http://schemas.openxmlformats.org/officeDocument/2006/math" xmlns="">
                    <m:sSub>
                      <m:sSubPr>
                        <m:ctrlPr>
                          <a:rPr lang="en-GB" sz="1600" i="1">
                            <a:latin typeface="Cambria Math"/>
                          </a:rPr>
                        </m:ctrlPr>
                      </m:sSubPr>
                      <m:e>
                        <m:r>
                          <a:rPr lang="en-GB" sz="1600" i="1">
                            <a:latin typeface="Cambria Math"/>
                          </a:rPr>
                          <m:t>𝑓</m:t>
                        </m:r>
                      </m:e>
                      <m:sub>
                        <m:r>
                          <a:rPr lang="en-GB" sz="1600" i="1">
                            <a:latin typeface="Cambria Math"/>
                          </a:rPr>
                          <m:t>𝑖</m:t>
                        </m:r>
                      </m:sub>
                    </m:sSub>
                  </m:oMath>
                </a14:m>
                <a:r>
                  <a:rPr lang="en-GB" sz="1600" dirty="0"/>
                  <a:t> is the frequency of the class with midpoint </a:t>
                </a:r>
                <a14:m>
                  <m:oMath xmlns:m="http://schemas.openxmlformats.org/officeDocument/2006/math" xmlns="">
                    <m:sSub>
                      <m:sSubPr>
                        <m:ctrlPr>
                          <a:rPr lang="en-GB" sz="1600" b="0" i="1" smtClean="0">
                            <a:latin typeface="Cambria Math"/>
                          </a:rPr>
                        </m:ctrlPr>
                      </m:sSubPr>
                      <m:e>
                        <m:r>
                          <a:rPr lang="en-GB" sz="1600" b="0" i="1" smtClean="0">
                            <a:latin typeface="Cambria Math"/>
                          </a:rPr>
                          <m:t>𝑥</m:t>
                        </m:r>
                      </m:e>
                      <m:sub>
                        <m:r>
                          <a:rPr lang="en-GB" sz="1600" b="0" i="1" smtClean="0">
                            <a:latin typeface="Cambria Math"/>
                          </a:rPr>
                          <m:t>𝑖</m:t>
                        </m:r>
                      </m:sub>
                    </m:sSub>
                  </m:oMath>
                </a14:m>
                <a:r>
                  <a:rPr lang="en-GB" sz="1600" dirty="0" smtClean="0"/>
                  <a:t> </a:t>
                </a:r>
                <a:r>
                  <a:rPr lang="en-GB" sz="1600" dirty="0"/>
                  <a:t>(</a:t>
                </a:r>
                <a:r>
                  <a:rPr lang="en-GB" sz="1600" i="1" dirty="0"/>
                  <a:t>i</a:t>
                </a:r>
                <a:r>
                  <a:rPr lang="en-GB" sz="1600" dirty="0"/>
                  <a:t> = 1, 2, ..., </a:t>
                </a:r>
                <a:r>
                  <a:rPr lang="en-GB" sz="1600" i="1" dirty="0"/>
                  <a:t>m</a:t>
                </a:r>
                <a:r>
                  <a:rPr lang="en-GB" sz="1600" dirty="0"/>
                  <a:t>):</a:t>
                </a:r>
              </a:p>
              <a:p>
                <a:r>
                  <a:rPr lang="en-GB" dirty="0"/>
                  <a:t> </a:t>
                </a:r>
              </a:p>
              <a:p>
                <a14:m>
                  <m:oMathPara xmlns:m="http://schemas.openxmlformats.org/officeDocument/2006/math" xmlns="">
                    <m:oMathParaPr>
                      <m:jc m:val="centerGroup"/>
                    </m:oMathParaPr>
                    <m:oMath xmlns:m="http://schemas.openxmlformats.org/officeDocument/2006/math">
                      <m:sSup>
                        <m:sSupPr>
                          <m:ctrlPr>
                            <a:rPr lang="en-GB" i="1">
                              <a:latin typeface="Cambria Math"/>
                            </a:rPr>
                          </m:ctrlPr>
                        </m:sSupPr>
                        <m:e>
                          <m:r>
                            <a:rPr lang="en-GB" i="1">
                              <a:latin typeface="Cambria Math"/>
                            </a:rPr>
                            <m:t>𝑠</m:t>
                          </m:r>
                        </m:e>
                        <m:sup>
                          <m:r>
                            <a:rPr lang="en-GB" i="1">
                              <a:latin typeface="Cambria Math"/>
                            </a:rPr>
                            <m:t>2</m:t>
                          </m:r>
                        </m:sup>
                      </m:sSup>
                      <m:r>
                        <a:rPr lang="en-GB" i="1">
                          <a:latin typeface="Cambria Math"/>
                        </a:rPr>
                        <m:t>=</m:t>
                      </m:r>
                      <m:f>
                        <m:fPr>
                          <m:ctrlPr>
                            <a:rPr lang="en-GB" i="1">
                              <a:latin typeface="Cambria Math"/>
                            </a:rPr>
                          </m:ctrlPr>
                        </m:fPr>
                        <m:num>
                          <m:sSub>
                            <m:sSubPr>
                              <m:ctrlPr>
                                <a:rPr lang="en-GB" i="1">
                                  <a:latin typeface="Cambria Math"/>
                                </a:rPr>
                              </m:ctrlPr>
                            </m:sSubPr>
                            <m:e>
                              <m:r>
                                <a:rPr lang="en-GB" i="1">
                                  <a:latin typeface="Cambria Math"/>
                                </a:rPr>
                                <m:t>𝑓</m:t>
                              </m:r>
                            </m:e>
                            <m:sub>
                              <m:r>
                                <a:rPr lang="en-GB" i="1">
                                  <a:latin typeface="Cambria Math"/>
                                </a:rPr>
                                <m:t>1</m:t>
                              </m:r>
                            </m:sub>
                          </m:sSub>
                          <m:sSup>
                            <m:sSupPr>
                              <m:ctrlPr>
                                <a:rPr lang="en-GB" i="1">
                                  <a:latin typeface="Cambria Math"/>
                                </a:rPr>
                              </m:ctrlPr>
                            </m:sSupPr>
                            <m:e>
                              <m:d>
                                <m:dPr>
                                  <m:ctrlPr>
                                    <a:rPr lang="en-GB" i="1">
                                      <a:latin typeface="Cambria Math"/>
                                    </a:rPr>
                                  </m:ctrlPr>
                                </m:dPr>
                                <m:e>
                                  <m:sSub>
                                    <m:sSubPr>
                                      <m:ctrlPr>
                                        <a:rPr lang="en-GB" i="1">
                                          <a:latin typeface="Cambria Math"/>
                                        </a:rPr>
                                      </m:ctrlPr>
                                    </m:sSubPr>
                                    <m:e>
                                      <m:r>
                                        <a:rPr lang="en-GB" i="1">
                                          <a:latin typeface="Cambria Math"/>
                                        </a:rPr>
                                        <m:t>𝑥</m:t>
                                      </m:r>
                                    </m:e>
                                    <m:sub>
                                      <m:r>
                                        <a:rPr lang="en-GB" i="1">
                                          <a:latin typeface="Cambria Math"/>
                                        </a:rPr>
                                        <m:t>1</m:t>
                                      </m:r>
                                    </m:sub>
                                  </m:sSub>
                                  <m:r>
                                    <a:rPr lang="en-GB" i="1">
                                      <a:latin typeface="Cambria Math"/>
                                    </a:rPr>
                                    <m:t>−</m:t>
                                  </m:r>
                                  <m:acc>
                                    <m:accPr>
                                      <m:chr m:val="̅"/>
                                      <m:ctrlPr>
                                        <a:rPr lang="en-GB" i="1">
                                          <a:latin typeface="Cambria Math"/>
                                        </a:rPr>
                                      </m:ctrlPr>
                                    </m:accPr>
                                    <m:e>
                                      <m:r>
                                        <a:rPr lang="en-GB" i="1">
                                          <a:latin typeface="Cambria Math"/>
                                        </a:rPr>
                                        <m:t>𝑥</m:t>
                                      </m:r>
                                    </m:e>
                                  </m:acc>
                                </m:e>
                              </m:d>
                            </m:e>
                            <m:sup>
                              <m:r>
                                <a:rPr lang="en-GB" i="1">
                                  <a:latin typeface="Cambria Math"/>
                                </a:rPr>
                                <m:t>2</m:t>
                              </m:r>
                            </m:sup>
                          </m:sSup>
                          <m:r>
                            <a:rPr lang="en-GB" i="1">
                              <a:latin typeface="Cambria Math"/>
                            </a:rPr>
                            <m:t>+</m:t>
                          </m:r>
                          <m:sSub>
                            <m:sSubPr>
                              <m:ctrlPr>
                                <a:rPr lang="en-GB" i="1">
                                  <a:latin typeface="Cambria Math"/>
                                </a:rPr>
                              </m:ctrlPr>
                            </m:sSubPr>
                            <m:e>
                              <m:r>
                                <a:rPr lang="en-GB" i="1">
                                  <a:latin typeface="Cambria Math"/>
                                </a:rPr>
                                <m:t>𝑓</m:t>
                              </m:r>
                            </m:e>
                            <m:sub>
                              <m:r>
                                <a:rPr lang="en-GB" i="1">
                                  <a:latin typeface="Cambria Math"/>
                                </a:rPr>
                                <m:t>2</m:t>
                              </m:r>
                            </m:sub>
                          </m:sSub>
                          <m:sSup>
                            <m:sSupPr>
                              <m:ctrlPr>
                                <a:rPr lang="en-GB" i="1">
                                  <a:latin typeface="Cambria Math"/>
                                </a:rPr>
                              </m:ctrlPr>
                            </m:sSupPr>
                            <m:e>
                              <m:d>
                                <m:dPr>
                                  <m:ctrlPr>
                                    <a:rPr lang="en-GB" i="1">
                                      <a:latin typeface="Cambria Math"/>
                                    </a:rPr>
                                  </m:ctrlPr>
                                </m:dPr>
                                <m:e>
                                  <m:sSub>
                                    <m:sSubPr>
                                      <m:ctrlPr>
                                        <a:rPr lang="en-GB" i="1">
                                          <a:latin typeface="Cambria Math"/>
                                        </a:rPr>
                                      </m:ctrlPr>
                                    </m:sSubPr>
                                    <m:e>
                                      <m:r>
                                        <a:rPr lang="en-GB" i="1">
                                          <a:latin typeface="Cambria Math"/>
                                        </a:rPr>
                                        <m:t>𝑥</m:t>
                                      </m:r>
                                    </m:e>
                                    <m:sub>
                                      <m:r>
                                        <a:rPr lang="en-GB" i="1">
                                          <a:latin typeface="Cambria Math"/>
                                        </a:rPr>
                                        <m:t>2</m:t>
                                      </m:r>
                                    </m:sub>
                                  </m:sSub>
                                  <m:r>
                                    <a:rPr lang="en-GB" i="1">
                                      <a:latin typeface="Cambria Math"/>
                                    </a:rPr>
                                    <m:t>−</m:t>
                                  </m:r>
                                  <m:acc>
                                    <m:accPr>
                                      <m:chr m:val="̅"/>
                                      <m:ctrlPr>
                                        <a:rPr lang="en-GB" i="1">
                                          <a:latin typeface="Cambria Math"/>
                                        </a:rPr>
                                      </m:ctrlPr>
                                    </m:accPr>
                                    <m:e>
                                      <m:r>
                                        <a:rPr lang="en-GB" i="1">
                                          <a:latin typeface="Cambria Math"/>
                                        </a:rPr>
                                        <m:t>𝑥</m:t>
                                      </m:r>
                                    </m:e>
                                  </m:acc>
                                </m:e>
                              </m:d>
                            </m:e>
                            <m:sup>
                              <m:r>
                                <a:rPr lang="en-GB" i="1">
                                  <a:latin typeface="Cambria Math"/>
                                </a:rPr>
                                <m:t>2</m:t>
                              </m:r>
                            </m:sup>
                          </m:sSup>
                          <m:r>
                            <a:rPr lang="en-GB" i="1">
                              <a:latin typeface="Cambria Math"/>
                            </a:rPr>
                            <m:t>+…+</m:t>
                          </m:r>
                          <m:sSub>
                            <m:sSubPr>
                              <m:ctrlPr>
                                <a:rPr lang="en-GB" i="1">
                                  <a:latin typeface="Cambria Math"/>
                                </a:rPr>
                              </m:ctrlPr>
                            </m:sSubPr>
                            <m:e>
                              <m:r>
                                <a:rPr lang="en-GB" i="1">
                                  <a:latin typeface="Cambria Math"/>
                                </a:rPr>
                                <m:t>𝑓</m:t>
                              </m:r>
                            </m:e>
                            <m:sub>
                              <m:r>
                                <a:rPr lang="en-GB" i="1">
                                  <a:latin typeface="Cambria Math"/>
                                </a:rPr>
                                <m:t>𝑚</m:t>
                              </m:r>
                            </m:sub>
                          </m:sSub>
                          <m:sSup>
                            <m:sSupPr>
                              <m:ctrlPr>
                                <a:rPr lang="en-GB" i="1">
                                  <a:latin typeface="Cambria Math"/>
                                </a:rPr>
                              </m:ctrlPr>
                            </m:sSupPr>
                            <m:e>
                              <m:d>
                                <m:dPr>
                                  <m:ctrlPr>
                                    <a:rPr lang="en-GB" i="1">
                                      <a:latin typeface="Cambria Math"/>
                                    </a:rPr>
                                  </m:ctrlPr>
                                </m:dPr>
                                <m:e>
                                  <m:sSub>
                                    <m:sSubPr>
                                      <m:ctrlPr>
                                        <a:rPr lang="en-GB" i="1">
                                          <a:latin typeface="Cambria Math"/>
                                        </a:rPr>
                                      </m:ctrlPr>
                                    </m:sSubPr>
                                    <m:e>
                                      <m:r>
                                        <a:rPr lang="en-GB" i="1">
                                          <a:latin typeface="Cambria Math"/>
                                        </a:rPr>
                                        <m:t>𝑥</m:t>
                                      </m:r>
                                    </m:e>
                                    <m:sub>
                                      <m:r>
                                        <a:rPr lang="en-GB" i="1">
                                          <a:latin typeface="Cambria Math"/>
                                        </a:rPr>
                                        <m:t>𝑚</m:t>
                                      </m:r>
                                    </m:sub>
                                  </m:sSub>
                                  <m:r>
                                    <a:rPr lang="en-GB" i="1">
                                      <a:latin typeface="Cambria Math"/>
                                    </a:rPr>
                                    <m:t>−</m:t>
                                  </m:r>
                                  <m:acc>
                                    <m:accPr>
                                      <m:chr m:val="̅"/>
                                      <m:ctrlPr>
                                        <a:rPr lang="en-GB" i="1">
                                          <a:latin typeface="Cambria Math"/>
                                        </a:rPr>
                                      </m:ctrlPr>
                                    </m:accPr>
                                    <m:e>
                                      <m:r>
                                        <a:rPr lang="en-GB" i="1">
                                          <a:latin typeface="Cambria Math"/>
                                        </a:rPr>
                                        <m:t>𝑥</m:t>
                                      </m:r>
                                    </m:e>
                                  </m:acc>
                                </m:e>
                              </m:d>
                            </m:e>
                            <m:sup>
                              <m:r>
                                <a:rPr lang="en-GB" i="1">
                                  <a:latin typeface="Cambria Math"/>
                                </a:rPr>
                                <m:t>2</m:t>
                              </m:r>
                            </m:sup>
                          </m:sSup>
                        </m:num>
                        <m:den>
                          <m:r>
                            <a:rPr lang="en-GB" i="1">
                              <a:latin typeface="Cambria Math"/>
                            </a:rPr>
                            <m:t>𝑛</m:t>
                          </m:r>
                          <m:r>
                            <a:rPr lang="en-GB" i="1">
                              <a:latin typeface="Cambria Math"/>
                            </a:rPr>
                            <m:t>−1</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𝑛</m:t>
                          </m:r>
                          <m:r>
                            <a:rPr lang="en-GB" i="1">
                              <a:latin typeface="Cambria Math"/>
                            </a:rPr>
                            <m:t>−1</m:t>
                          </m:r>
                        </m:den>
                      </m:f>
                      <m:nary>
                        <m:naryPr>
                          <m:chr m:val="∑"/>
                          <m:ctrlPr>
                            <a:rPr lang="en-GB" i="1">
                              <a:latin typeface="Cambria Math"/>
                            </a:rPr>
                          </m:ctrlPr>
                        </m:naryPr>
                        <m:sub>
                          <m:r>
                            <a:rPr lang="en-GB" i="1">
                              <a:latin typeface="Cambria Math"/>
                            </a:rPr>
                            <m:t>𝑖</m:t>
                          </m:r>
                          <m:r>
                            <a:rPr lang="en-GB" i="1">
                              <a:latin typeface="Cambria Math"/>
                            </a:rPr>
                            <m:t>=1</m:t>
                          </m:r>
                        </m:sub>
                        <m:sup>
                          <m:r>
                            <a:rPr lang="en-GB" i="1">
                              <a:latin typeface="Cambria Math"/>
                            </a:rPr>
                            <m:t>𝑚</m:t>
                          </m:r>
                        </m:sup>
                        <m:e>
                          <m:sSub>
                            <m:sSubPr>
                              <m:ctrlPr>
                                <a:rPr lang="en-GB" i="1">
                                  <a:latin typeface="Cambria Math"/>
                                </a:rPr>
                              </m:ctrlPr>
                            </m:sSubPr>
                            <m:e>
                              <m:r>
                                <a:rPr lang="en-GB" i="1">
                                  <a:latin typeface="Cambria Math"/>
                                </a:rPr>
                                <m:t>𝑓</m:t>
                              </m:r>
                            </m:e>
                            <m:sub>
                              <m:r>
                                <a:rPr lang="en-GB" i="1">
                                  <a:latin typeface="Cambria Math"/>
                                </a:rPr>
                                <m:t>𝑖</m:t>
                              </m:r>
                            </m:sub>
                          </m:sSub>
                          <m:sSup>
                            <m:sSupPr>
                              <m:ctrlPr>
                                <a:rPr lang="en-GB" i="1">
                                  <a:latin typeface="Cambria Math"/>
                                </a:rPr>
                              </m:ctrlPr>
                            </m:sSupPr>
                            <m:e>
                              <m:d>
                                <m:dPr>
                                  <m:ctrlPr>
                                    <a:rPr lang="en-GB" i="1">
                                      <a:latin typeface="Cambria Math"/>
                                    </a:rPr>
                                  </m:ctrlPr>
                                </m:dPr>
                                <m:e>
                                  <m:sSub>
                                    <m:sSubPr>
                                      <m:ctrlPr>
                                        <a:rPr lang="en-GB" i="1">
                                          <a:latin typeface="Cambria Math"/>
                                        </a:rPr>
                                      </m:ctrlPr>
                                    </m:sSubPr>
                                    <m:e>
                                      <m:r>
                                        <a:rPr lang="en-GB" i="1">
                                          <a:latin typeface="Cambria Math"/>
                                        </a:rPr>
                                        <m:t>𝑥</m:t>
                                      </m:r>
                                    </m:e>
                                    <m:sub>
                                      <m:r>
                                        <a:rPr lang="en-GB" i="1">
                                          <a:latin typeface="Cambria Math"/>
                                        </a:rPr>
                                        <m:t>𝑖</m:t>
                                      </m:r>
                                    </m:sub>
                                  </m:sSub>
                                  <m:r>
                                    <a:rPr lang="en-GB" i="1">
                                      <a:latin typeface="Cambria Math"/>
                                    </a:rPr>
                                    <m:t>−</m:t>
                                  </m:r>
                                  <m:acc>
                                    <m:accPr>
                                      <m:chr m:val="̅"/>
                                      <m:ctrlPr>
                                        <a:rPr lang="en-GB" i="1">
                                          <a:latin typeface="Cambria Math"/>
                                        </a:rPr>
                                      </m:ctrlPr>
                                    </m:accPr>
                                    <m:e>
                                      <m:r>
                                        <a:rPr lang="en-GB" i="1">
                                          <a:latin typeface="Cambria Math"/>
                                        </a:rPr>
                                        <m:t>𝑥</m:t>
                                      </m:r>
                                    </m:e>
                                  </m:acc>
                                </m:e>
                              </m:d>
                            </m:e>
                            <m:sup>
                              <m:r>
                                <a:rPr lang="en-GB" i="1">
                                  <a:latin typeface="Cambria Math"/>
                                </a:rPr>
                                <m:t>2</m:t>
                              </m:r>
                            </m:sup>
                          </m:sSup>
                        </m:e>
                      </m:nary>
                    </m:oMath>
                  </m:oMathPara>
                </a14:m>
                <a:endParaRPr lang="en-GB" dirty="0"/>
              </a:p>
              <a:p>
                <a:r>
                  <a:rPr lang="en-GB" dirty="0"/>
                  <a:t> </a:t>
                </a:r>
              </a:p>
              <a:p>
                <a:r>
                  <a:rPr lang="en-GB" b="1" dirty="0"/>
                  <a:t>	</a:t>
                </a:r>
                <a14:m>
                  <m:oMath xmlns:m="http://schemas.openxmlformats.org/officeDocument/2006/math" xmlns="">
                    <m:r>
                      <a:rPr lang="en-GB" b="0" i="1">
                        <a:latin typeface="Cambria Math"/>
                      </a:rPr>
                      <m:t>=</m:t>
                    </m:r>
                    <m:f>
                      <m:fPr>
                        <m:ctrlPr>
                          <a:rPr lang="en-GB" i="1">
                            <a:latin typeface="Cambria Math"/>
                          </a:rPr>
                        </m:ctrlPr>
                      </m:fPr>
                      <m:num>
                        <m:r>
                          <a:rPr lang="en-GB" b="0" i="1">
                            <a:latin typeface="Cambria Math"/>
                          </a:rPr>
                          <m:t>1</m:t>
                        </m:r>
                      </m:num>
                      <m:den>
                        <m:r>
                          <a:rPr lang="en-GB" b="0" i="1">
                            <a:latin typeface="Cambria Math"/>
                          </a:rPr>
                          <m:t>𝑛</m:t>
                        </m:r>
                        <m:r>
                          <a:rPr lang="en-GB" b="0" i="1">
                            <a:latin typeface="Cambria Math"/>
                          </a:rPr>
                          <m:t>−1</m:t>
                        </m:r>
                      </m:den>
                    </m:f>
                    <m:d>
                      <m:dPr>
                        <m:ctrlPr>
                          <a:rPr lang="en-GB" i="1">
                            <a:latin typeface="Cambria Math"/>
                          </a:rPr>
                        </m:ctrlPr>
                      </m:dPr>
                      <m:e>
                        <m:nary>
                          <m:naryPr>
                            <m:chr m:val="∑"/>
                            <m:ctrlPr>
                              <a:rPr lang="en-GB" i="1">
                                <a:latin typeface="Cambria Math"/>
                              </a:rPr>
                            </m:ctrlPr>
                          </m:naryPr>
                          <m:sub>
                            <m:r>
                              <a:rPr lang="en-GB" b="0" i="1">
                                <a:latin typeface="Cambria Math"/>
                              </a:rPr>
                              <m:t>𝑖</m:t>
                            </m:r>
                            <m:r>
                              <a:rPr lang="en-GB" b="0" i="1">
                                <a:latin typeface="Cambria Math"/>
                              </a:rPr>
                              <m:t>=1</m:t>
                            </m:r>
                          </m:sub>
                          <m:sup>
                            <m:r>
                              <a:rPr lang="en-GB" b="0" i="1">
                                <a:latin typeface="Cambria Math"/>
                              </a:rPr>
                              <m:t>𝑚</m:t>
                            </m:r>
                          </m:sup>
                          <m:e>
                            <m:sSub>
                              <m:sSubPr>
                                <m:ctrlPr>
                                  <a:rPr lang="en-GB" i="1">
                                    <a:latin typeface="Cambria Math"/>
                                  </a:rPr>
                                </m:ctrlPr>
                              </m:sSubPr>
                              <m:e>
                                <m:r>
                                  <a:rPr lang="en-GB" i="1">
                                    <a:latin typeface="Cambria Math"/>
                                  </a:rPr>
                                  <m:t>𝑓</m:t>
                                </m:r>
                              </m:e>
                              <m:sub>
                                <m:r>
                                  <a:rPr lang="en-GB" i="1">
                                    <a:latin typeface="Cambria Math"/>
                                  </a:rPr>
                                  <m:t>𝑖</m:t>
                                </m:r>
                              </m:sub>
                            </m:sSub>
                            <m:sSubSup>
                              <m:sSubSupPr>
                                <m:ctrlPr>
                                  <a:rPr lang="en-GB" i="1">
                                    <a:latin typeface="Cambria Math"/>
                                  </a:rPr>
                                </m:ctrlPr>
                              </m:sSubSupPr>
                              <m:e>
                                <m:r>
                                  <a:rPr lang="en-GB" i="1">
                                    <a:latin typeface="Cambria Math"/>
                                  </a:rPr>
                                  <m:t>𝑥</m:t>
                                </m:r>
                              </m:e>
                              <m:sub>
                                <m:r>
                                  <a:rPr lang="en-GB" i="1">
                                    <a:latin typeface="Cambria Math"/>
                                  </a:rPr>
                                  <m:t>𝑖</m:t>
                                </m:r>
                              </m:sub>
                              <m:sup>
                                <m:r>
                                  <a:rPr lang="en-GB" i="1">
                                    <a:latin typeface="Cambria Math"/>
                                  </a:rPr>
                                  <m:t>2</m:t>
                                </m:r>
                              </m:sup>
                            </m:sSubSup>
                          </m:e>
                        </m:nary>
                        <m:r>
                          <a:rPr lang="en-GB" b="0" i="1">
                            <a:latin typeface="Cambria Math"/>
                          </a:rPr>
                          <m:t>−</m:t>
                        </m:r>
                        <m:r>
                          <a:rPr lang="en-GB" b="0" i="1">
                            <a:latin typeface="Cambria Math"/>
                          </a:rPr>
                          <m:t>𝑛</m:t>
                        </m:r>
                        <m:sSup>
                          <m:sSupPr>
                            <m:ctrlPr>
                              <a:rPr lang="en-GB" i="1">
                                <a:latin typeface="Cambria Math"/>
                              </a:rPr>
                            </m:ctrlPr>
                          </m:sSupPr>
                          <m:e>
                            <m:acc>
                              <m:accPr>
                                <m:chr m:val="̅"/>
                                <m:ctrlPr>
                                  <a:rPr lang="en-GB" i="1">
                                    <a:latin typeface="Cambria Math"/>
                                  </a:rPr>
                                </m:ctrlPr>
                              </m:accPr>
                              <m:e>
                                <m:r>
                                  <a:rPr lang="en-GB" b="0" i="1">
                                    <a:latin typeface="Cambria Math"/>
                                  </a:rPr>
                                  <m:t>𝑥</m:t>
                                </m:r>
                              </m:e>
                            </m:acc>
                          </m:e>
                          <m:sup>
                            <m:r>
                              <a:rPr lang="en-GB" b="0" i="1">
                                <a:latin typeface="Cambria Math"/>
                              </a:rPr>
                              <m:t>2</m:t>
                            </m:r>
                          </m:sup>
                        </m:sSup>
                      </m:e>
                    </m:d>
                    <m:r>
                      <a:rPr lang="en-GB" b="0" i="1">
                        <a:latin typeface="Cambria Math"/>
                      </a:rPr>
                      <m:t>   (</m:t>
                    </m:r>
                    <m:r>
                      <m:rPr>
                        <m:sty m:val="p"/>
                      </m:rPr>
                      <a:rPr lang="en-GB" b="0" i="0">
                        <a:latin typeface="Cambria Math"/>
                      </a:rPr>
                      <m:t>where</m:t>
                    </m:r>
                    <m:r>
                      <a:rPr lang="en-GB" b="0" i="1">
                        <a:latin typeface="Cambria Math"/>
                      </a:rPr>
                      <m:t> </m:t>
                    </m:r>
                    <m:r>
                      <a:rPr lang="en-GB" b="0" i="1">
                        <a:latin typeface="Cambria Math"/>
                      </a:rPr>
                      <m:t>𝑛</m:t>
                    </m:r>
                    <m:r>
                      <a:rPr lang="en-GB" b="0" i="1">
                        <a:latin typeface="Cambria Math"/>
                      </a:rPr>
                      <m:t>=</m:t>
                    </m:r>
                    <m:nary>
                      <m:naryPr>
                        <m:chr m:val="∑"/>
                        <m:ctrlPr>
                          <a:rPr lang="en-GB" i="1">
                            <a:latin typeface="Cambria Math"/>
                          </a:rPr>
                        </m:ctrlPr>
                      </m:naryPr>
                      <m:sub>
                        <m:r>
                          <a:rPr lang="en-GB" b="0" i="1">
                            <a:latin typeface="Cambria Math"/>
                          </a:rPr>
                          <m:t>𝑖</m:t>
                        </m:r>
                        <m:r>
                          <a:rPr lang="en-GB" b="0" i="1">
                            <a:latin typeface="Cambria Math"/>
                          </a:rPr>
                          <m:t>=1</m:t>
                        </m:r>
                      </m:sub>
                      <m:sup>
                        <m:r>
                          <a:rPr lang="en-GB" b="0" i="1">
                            <a:latin typeface="Cambria Math"/>
                          </a:rPr>
                          <m:t>𝑚</m:t>
                        </m:r>
                      </m:sup>
                      <m:e>
                        <m:sSub>
                          <m:sSubPr>
                            <m:ctrlPr>
                              <a:rPr lang="en-GB" i="1">
                                <a:latin typeface="Cambria Math"/>
                              </a:rPr>
                            </m:ctrlPr>
                          </m:sSubPr>
                          <m:e>
                            <m:r>
                              <a:rPr lang="en-GB" b="0" i="1">
                                <a:latin typeface="Cambria Math"/>
                              </a:rPr>
                              <m:t>𝑓</m:t>
                            </m:r>
                          </m:e>
                          <m:sub>
                            <m:r>
                              <a:rPr lang="en-GB" b="0" i="1">
                                <a:latin typeface="Cambria Math"/>
                              </a:rPr>
                              <m:t>𝑖</m:t>
                            </m:r>
                          </m:sub>
                        </m:sSub>
                      </m:e>
                    </m:nary>
                    <m:r>
                      <a:rPr lang="en-GB" b="0" i="1">
                        <a:latin typeface="Cambria Math"/>
                      </a:rPr>
                      <m:t>)</m:t>
                    </m:r>
                  </m:oMath>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424696" y="2309688"/>
                <a:ext cx="8486802" cy="2041393"/>
              </a:xfrm>
              <a:prstGeom prst="rect">
                <a:avLst/>
              </a:prstGeom>
              <a:blipFill rotWithShape="1">
                <a:blip r:embed="rId3"/>
                <a:stretch>
                  <a:fillRect l="-431" t="-896" b="-301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43947" y="5589240"/>
                <a:ext cx="8248300" cy="427746"/>
              </a:xfrm>
              <a:prstGeom prst="rect">
                <a:avLst/>
              </a:prstGeom>
            </p:spPr>
            <p:txBody>
              <a:bodyPr wrap="square">
                <a:spAutoFit/>
              </a:bodyPr>
              <a:lstStyle/>
              <a:p>
                <a:r>
                  <a:rPr lang="en-GB" b="1" i="1" dirty="0">
                    <a:solidFill>
                      <a:srgbClr val="002060"/>
                    </a:solidFill>
                  </a:rPr>
                  <a:t>S</a:t>
                </a:r>
                <a:r>
                  <a:rPr lang="en-GB" b="1" i="1" dirty="0" smtClean="0">
                    <a:solidFill>
                      <a:srgbClr val="002060"/>
                    </a:solidFill>
                  </a:rPr>
                  <a:t>tandard </a:t>
                </a:r>
                <a:r>
                  <a:rPr lang="en-GB" b="1" i="1" dirty="0">
                    <a:solidFill>
                      <a:srgbClr val="002060"/>
                    </a:solidFill>
                  </a:rPr>
                  <a:t>D</a:t>
                </a:r>
                <a:r>
                  <a:rPr lang="en-GB" b="1" i="1" dirty="0" smtClean="0">
                    <a:solidFill>
                      <a:srgbClr val="002060"/>
                    </a:solidFill>
                  </a:rPr>
                  <a:t>eviation</a:t>
                </a:r>
                <a:r>
                  <a:rPr lang="en-GB" dirty="0"/>
                  <a:t>:</a:t>
                </a:r>
                <a:r>
                  <a:rPr lang="en-GB" dirty="0" smtClean="0"/>
                  <a:t>  square </a:t>
                </a:r>
                <a:r>
                  <a:rPr lang="en-GB" dirty="0"/>
                  <a:t>root of the sample variance</a:t>
                </a:r>
                <a:r>
                  <a:rPr lang="en-GB" dirty="0" smtClean="0"/>
                  <a:t> </a:t>
                </a:r>
                <a14:m>
                  <m:oMath xmlns:m="http://schemas.openxmlformats.org/officeDocument/2006/math" xmlns="">
                    <m:r>
                      <a:rPr lang="en-GB" i="1">
                        <a:latin typeface="Cambria Math"/>
                      </a:rPr>
                      <m:t>𝑠</m:t>
                    </m:r>
                    <m:r>
                      <a:rPr lang="en-GB" i="1">
                        <a:latin typeface="Cambria Math"/>
                      </a:rPr>
                      <m:t>=</m:t>
                    </m:r>
                    <m:rad>
                      <m:radPr>
                        <m:degHide m:val="on"/>
                        <m:ctrlPr>
                          <a:rPr lang="en-GB" i="1">
                            <a:latin typeface="Cambria Math"/>
                          </a:rPr>
                        </m:ctrlPr>
                      </m:radPr>
                      <m:deg/>
                      <m:e>
                        <m:r>
                          <m:rPr>
                            <m:sty m:val="p"/>
                          </m:rPr>
                          <a:rPr lang="en-GB">
                            <a:latin typeface="Cambria Math"/>
                          </a:rPr>
                          <m:t>sample</m:t>
                        </m:r>
                        <m:r>
                          <a:rPr lang="en-GB">
                            <a:latin typeface="Cambria Math"/>
                          </a:rPr>
                          <m:t> </m:t>
                        </m:r>
                        <m:r>
                          <m:rPr>
                            <m:sty m:val="p"/>
                          </m:rPr>
                          <a:rPr lang="en-GB">
                            <a:latin typeface="Cambria Math"/>
                          </a:rPr>
                          <m:t>variance</m:t>
                        </m:r>
                      </m:e>
                    </m:rad>
                  </m:oMath>
                </a14:m>
                <a:r>
                  <a:rPr lang="en-GB"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43947" y="5589240"/>
                <a:ext cx="8248300" cy="427746"/>
              </a:xfrm>
              <a:prstGeom prst="rect">
                <a:avLst/>
              </a:prstGeom>
              <a:blipFill rotWithShape="1">
                <a:blip r:embed="rId4"/>
                <a:stretch>
                  <a:fillRect l="-591"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79780" y="908720"/>
                <a:ext cx="1979388" cy="657359"/>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p>
                        <m:sSupPr>
                          <m:ctrlPr>
                            <a:rPr lang="en-GB" b="0" i="1" smtClean="0">
                              <a:latin typeface="Cambria Math"/>
                            </a:rPr>
                          </m:ctrlPr>
                        </m:sSupPr>
                        <m:e>
                          <m:r>
                            <a:rPr lang="en-GB" b="0" i="1" smtClean="0">
                              <a:latin typeface="Cambria Math"/>
                            </a:rPr>
                            <m:t>𝑠</m:t>
                          </m:r>
                        </m:e>
                        <m:sup>
                          <m:r>
                            <a:rPr lang="en-GB" b="0" i="1" smtClean="0">
                              <a:latin typeface="Cambria Math"/>
                            </a:rPr>
                            <m:t>2</m:t>
                          </m:r>
                        </m:sup>
                      </m:sSup>
                      <m:r>
                        <a:rPr lang="en-GB" i="1">
                          <a:latin typeface="Cambria Math"/>
                        </a:rPr>
                        <m:t>=</m:t>
                      </m:r>
                      <m:f>
                        <m:fPr>
                          <m:ctrlPr>
                            <a:rPr lang="en-GB" i="1">
                              <a:latin typeface="Cambria Math"/>
                            </a:rPr>
                          </m:ctrlPr>
                        </m:fPr>
                        <m:num>
                          <m:nary>
                            <m:naryPr>
                              <m:chr m:val="∑"/>
                              <m:supHide m:val="on"/>
                              <m:ctrlPr>
                                <a:rPr lang="en-GB" i="1">
                                  <a:latin typeface="Cambria Math"/>
                                </a:rPr>
                              </m:ctrlPr>
                            </m:naryPr>
                            <m:sub>
                              <m:r>
                                <a:rPr lang="en-GB" i="1">
                                  <a:latin typeface="Cambria Math"/>
                                </a:rPr>
                                <m:t>𝑖</m:t>
                              </m:r>
                            </m:sub>
                            <m:sup/>
                            <m:e>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e>
                          </m:nary>
                          <m:r>
                            <a:rPr lang="en-GB" i="1">
                              <a:latin typeface="Cambria Math"/>
                            </a:rPr>
                            <m:t>−</m:t>
                          </m:r>
                          <m:r>
                            <a:rPr lang="en-GB" i="1">
                              <a:latin typeface="Cambria Math"/>
                            </a:rPr>
                            <m:t>𝑛</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num>
                        <m:den>
                          <m:r>
                            <a:rPr lang="en-GB" i="1">
                              <a:latin typeface="Cambria Math"/>
                            </a:rPr>
                            <m:t>𝑛</m:t>
                          </m:r>
                          <m:r>
                            <a:rPr lang="en-GB" i="1">
                              <a:latin typeface="Cambria Math"/>
                            </a:rPr>
                            <m:t>−1</m:t>
                          </m:r>
                        </m:den>
                      </m:f>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2579780" y="908720"/>
                <a:ext cx="1979388" cy="657359"/>
              </a:xfrm>
              <a:prstGeom prst="rect">
                <a:avLst/>
              </a:prstGeom>
              <a:blipFill rotWithShape="1">
                <a:blip r:embed="rId5"/>
                <a:stretch>
                  <a:fillRect/>
                </a:stretch>
              </a:blipFill>
            </p:spPr>
            <p:txBody>
              <a:bodyPr/>
              <a:lstStyle/>
              <a:p>
                <a:r>
                  <a:rPr lang="en-GB">
                    <a:noFill/>
                  </a:rPr>
                  <a:t> </a:t>
                </a:r>
              </a:p>
            </p:txBody>
          </p:sp>
        </mc:Fallback>
      </mc:AlternateContent>
      <p:sp>
        <p:nvSpPr>
          <p:cNvPr id="8" name="TextBox 7"/>
          <p:cNvSpPr txBox="1"/>
          <p:nvPr/>
        </p:nvSpPr>
        <p:spPr>
          <a:xfrm>
            <a:off x="645517" y="345203"/>
            <a:ext cx="1914114" cy="369332"/>
          </a:xfrm>
          <a:prstGeom prst="rect">
            <a:avLst/>
          </a:prstGeom>
          <a:noFill/>
        </p:spPr>
        <p:txBody>
          <a:bodyPr wrap="none" rtlCol="0">
            <a:spAutoFit/>
          </a:bodyPr>
          <a:lstStyle/>
          <a:p>
            <a:r>
              <a:rPr lang="en-GB" dirty="0" smtClean="0"/>
              <a:t>Sample variance is</a:t>
            </a:r>
            <a:endParaRPr lang="en-GB" dirty="0"/>
          </a:p>
        </p:txBody>
      </p:sp>
    </p:spTree>
    <p:custDataLst>
      <p:tags r:id="rId1"/>
    </p:custDataLst>
    <p:extLst>
      <p:ext uri="{BB962C8B-B14F-4D97-AF65-F5344CB8AC3E}">
        <p14:creationId xmlns:p14="http://schemas.microsoft.com/office/powerpoint/2010/main" val="81647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239140101"/>
              </p:ext>
            </p:extLst>
          </p:nvPr>
        </p:nvGraphicFramePr>
        <p:xfrm>
          <a:off x="5236689" y="3345372"/>
          <a:ext cx="2983248" cy="3356154"/>
        </p:xfrm>
        <a:graphic>
          <a:graphicData uri="http://schemas.openxmlformats.org/presentationml/2006/ole">
            <mc:AlternateContent xmlns:mc="http://schemas.openxmlformats.org/markup-compatibility/2006">
              <mc:Choice xmlns:v="urn:schemas-microsoft-com:vml" Requires="v">
                <p:oleObj spid="_x0000_s39003" name="Chart" r:id="rId8" imgW="4952949" imgH="5143500" progId="MSGraph.Chart.8">
                  <p:embed followColorScheme="full"/>
                </p:oleObj>
              </mc:Choice>
              <mc:Fallback>
                <p:oleObj name="Chart" r:id="rId8" imgW="4952949" imgH="5143500" progId="MSGraph.Chart.8">
                  <p:embed followColorScheme="full"/>
                  <p:pic>
                    <p:nvPicPr>
                      <p:cNvPr id="0" name=""/>
                      <p:cNvPicPr/>
                      <p:nvPr/>
                    </p:nvPicPr>
                    <p:blipFill>
                      <a:blip r:embed="rId9"/>
                      <a:stretch>
                        <a:fillRect/>
                      </a:stretch>
                    </p:blipFill>
                    <p:spPr>
                      <a:xfrm>
                        <a:off x="5236689" y="3345372"/>
                        <a:ext cx="2983248" cy="3356154"/>
                      </a:xfrm>
                      <a:prstGeom prst="rect">
                        <a:avLst/>
                      </a:prstGeom>
                    </p:spPr>
                  </p:pic>
                </p:oleObj>
              </mc:Fallback>
            </mc:AlternateContent>
          </a:graphicData>
        </a:graphic>
      </p:graphicFrame>
      <p:sp>
        <p:nvSpPr>
          <p:cNvPr id="7" name="TPQuestion"/>
          <p:cNvSpPr>
            <a:spLocks noGrp="1"/>
          </p:cNvSpPr>
          <p:nvPr>
            <p:ph type="title"/>
          </p:nvPr>
        </p:nvSpPr>
        <p:spPr>
          <a:xfrm>
            <a:off x="1835696" y="433567"/>
            <a:ext cx="3960440" cy="1440160"/>
          </a:xfrm>
        </p:spPr>
        <p:txBody>
          <a:bodyPr>
            <a:noAutofit/>
          </a:bodyPr>
          <a:lstStyle/>
          <a:p>
            <a:pPr algn="l"/>
            <a:r>
              <a:rPr lang="en-GB" sz="2000" u="sng" dirty="0"/>
              <a:t>Sample variance</a:t>
            </a:r>
            <a:r>
              <a:rPr lang="en-GB" sz="2000" dirty="0"/>
              <a:t/>
            </a:r>
            <a:br>
              <a:rPr lang="en-GB" sz="2000" dirty="0"/>
            </a:br>
            <a:r>
              <a:rPr lang="en-GB" sz="2000" dirty="0"/>
              <a:t/>
            </a:r>
            <a:br>
              <a:rPr lang="en-GB" sz="2000" dirty="0"/>
            </a:br>
            <a:r>
              <a:rPr lang="en-GB" sz="2000" dirty="0"/>
              <a:t>A sample of three random batteries had lifetimes of 2, 6 and 4 hours. </a:t>
            </a:r>
            <a:br>
              <a:rPr lang="en-GB" sz="2000" dirty="0"/>
            </a:br>
            <a:r>
              <a:rPr lang="en-GB" sz="2000" dirty="0"/>
              <a:t>What is the sample variance of the lifetime? </a:t>
            </a:r>
          </a:p>
        </p:txBody>
      </p:sp>
      <p:pic>
        <p:nvPicPr>
          <p:cNvPr id="55311"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Rectangle 14"/>
              <p:cNvSpPr/>
              <p:nvPr/>
            </p:nvSpPr>
            <p:spPr>
              <a:xfrm>
                <a:off x="208658" y="5661248"/>
                <a:ext cx="2042226" cy="1088247"/>
              </a:xfrm>
              <a:prstGeom prst="rect">
                <a:avLst/>
              </a:prstGeom>
              <a:solidFill>
                <a:srgbClr val="FFFF99"/>
              </a:solidFill>
              <a:ln>
                <a:solidFill>
                  <a:srgbClr val="FF0000"/>
                </a:solidFill>
              </a:ln>
            </p:spPr>
            <p:txBody>
              <a:bodyPr wrap="none">
                <a:spAutoFit/>
              </a:bodyPr>
              <a:lstStyle/>
              <a:p>
                <a:r>
                  <a:rPr lang="en-GB" sz="1400" b="0" i="1" dirty="0" smtClean="0">
                    <a:latin typeface="Cambria Math"/>
                  </a:rPr>
                  <a:t>Sample Varia</a:t>
                </a:r>
                <a:r>
                  <a:rPr lang="en-GB" sz="1400" i="1" dirty="0" smtClean="0">
                    <a:latin typeface="Cambria Math"/>
                  </a:rPr>
                  <a:t>nce:</a:t>
                </a:r>
                <a:br>
                  <a:rPr lang="en-GB" sz="1400" i="1" dirty="0" smtClean="0">
                    <a:latin typeface="Cambria Math"/>
                  </a:rPr>
                </a:br>
                <a:endParaRPr lang="en-GB" sz="1400" b="0" i="1" dirty="0" smtClean="0">
                  <a:latin typeface="Cambria Math"/>
                </a:endParaRPr>
              </a:p>
              <a:p>
                <a14:m>
                  <m:oMathPara xmlns:m="http://schemas.openxmlformats.org/officeDocument/2006/math" xmlns="">
                    <m:oMathParaPr>
                      <m:jc m:val="centerGroup"/>
                    </m:oMathParaPr>
                    <m:oMath xmlns:m="http://schemas.openxmlformats.org/officeDocument/2006/math">
                      <m:sSup>
                        <m:sSupPr>
                          <m:ctrlPr>
                            <a:rPr lang="en-GB" b="0" i="1" smtClean="0">
                              <a:latin typeface="Cambria Math"/>
                            </a:rPr>
                          </m:ctrlPr>
                        </m:sSupPr>
                        <m:e>
                          <m:r>
                            <a:rPr lang="en-GB" b="0" i="1" smtClean="0">
                              <a:latin typeface="Cambria Math"/>
                            </a:rPr>
                            <m:t>𝑠</m:t>
                          </m:r>
                        </m:e>
                        <m:sup>
                          <m:r>
                            <a:rPr lang="en-GB" b="0" i="1" smtClean="0">
                              <a:latin typeface="Cambria Math"/>
                            </a:rPr>
                            <m:t>2</m:t>
                          </m:r>
                        </m:sup>
                      </m:sSup>
                      <m:r>
                        <a:rPr lang="en-GB" i="1">
                          <a:latin typeface="Cambria Math"/>
                        </a:rPr>
                        <m:t>=</m:t>
                      </m:r>
                      <m:f>
                        <m:fPr>
                          <m:ctrlPr>
                            <a:rPr lang="en-GB" i="1">
                              <a:latin typeface="Cambria Math"/>
                            </a:rPr>
                          </m:ctrlPr>
                        </m:fPr>
                        <m:num>
                          <m:nary>
                            <m:naryPr>
                              <m:chr m:val="∑"/>
                              <m:supHide m:val="on"/>
                              <m:ctrlPr>
                                <a:rPr lang="en-GB" i="1">
                                  <a:latin typeface="Cambria Math"/>
                                </a:rPr>
                              </m:ctrlPr>
                            </m:naryPr>
                            <m:sub>
                              <m:r>
                                <a:rPr lang="en-GB" i="1">
                                  <a:latin typeface="Cambria Math"/>
                                </a:rPr>
                                <m:t>𝑖</m:t>
                              </m:r>
                            </m:sub>
                            <m:sup/>
                            <m:e>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e>
                          </m:nary>
                          <m:r>
                            <a:rPr lang="en-GB" i="1">
                              <a:latin typeface="Cambria Math"/>
                            </a:rPr>
                            <m:t>−</m:t>
                          </m:r>
                          <m:r>
                            <a:rPr lang="en-GB" i="1">
                              <a:latin typeface="Cambria Math"/>
                            </a:rPr>
                            <m:t>𝑛</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num>
                        <m:den>
                          <m:r>
                            <a:rPr lang="en-GB" i="1">
                              <a:latin typeface="Cambria Math"/>
                            </a:rPr>
                            <m:t>𝑛</m:t>
                          </m:r>
                          <m:r>
                            <a:rPr lang="en-GB" i="1">
                              <a:latin typeface="Cambria Math"/>
                            </a:rPr>
                            <m:t>−1</m:t>
                          </m:r>
                        </m:den>
                      </m:f>
                    </m:oMath>
                  </m:oMathPara>
                </a14:m>
                <a:endParaRPr lang="en-GB" dirty="0"/>
              </a:p>
            </p:txBody>
          </p:sp>
        </mc:Choice>
        <mc:Fallback xmlns="">
          <p:sp>
            <p:nvSpPr>
              <p:cNvPr id="15" name="Rectangle 14"/>
              <p:cNvSpPr>
                <a:spLocks noRot="1" noChangeAspect="1" noMove="1" noResize="1" noEditPoints="1" noAdjustHandles="1" noChangeArrowheads="1" noChangeShapeType="1" noTextEdit="1"/>
              </p:cNvSpPr>
              <p:nvPr/>
            </p:nvSpPr>
            <p:spPr>
              <a:xfrm>
                <a:off x="208658" y="5661248"/>
                <a:ext cx="2042226" cy="1088247"/>
              </a:xfrm>
              <a:prstGeom prst="rect">
                <a:avLst/>
              </a:prstGeom>
              <a:blipFill rotWithShape="1">
                <a:blip r:embed="rId11"/>
                <a:stretch>
                  <a:fillRect l="-297" t="-556"/>
                </a:stretch>
              </a:blipFill>
              <a:ln>
                <a:solidFill>
                  <a:srgbClr val="FF0000"/>
                </a:solidFill>
              </a:ln>
            </p:spPr>
            <p:txBody>
              <a:bodyPr/>
              <a:lstStyle/>
              <a:p>
                <a:r>
                  <a:rPr lang="en-GB">
                    <a:noFill/>
                  </a:rPr>
                  <a:t> </a:t>
                </a:r>
              </a:p>
            </p:txBody>
          </p:sp>
        </mc:Fallback>
      </mc:AlternateContent>
      <p:sp>
        <p:nvSpPr>
          <p:cNvPr id="3" name="TPAnswers"/>
          <p:cNvSpPr>
            <a:spLocks noGrp="1"/>
          </p:cNvSpPr>
          <p:nvPr>
            <p:ph type="body" idx="1"/>
            <p:custDataLst>
              <p:tags r:id="rId4"/>
            </p:custDataLst>
          </p:nvPr>
        </p:nvSpPr>
        <p:spPr>
          <a:xfrm>
            <a:off x="387534" y="2492896"/>
            <a:ext cx="4149969" cy="3277876"/>
          </a:xfrm>
        </p:spPr>
        <p:txBody>
          <a:bodyPr>
            <a:noAutofit/>
          </a:bodyPr>
          <a:lstStyle/>
          <a:p>
            <a:pPr marL="514350" indent="-514350">
              <a:buFont typeface="Arial" pitchFamily="34" charset="0"/>
              <a:buAutoNum type="arabicPeriod"/>
            </a:pPr>
            <a:r>
              <a:rPr lang="en-GB" sz="2400" dirty="0"/>
              <a:t>4</a:t>
            </a:r>
          </a:p>
          <a:p>
            <a:pPr marL="514350" indent="-514350">
              <a:buFont typeface="Arial" pitchFamily="34" charset="0"/>
              <a:buAutoNum type="arabicPeriod"/>
            </a:pPr>
            <a:r>
              <a:rPr lang="en-GB" sz="2400" dirty="0"/>
              <a:t>8/3</a:t>
            </a:r>
          </a:p>
          <a:p>
            <a:pPr marL="514350" indent="-514350">
              <a:buFont typeface="Arial" pitchFamily="34" charset="0"/>
              <a:buAutoNum type="arabicPeriod"/>
            </a:pPr>
            <a:r>
              <a:rPr lang="en-GB" sz="2400" dirty="0" smtClean="0"/>
              <a:t>2</a:t>
            </a:r>
          </a:p>
          <a:p>
            <a:pPr marL="514350" indent="-514350">
              <a:buFont typeface="Arial" pitchFamily="34" charset="0"/>
              <a:buAutoNum type="arabicPeriod"/>
            </a:pPr>
            <a:r>
              <a:rPr lang="en-GB" sz="2400" dirty="0" smtClean="0"/>
              <a:t>22</a:t>
            </a:r>
            <a:endParaRPr lang="en-GB" sz="2400" dirty="0"/>
          </a:p>
          <a:p>
            <a:pPr marL="514350" indent="-514350">
              <a:buFont typeface="Arial" pitchFamily="34" charset="0"/>
              <a:buAutoNum type="arabicPeriod"/>
            </a:pPr>
            <a:r>
              <a:rPr lang="en-GB" sz="2400" dirty="0"/>
              <a:t>3</a:t>
            </a:r>
          </a:p>
        </p:txBody>
      </p:sp>
      <p:sp>
        <p:nvSpPr>
          <p:cNvPr id="8" name="CorShape1"/>
          <p:cNvSpPr/>
          <p:nvPr>
            <p:custDataLst>
              <p:tags r:id="rId5"/>
            </p:custDataLst>
          </p:nvPr>
        </p:nvSpPr>
        <p:spPr>
          <a:xfrm rot="10800000">
            <a:off x="208658" y="2636912"/>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2160" y="116632"/>
            <a:ext cx="3028667" cy="201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CountdownNew"/>
          <p:cNvGrpSpPr/>
          <p:nvPr>
            <p:custDataLst>
              <p:tags r:id="rId6"/>
            </p:custDataLst>
          </p:nvPr>
        </p:nvGrpSpPr>
        <p:grpSpPr>
          <a:xfrm>
            <a:off x="7874000" y="5842000"/>
            <a:ext cx="1270000" cy="1016000"/>
            <a:chOff x="8318500" y="6032500"/>
            <a:chExt cx="1270000" cy="1016000"/>
          </a:xfrm>
        </p:grpSpPr>
        <p:pic>
          <p:nvPicPr>
            <p:cNvPr id="25" name="CDShape"/>
            <p:cNvPicPr>
              <a:picLocks/>
            </p:cNvPicPr>
            <p:nvPr/>
          </p:nvPicPr>
          <p:blipFill>
            <a:blip r:embed="rId13">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24" name="CDTransText"/>
            <p:cNvSpPr txBox="1"/>
            <p:nvPr/>
          </p:nvSpPr>
          <p:spPr>
            <a:xfrm>
              <a:off x="8318500" y="6604000"/>
              <a:ext cx="1270000" cy="444500"/>
            </a:xfrm>
            <a:prstGeom prst="rect">
              <a:avLst/>
            </a:prstGeom>
            <a:noFill/>
          </p:spPr>
          <p:txBody>
            <a:bodyPr vert="horz" rtlCol="0">
              <a:noAutofit/>
            </a:bodyPr>
            <a:lstStyle/>
            <a:p>
              <a:pPr algn="ctr"/>
              <a:r>
                <a:rPr lang="en-GB" sz="900" b="1" smtClean="0">
                  <a:solidFill>
                    <a:srgbClr val="FFFFFF"/>
                  </a:solidFill>
                  <a:effectLst>
                    <a:prstShdw prst="shdw14" dist="35921" dir="2700000">
                      <a:scrgbClr r="0" g="0" b="0">
                        <a:alpha val="43000"/>
                      </a:scrgbClr>
                    </a:prstShdw>
                  </a:effectLst>
                  <a:latin typeface="Tahoma"/>
                </a:rPr>
                <a:t>Countdown</a:t>
              </a:r>
              <a:endParaRPr lang="en-GB" sz="900" b="1">
                <a:solidFill>
                  <a:srgbClr val="FFFFFF"/>
                </a:solidFill>
                <a:effectLst>
                  <a:prstShdw prst="shdw14" dist="35921" dir="2700000">
                    <a:scrgbClr r="0" g="0" b="0">
                      <a:alpha val="43000"/>
                    </a:scrgbClr>
                  </a:prstShdw>
                </a:effectLst>
                <a:latin typeface="Tahoma"/>
              </a:endParaRPr>
            </a:p>
          </p:txBody>
        </p:sp>
        <p:sp>
          <p:nvSpPr>
            <p:cNvPr id="23" name="CDText"/>
            <p:cNvSpPr txBox="1"/>
            <p:nvPr/>
          </p:nvSpPr>
          <p:spPr>
            <a:xfrm>
              <a:off x="8356600" y="6032500"/>
              <a:ext cx="1206500" cy="508000"/>
            </a:xfrm>
            <a:prstGeom prst="rect">
              <a:avLst/>
            </a:prstGeom>
            <a:noFill/>
          </p:spPr>
          <p:txBody>
            <a:bodyPr vert="horz" rtlCol="0" anchor="ctr" anchorCtr="1">
              <a:noAutofit/>
            </a:bodyPr>
            <a:lstStyle/>
            <a:p>
              <a:pPr algn="ctr"/>
              <a:r>
                <a:rPr lang="en-GB" sz="2400" b="1" smtClean="0">
                  <a:solidFill>
                    <a:srgbClr val="000000"/>
                  </a:solidFill>
                  <a:latin typeface="Tahoma"/>
                </a:rPr>
                <a:t>60</a:t>
              </a:r>
              <a:endParaRPr lang="en-GB" sz="2400" b="1" dirty="0">
                <a:solidFill>
                  <a:srgbClr val="000000"/>
                </a:solidFill>
                <a:latin typeface="Tahoma"/>
              </a:endParaRPr>
            </a:p>
          </p:txBody>
        </p:sp>
      </p:grpSp>
    </p:spTree>
    <p:custDataLst>
      <p:tags r:id="rId2"/>
    </p:custDataLst>
    <p:extLst>
      <p:ext uri="{BB962C8B-B14F-4D97-AF65-F5344CB8AC3E}">
        <p14:creationId xmlns:p14="http://schemas.microsoft.com/office/powerpoint/2010/main" val="280302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repeatDur="0" restart="never"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1728502" y="311103"/>
            <a:ext cx="4032448" cy="1771297"/>
          </a:xfrm>
        </p:spPr>
        <p:txBody>
          <a:bodyPr>
            <a:noAutofit/>
          </a:bodyPr>
          <a:lstStyle/>
          <a:p>
            <a:pPr algn="l"/>
            <a:r>
              <a:rPr lang="en-GB" sz="2400" u="sng" dirty="0"/>
              <a:t>Sample variance</a:t>
            </a:r>
            <a:r>
              <a:rPr lang="en-GB" sz="2000" dirty="0"/>
              <a:t/>
            </a:r>
            <a:br>
              <a:rPr lang="en-GB" sz="2000" dirty="0"/>
            </a:br>
            <a:r>
              <a:rPr lang="en-GB" sz="2000" dirty="0"/>
              <a:t/>
            </a:r>
            <a:br>
              <a:rPr lang="en-GB" sz="2000" dirty="0"/>
            </a:br>
            <a:r>
              <a:rPr lang="en-GB" sz="2000" dirty="0"/>
              <a:t>A sample of three random batteries </a:t>
            </a:r>
            <a:r>
              <a:rPr lang="en-GB" sz="2000" dirty="0" smtClean="0"/>
              <a:t>had lifetimes </a:t>
            </a:r>
            <a:r>
              <a:rPr lang="en-GB" sz="2000" dirty="0"/>
              <a:t>of 2, 6 and 4 hours. </a:t>
            </a:r>
            <a:br>
              <a:rPr lang="en-GB" sz="2000" dirty="0"/>
            </a:br>
            <a:r>
              <a:rPr lang="en-GB" sz="2000" dirty="0"/>
              <a:t>What is the sample </a:t>
            </a:r>
            <a:r>
              <a:rPr lang="en-GB" sz="2000" dirty="0" smtClean="0"/>
              <a:t>variance of the lifetime? </a:t>
            </a:r>
            <a:endParaRPr lang="en-GB" sz="1800" dirty="0"/>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7" y="2852936"/>
            <a:ext cx="118256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979712" y="2852936"/>
                <a:ext cx="3401509" cy="540533"/>
              </a:xfrm>
              <a:prstGeom prst="rect">
                <a:avLst/>
              </a:prstGeom>
            </p:spPr>
            <p:txBody>
              <a:bodyPr wrap="none">
                <a:spAutoFit/>
              </a:bodyPr>
              <a:lstStyle/>
              <a:p>
                <a:r>
                  <a:rPr lang="en-GB" dirty="0" smtClean="0"/>
                  <a:t>Want </a:t>
                </a:r>
                <a14:m>
                  <m:oMath xmlns:m="http://schemas.openxmlformats.org/officeDocument/2006/math" xmlns="">
                    <m:sSup>
                      <m:sSupPr>
                        <m:ctrlPr>
                          <a:rPr lang="en-GB" i="1">
                            <a:latin typeface="Cambria Math"/>
                          </a:rPr>
                        </m:ctrlPr>
                      </m:sSupPr>
                      <m:e>
                        <m:r>
                          <a:rPr lang="en-GB" i="1">
                            <a:latin typeface="Cambria Math"/>
                          </a:rPr>
                          <m:t>𝑠</m:t>
                        </m:r>
                      </m:e>
                      <m:sup>
                        <m:r>
                          <a:rPr lang="en-GB" i="1">
                            <a:latin typeface="Cambria Math"/>
                          </a:rPr>
                          <m:t>2</m:t>
                        </m:r>
                      </m:sup>
                    </m:sSup>
                    <m:r>
                      <a:rPr lang="en-GB" i="1">
                        <a:latin typeface="Cambria Math"/>
                      </a:rPr>
                      <m:t>=</m:t>
                    </m:r>
                    <m:f>
                      <m:fPr>
                        <m:ctrlPr>
                          <a:rPr lang="en-GB" i="1">
                            <a:latin typeface="Cambria Math"/>
                          </a:rPr>
                        </m:ctrlPr>
                      </m:fPr>
                      <m:num>
                        <m:nary>
                          <m:naryPr>
                            <m:chr m:val="∑"/>
                            <m:supHide m:val="on"/>
                            <m:ctrlPr>
                              <a:rPr lang="en-GB" i="1">
                                <a:latin typeface="Cambria Math"/>
                              </a:rPr>
                            </m:ctrlPr>
                          </m:naryPr>
                          <m:sub>
                            <m:r>
                              <a:rPr lang="en-GB" i="1">
                                <a:latin typeface="Cambria Math"/>
                              </a:rPr>
                              <m:t>𝑖</m:t>
                            </m:r>
                          </m:sub>
                          <m:sup/>
                          <m:e>
                            <m:sSubSup>
                              <m:sSubSupPr>
                                <m:ctrlPr>
                                  <a:rPr lang="en-GB" i="1">
                                    <a:latin typeface="Cambria Math"/>
                                  </a:rPr>
                                </m:ctrlPr>
                              </m:sSubSupPr>
                              <m:e>
                                <m:r>
                                  <a:rPr lang="en-GB" i="1">
                                    <a:latin typeface="Cambria Math"/>
                                  </a:rPr>
                                  <m:t>𝑋</m:t>
                                </m:r>
                              </m:e>
                              <m:sub>
                                <m:r>
                                  <a:rPr lang="en-GB" i="1">
                                    <a:latin typeface="Cambria Math"/>
                                  </a:rPr>
                                  <m:t>𝑖</m:t>
                                </m:r>
                              </m:sub>
                              <m:sup>
                                <m:r>
                                  <a:rPr lang="en-GB" i="1">
                                    <a:latin typeface="Cambria Math"/>
                                  </a:rPr>
                                  <m:t>2</m:t>
                                </m:r>
                              </m:sup>
                            </m:sSubSup>
                          </m:e>
                        </m:nary>
                        <m:r>
                          <a:rPr lang="en-GB" i="1">
                            <a:latin typeface="Cambria Math"/>
                          </a:rPr>
                          <m:t>−</m:t>
                        </m:r>
                        <m:r>
                          <a:rPr lang="en-GB" i="1">
                            <a:latin typeface="Cambria Math"/>
                          </a:rPr>
                          <m:t>𝑛</m:t>
                        </m:r>
                        <m:sSup>
                          <m:sSupPr>
                            <m:ctrlPr>
                              <a:rPr lang="en-GB" i="1">
                                <a:latin typeface="Cambria Math"/>
                              </a:rPr>
                            </m:ctrlPr>
                          </m:sSupPr>
                          <m:e>
                            <m:acc>
                              <m:accPr>
                                <m:chr m:val="̅"/>
                                <m:ctrlPr>
                                  <a:rPr lang="en-GB" i="1">
                                    <a:latin typeface="Cambria Math"/>
                                  </a:rPr>
                                </m:ctrlPr>
                              </m:accPr>
                              <m:e>
                                <m:r>
                                  <a:rPr lang="en-GB" i="1">
                                    <a:latin typeface="Cambria Math"/>
                                  </a:rPr>
                                  <m:t>𝑋</m:t>
                                </m:r>
                              </m:e>
                            </m:acc>
                          </m:e>
                          <m:sup>
                            <m:r>
                              <a:rPr lang="en-GB" i="1">
                                <a:latin typeface="Cambria Math"/>
                              </a:rPr>
                              <m:t>2</m:t>
                            </m:r>
                          </m:sup>
                        </m:sSup>
                      </m:num>
                      <m:den>
                        <m:r>
                          <a:rPr lang="en-GB" i="1">
                            <a:latin typeface="Cambria Math"/>
                          </a:rPr>
                          <m:t>𝑛</m:t>
                        </m:r>
                        <m:r>
                          <a:rPr lang="en-GB" i="1">
                            <a:latin typeface="Cambria Math"/>
                          </a:rPr>
                          <m:t>−1</m:t>
                        </m:r>
                      </m:den>
                    </m:f>
                  </m:oMath>
                </a14:m>
                <a:r>
                  <a:rPr lang="en-GB" dirty="0" smtClean="0"/>
                  <a:t> with </a:t>
                </a:r>
                <a14:m>
                  <m:oMath xmlns:m="http://schemas.openxmlformats.org/officeDocument/2006/math" xmlns="">
                    <m:r>
                      <a:rPr lang="en-GB" b="0" i="1" smtClean="0">
                        <a:latin typeface="Cambria Math"/>
                      </a:rPr>
                      <m:t>𝑛</m:t>
                    </m:r>
                    <m:r>
                      <a:rPr lang="en-GB" b="0" i="1" smtClean="0">
                        <a:latin typeface="Cambria Math"/>
                      </a:rPr>
                      <m:t>=3</m:t>
                    </m:r>
                  </m:oMath>
                </a14:m>
                <a:r>
                  <a:rPr lang="en-GB" dirty="0" smtClean="0"/>
                  <a:t> </a:t>
                </a:r>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1979712" y="2852936"/>
                <a:ext cx="3401509" cy="540533"/>
              </a:xfrm>
              <a:prstGeom prst="rect">
                <a:avLst/>
              </a:prstGeom>
              <a:blipFill rotWithShape="1">
                <a:blip r:embed="rId5"/>
                <a:stretch>
                  <a:fillRect l="-1613" b="-67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94112" y="3717032"/>
                <a:ext cx="2966838" cy="76456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nary>
                        <m:naryPr>
                          <m:chr m:val="∑"/>
                          <m:supHide m:val="on"/>
                          <m:ctrlPr>
                            <a:rPr lang="en-GB" b="0" i="1" smtClean="0">
                              <a:latin typeface="Cambria Math"/>
                            </a:rPr>
                          </m:ctrlPr>
                        </m:naryPr>
                        <m:sub>
                          <m:r>
                            <a:rPr lang="en-GB" b="0" i="1" smtClean="0">
                              <a:latin typeface="Cambria Math"/>
                            </a:rPr>
                            <m:t>𝑖</m:t>
                          </m:r>
                        </m:sub>
                        <m:sup/>
                        <m:e>
                          <m:sSubSup>
                            <m:sSubSupPr>
                              <m:ctrlPr>
                                <a:rPr lang="en-GB" b="0" i="1" smtClean="0">
                                  <a:latin typeface="Cambria Math"/>
                                </a:rPr>
                              </m:ctrlPr>
                            </m:sSubSupPr>
                            <m:e>
                              <m:r>
                                <a:rPr lang="en-GB" b="0" i="1" smtClean="0">
                                  <a:latin typeface="Cambria Math"/>
                                </a:rPr>
                                <m:t>𝑋</m:t>
                              </m:r>
                            </m:e>
                            <m:sub>
                              <m:r>
                                <a:rPr lang="en-GB" b="0" i="1" smtClean="0">
                                  <a:latin typeface="Cambria Math"/>
                                </a:rPr>
                                <m:t>𝑖</m:t>
                              </m:r>
                            </m:sub>
                            <m:sup>
                              <m:r>
                                <a:rPr lang="en-GB" b="0" i="1" smtClean="0">
                                  <a:latin typeface="Cambria Math"/>
                                </a:rPr>
                                <m:t>2</m:t>
                              </m:r>
                            </m:sup>
                          </m:sSubSup>
                        </m:e>
                      </m:nary>
                      <m:r>
                        <a:rPr lang="en-GB" b="0" i="1" smtClean="0">
                          <a:latin typeface="Cambria Math"/>
                        </a:rPr>
                        <m:t>=</m:t>
                      </m:r>
                      <m:sSup>
                        <m:sSupPr>
                          <m:ctrlPr>
                            <a:rPr lang="en-GB" b="0" i="1" smtClean="0">
                              <a:latin typeface="Cambria Math"/>
                            </a:rPr>
                          </m:ctrlPr>
                        </m:sSupPr>
                        <m:e>
                          <m:r>
                            <a:rPr lang="en-GB" b="0" i="1" smtClean="0">
                              <a:latin typeface="Cambria Math"/>
                            </a:rPr>
                            <m:t>2</m:t>
                          </m:r>
                        </m:e>
                        <m:sup>
                          <m:r>
                            <a:rPr lang="en-GB" b="0" i="1" smtClean="0">
                              <a:latin typeface="Cambria Math"/>
                            </a:rPr>
                            <m:t>2</m:t>
                          </m:r>
                        </m:sup>
                      </m:sSup>
                      <m:r>
                        <a:rPr lang="en-GB" b="0" i="1" smtClean="0">
                          <a:latin typeface="Cambria Math"/>
                        </a:rPr>
                        <m:t>+</m:t>
                      </m:r>
                      <m:sSup>
                        <m:sSupPr>
                          <m:ctrlPr>
                            <a:rPr lang="en-GB" b="0" i="1" smtClean="0">
                              <a:latin typeface="Cambria Math"/>
                            </a:rPr>
                          </m:ctrlPr>
                        </m:sSupPr>
                        <m:e>
                          <m:r>
                            <a:rPr lang="en-GB" b="0" i="1" smtClean="0">
                              <a:latin typeface="Cambria Math"/>
                            </a:rPr>
                            <m:t>6</m:t>
                          </m:r>
                        </m:e>
                        <m:sup>
                          <m:r>
                            <a:rPr lang="en-GB" b="0" i="1" smtClean="0">
                              <a:latin typeface="Cambria Math"/>
                            </a:rPr>
                            <m:t>2</m:t>
                          </m:r>
                        </m:sup>
                      </m:sSup>
                      <m:r>
                        <a:rPr lang="en-GB" b="0" i="1" smtClean="0">
                          <a:latin typeface="Cambria Math"/>
                        </a:rPr>
                        <m:t>+</m:t>
                      </m:r>
                      <m:sSup>
                        <m:sSupPr>
                          <m:ctrlPr>
                            <a:rPr lang="en-GB" b="0" i="1" smtClean="0">
                              <a:latin typeface="Cambria Math"/>
                            </a:rPr>
                          </m:ctrlPr>
                        </m:sSupPr>
                        <m:e>
                          <m:r>
                            <a:rPr lang="en-GB" b="0" i="1" smtClean="0">
                              <a:latin typeface="Cambria Math"/>
                            </a:rPr>
                            <m:t>4</m:t>
                          </m:r>
                        </m:e>
                        <m:sup>
                          <m:r>
                            <a:rPr lang="en-GB" b="0" i="1" smtClean="0">
                              <a:latin typeface="Cambria Math"/>
                            </a:rPr>
                            <m:t>2</m:t>
                          </m:r>
                        </m:sup>
                      </m:sSup>
                      <m:r>
                        <a:rPr lang="en-GB" b="0" i="1" smtClean="0">
                          <a:latin typeface="Cambria Math"/>
                        </a:rPr>
                        <m:t>=56</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94112" y="3717032"/>
                <a:ext cx="2966838" cy="764568"/>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15815" y="4528474"/>
                <a:ext cx="2251001" cy="62985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𝑋</m:t>
                          </m:r>
                        </m:e>
                      </m:acc>
                      <m:r>
                        <a:rPr lang="en-GB" b="0" i="1" smtClean="0">
                          <a:latin typeface="Cambria Math"/>
                        </a:rPr>
                        <m:t>=</m:t>
                      </m:r>
                      <m:f>
                        <m:fPr>
                          <m:ctrlPr>
                            <a:rPr lang="en-GB" b="0" i="1" smtClean="0">
                              <a:latin typeface="Cambria Math"/>
                            </a:rPr>
                          </m:ctrlPr>
                        </m:fPr>
                        <m:num>
                          <m:d>
                            <m:dPr>
                              <m:ctrlPr>
                                <a:rPr lang="en-GB" b="0" i="1" smtClean="0">
                                  <a:latin typeface="Cambria Math"/>
                                </a:rPr>
                              </m:ctrlPr>
                            </m:dPr>
                            <m:e>
                              <m:r>
                                <a:rPr lang="en-GB" b="0" i="1" smtClean="0">
                                  <a:latin typeface="Cambria Math"/>
                                </a:rPr>
                                <m:t>2+6+4</m:t>
                              </m:r>
                            </m:e>
                          </m:d>
                        </m:num>
                        <m:den>
                          <m:r>
                            <a:rPr lang="en-GB" b="0" i="1" smtClean="0">
                              <a:latin typeface="Cambria Math"/>
                            </a:rPr>
                            <m:t>3</m:t>
                          </m:r>
                        </m:den>
                      </m:f>
                      <m:r>
                        <a:rPr lang="en-GB" b="0" i="1" smtClean="0">
                          <a:latin typeface="Cambria Math"/>
                        </a:rPr>
                        <m:t>=4</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915815" y="4528474"/>
                <a:ext cx="2251001" cy="62985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27647" y="5589239"/>
                <a:ext cx="3360664" cy="64633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m:t>
                      </m:r>
                      <m:sSup>
                        <m:sSupPr>
                          <m:ctrlPr>
                            <a:rPr lang="en-GB" b="0" i="1" smtClean="0">
                              <a:latin typeface="Cambria Math"/>
                            </a:rPr>
                          </m:ctrlPr>
                        </m:sSupPr>
                        <m:e>
                          <m:r>
                            <a:rPr lang="en-GB" b="0" i="1" smtClean="0">
                              <a:latin typeface="Cambria Math"/>
                            </a:rPr>
                            <m:t>𝑠</m:t>
                          </m:r>
                        </m:e>
                        <m:sup>
                          <m:r>
                            <a:rPr lang="en-GB" b="0" i="1" smtClean="0">
                              <a:latin typeface="Cambria Math"/>
                            </a:rPr>
                            <m:t>2</m:t>
                          </m:r>
                        </m:sup>
                      </m:sSup>
                      <m:r>
                        <a:rPr lang="en-GB" b="0" i="1" smtClean="0">
                          <a:latin typeface="Cambria Math"/>
                        </a:rPr>
                        <m:t>=</m:t>
                      </m:r>
                      <m:f>
                        <m:fPr>
                          <m:ctrlPr>
                            <a:rPr lang="en-GB" b="0" i="1" smtClean="0">
                              <a:latin typeface="Cambria Math"/>
                            </a:rPr>
                          </m:ctrlPr>
                        </m:fPr>
                        <m:num>
                          <m:r>
                            <a:rPr lang="en-GB" b="0" i="1" smtClean="0">
                              <a:latin typeface="Cambria Math"/>
                            </a:rPr>
                            <m:t>56−3×</m:t>
                          </m:r>
                          <m:sSup>
                            <m:sSupPr>
                              <m:ctrlPr>
                                <a:rPr lang="en-GB" b="0" i="1" smtClean="0">
                                  <a:latin typeface="Cambria Math"/>
                                </a:rPr>
                              </m:ctrlPr>
                            </m:sSupPr>
                            <m:e>
                              <m:r>
                                <a:rPr lang="en-GB" b="0" i="1" smtClean="0">
                                  <a:latin typeface="Cambria Math"/>
                                </a:rPr>
                                <m:t>4</m:t>
                              </m:r>
                            </m:e>
                            <m:sup>
                              <m:r>
                                <a:rPr lang="en-GB" b="0" i="1" smtClean="0">
                                  <a:latin typeface="Cambria Math"/>
                                </a:rPr>
                                <m:t>2</m:t>
                              </m:r>
                            </m:sup>
                          </m:sSup>
                        </m:num>
                        <m:den>
                          <m:r>
                            <a:rPr lang="en-GB" b="0" i="1" smtClean="0">
                              <a:latin typeface="Cambria Math"/>
                            </a:rPr>
                            <m:t>2</m:t>
                          </m:r>
                        </m:den>
                      </m:f>
                      <m:r>
                        <a:rPr lang="en-GB" b="0" i="1" smtClean="0">
                          <a:latin typeface="Cambria Math"/>
                        </a:rPr>
                        <m:t>=4 </m:t>
                      </m:r>
                      <m:sSup>
                        <m:sSupPr>
                          <m:ctrlPr>
                            <a:rPr lang="en-GB" b="0" i="1" smtClean="0">
                              <a:latin typeface="Cambria Math"/>
                            </a:rPr>
                          </m:ctrlPr>
                        </m:sSupPr>
                        <m:e>
                          <m:r>
                            <m:rPr>
                              <m:sty m:val="p"/>
                            </m:rPr>
                            <a:rPr lang="en-GB" b="0" i="0" smtClean="0">
                              <a:latin typeface="Cambria Math"/>
                            </a:rPr>
                            <m:t>hours</m:t>
                          </m:r>
                        </m:e>
                        <m:sup>
                          <m:r>
                            <a:rPr lang="en-GB" b="0" i="0" smtClean="0">
                              <a:latin typeface="Cambria Math"/>
                            </a:rPr>
                            <m:t>2</m:t>
                          </m:r>
                        </m:sup>
                      </m:sSup>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827647" y="5589239"/>
                <a:ext cx="3360664" cy="646331"/>
              </a:xfrm>
              <a:prstGeom prst="rect">
                <a:avLst/>
              </a:prstGeom>
              <a:blipFill rotWithShape="1">
                <a:blip r:embed="rId8"/>
                <a:stretch>
                  <a:fillRect/>
                </a:stretch>
              </a:blipFill>
            </p:spPr>
            <p:txBody>
              <a:bodyPr/>
              <a:lstStyle/>
              <a:p>
                <a:r>
                  <a:rPr lang="en-GB">
                    <a:noFill/>
                  </a:rPr>
                  <a:t> </a:t>
                </a:r>
              </a:p>
            </p:txBody>
          </p:sp>
        </mc:Fallback>
      </mc:AlternateContent>
      <p:pic>
        <p:nvPicPr>
          <p:cNvPr id="399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116632"/>
            <a:ext cx="3028667" cy="201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66550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548679"/>
            <a:ext cx="4680520" cy="1477328"/>
          </a:xfrm>
          <a:prstGeom prst="rect">
            <a:avLst/>
          </a:prstGeom>
        </p:spPr>
        <p:txBody>
          <a:bodyPr wrap="square">
            <a:spAutoFit/>
          </a:bodyPr>
          <a:lstStyle/>
          <a:p>
            <a:r>
              <a:rPr lang="en-GB" b="1" dirty="0"/>
              <a:t>Percentiles and the interquartile range</a:t>
            </a:r>
            <a:endParaRPr lang="en-GB" dirty="0"/>
          </a:p>
          <a:p>
            <a:r>
              <a:rPr lang="en-GB" b="1" dirty="0"/>
              <a:t> </a:t>
            </a:r>
            <a:endParaRPr lang="en-GB" dirty="0"/>
          </a:p>
          <a:p>
            <a:r>
              <a:rPr lang="en-GB" dirty="0"/>
              <a:t>The</a:t>
            </a:r>
            <a:r>
              <a:rPr lang="en-GB" i="1" dirty="0"/>
              <a:t> </a:t>
            </a:r>
            <a:r>
              <a:rPr lang="en-GB" i="1" dirty="0" err="1"/>
              <a:t>k</a:t>
            </a:r>
            <a:r>
              <a:rPr lang="en-GB" dirty="0" err="1"/>
              <a:t>th</a:t>
            </a:r>
            <a:r>
              <a:rPr lang="en-GB" dirty="0"/>
              <a:t> percentile is the value </a:t>
            </a:r>
            <a:r>
              <a:rPr lang="en-GB" dirty="0" smtClean="0"/>
              <a:t>corresponding</a:t>
            </a:r>
          </a:p>
          <a:p>
            <a:r>
              <a:rPr lang="en-GB" dirty="0" smtClean="0"/>
              <a:t> </a:t>
            </a:r>
            <a:r>
              <a:rPr lang="en-GB" dirty="0"/>
              <a:t>to cumulative </a:t>
            </a:r>
            <a:r>
              <a:rPr lang="en-GB" dirty="0" smtClean="0"/>
              <a:t>frequency </a:t>
            </a:r>
            <a:r>
              <a:rPr lang="en-GB" dirty="0"/>
              <a:t>of </a:t>
            </a:r>
            <a:r>
              <a:rPr lang="en-GB" i="1" dirty="0" smtClean="0"/>
              <a:t>k</a:t>
            </a:r>
            <a:r>
              <a:rPr lang="en-GB" dirty="0" smtClean="0"/>
              <a:t>/100</a:t>
            </a:r>
          </a:p>
          <a:p>
            <a:endParaRPr lang="en-GB" dirty="0"/>
          </a:p>
        </p:txBody>
      </p:sp>
      <p:pic>
        <p:nvPicPr>
          <p:cNvPr id="8" name="Picture 7"/>
          <p:cNvPicPr/>
          <p:nvPr/>
        </p:nvPicPr>
        <p:blipFill>
          <a:blip r:embed="rId3" cstate="print"/>
          <a:srcRect/>
          <a:stretch>
            <a:fillRect/>
          </a:stretch>
        </p:blipFill>
        <p:spPr bwMode="auto">
          <a:xfrm>
            <a:off x="5052434" y="1269832"/>
            <a:ext cx="3582194" cy="2901478"/>
          </a:xfrm>
          <a:prstGeom prst="rect">
            <a:avLst/>
          </a:prstGeom>
          <a:noFill/>
          <a:ln w="9525">
            <a:noFill/>
            <a:miter lim="800000"/>
            <a:headEnd/>
            <a:tailEnd/>
          </a:ln>
        </p:spPr>
      </p:pic>
      <p:sp>
        <p:nvSpPr>
          <p:cNvPr id="9" name="AutoShape 2"/>
          <p:cNvSpPr>
            <a:spLocks noChangeShapeType="1"/>
          </p:cNvSpPr>
          <p:nvPr/>
        </p:nvSpPr>
        <p:spPr bwMode="auto">
          <a:xfrm>
            <a:off x="5516210" y="3068960"/>
            <a:ext cx="390525" cy="590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 Box 3"/>
          <p:cNvSpPr txBox="1">
            <a:spLocks noChangeArrowheads="1"/>
          </p:cNvSpPr>
          <p:nvPr/>
        </p:nvSpPr>
        <p:spPr bwMode="auto">
          <a:xfrm>
            <a:off x="5008210" y="2922910"/>
            <a:ext cx="1060450" cy="327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0.02 percentile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255662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739" y="3717032"/>
            <a:ext cx="4464496" cy="2308324"/>
          </a:xfrm>
          <a:prstGeom prst="rect">
            <a:avLst/>
          </a:prstGeom>
        </p:spPr>
        <p:txBody>
          <a:bodyPr wrap="square">
            <a:spAutoFit/>
          </a:bodyPr>
          <a:lstStyle/>
          <a:p>
            <a:r>
              <a:rPr lang="en-GB" dirty="0"/>
              <a:t>The </a:t>
            </a:r>
            <a:r>
              <a:rPr lang="en-GB" i="1" dirty="0"/>
              <a:t>interquartile range</a:t>
            </a:r>
            <a:r>
              <a:rPr lang="en-GB" dirty="0"/>
              <a:t> of a set of data is the difference between the third quartile and the first </a:t>
            </a:r>
            <a:r>
              <a:rPr lang="en-GB" dirty="0" smtClean="0"/>
              <a:t>quartile</a:t>
            </a:r>
          </a:p>
          <a:p>
            <a:endParaRPr lang="en-GB" dirty="0"/>
          </a:p>
          <a:p>
            <a:r>
              <a:rPr lang="en-GB" dirty="0" smtClean="0"/>
              <a:t>It </a:t>
            </a:r>
            <a:r>
              <a:rPr lang="en-GB" dirty="0"/>
              <a:t>is the range within which the "middle half" of the data lie, and so is a measure of spread which is not too sensitive to one or two outliers.</a:t>
            </a:r>
          </a:p>
        </p:txBody>
      </p:sp>
      <p:sp>
        <p:nvSpPr>
          <p:cNvPr id="5" name="TextBox 4"/>
          <p:cNvSpPr txBox="1"/>
          <p:nvPr/>
        </p:nvSpPr>
        <p:spPr>
          <a:xfrm>
            <a:off x="421181" y="620688"/>
            <a:ext cx="6088718" cy="646331"/>
          </a:xfrm>
          <a:prstGeom prst="rect">
            <a:avLst/>
          </a:prstGeom>
          <a:noFill/>
        </p:spPr>
        <p:txBody>
          <a:bodyPr wrap="none" rtlCol="0">
            <a:spAutoFit/>
          </a:bodyPr>
          <a:lstStyle/>
          <a:p>
            <a:r>
              <a:rPr lang="en-GB" dirty="0" smtClean="0"/>
              <a:t>A </a:t>
            </a:r>
            <a:r>
              <a:rPr lang="en-GB" i="1" dirty="0" smtClean="0"/>
              <a:t>quartile</a:t>
            </a:r>
            <a:r>
              <a:rPr lang="en-GB" dirty="0" smtClean="0"/>
              <a:t> corresponds to 25% of the cumulative frequency</a:t>
            </a:r>
            <a:br>
              <a:rPr lang="en-GB" dirty="0" smtClean="0"/>
            </a:br>
            <a:r>
              <a:rPr lang="en-GB" dirty="0" smtClean="0"/>
              <a:t> -2</a:t>
            </a:r>
            <a:r>
              <a:rPr lang="en-GB" baseline="30000" dirty="0" smtClean="0"/>
              <a:t>nd</a:t>
            </a:r>
            <a:r>
              <a:rPr lang="en-GB" dirty="0" smtClean="0"/>
              <a:t> quartile </a:t>
            </a:r>
            <a:r>
              <a:rPr lang="en-GB" dirty="0"/>
              <a:t>corresponds </a:t>
            </a:r>
            <a:r>
              <a:rPr lang="en-GB" dirty="0" smtClean="0"/>
              <a:t>50%, 3</a:t>
            </a:r>
            <a:r>
              <a:rPr lang="en-GB" baseline="30000" dirty="0" smtClean="0"/>
              <a:t>rd</a:t>
            </a:r>
            <a:r>
              <a:rPr lang="en-GB" dirty="0" smtClean="0"/>
              <a:t> quartile </a:t>
            </a:r>
            <a:r>
              <a:rPr lang="en-GB" dirty="0"/>
              <a:t>corresponds </a:t>
            </a:r>
            <a:r>
              <a:rPr lang="en-GB" dirty="0" smtClean="0"/>
              <a:t>to 75%</a:t>
            </a:r>
            <a:endParaRPr lang="en-GB" dirty="0"/>
          </a:p>
        </p:txBody>
      </p:sp>
      <p:pic>
        <p:nvPicPr>
          <p:cNvPr id="16" name="Picture 15"/>
          <p:cNvPicPr/>
          <p:nvPr/>
        </p:nvPicPr>
        <p:blipFill>
          <a:blip r:embed="rId3" cstate="print"/>
          <a:srcRect/>
          <a:stretch>
            <a:fillRect/>
          </a:stretch>
        </p:blipFill>
        <p:spPr bwMode="auto">
          <a:xfrm>
            <a:off x="4716016" y="1556792"/>
            <a:ext cx="3927376" cy="2584301"/>
          </a:xfrm>
          <a:prstGeom prst="rect">
            <a:avLst/>
          </a:prstGeom>
          <a:noFill/>
          <a:ln w="9525">
            <a:noFill/>
            <a:miter lim="800000"/>
            <a:headEnd/>
            <a:tailEnd/>
          </a:ln>
        </p:spPr>
      </p:pic>
      <p:sp>
        <p:nvSpPr>
          <p:cNvPr id="15" name="AutoShape 14"/>
          <p:cNvSpPr>
            <a:spLocks noChangeShapeType="1"/>
          </p:cNvSpPr>
          <p:nvPr/>
        </p:nvSpPr>
        <p:spPr bwMode="auto">
          <a:xfrm flipV="1">
            <a:off x="6156176" y="2144599"/>
            <a:ext cx="247650" cy="66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 Box 15"/>
          <p:cNvSpPr txBox="1">
            <a:spLocks noChangeArrowheads="1"/>
          </p:cNvSpPr>
          <p:nvPr/>
        </p:nvSpPr>
        <p:spPr bwMode="auto">
          <a:xfrm>
            <a:off x="5308451" y="2211274"/>
            <a:ext cx="847725"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1</a:t>
            </a:r>
            <a:r>
              <a:rPr kumimoji="0" lang="en-GB" sz="1100" b="0" i="0" u="none" strike="noStrike" cap="none" normalizeH="0" baseline="30000" dirty="0" smtClean="0">
                <a:ln>
                  <a:noFill/>
                </a:ln>
                <a:solidFill>
                  <a:schemeClr val="tx1"/>
                </a:solidFill>
                <a:effectLst/>
                <a:latin typeface="Calibri" pitchFamily="34" charset="0"/>
                <a:cs typeface="Arial" pitchFamily="34" charset="0"/>
              </a:rPr>
              <a:t>st</a:t>
            </a:r>
            <a:r>
              <a:rPr kumimoji="0" lang="en-GB" sz="1100" b="0" i="0" u="none" strike="noStrike" cap="none" normalizeH="0" baseline="0" dirty="0" smtClean="0">
                <a:ln>
                  <a:noFill/>
                </a:ln>
                <a:solidFill>
                  <a:schemeClr val="tx1"/>
                </a:solidFill>
                <a:effectLst/>
                <a:latin typeface="Calibri" pitchFamily="34" charset="0"/>
                <a:cs typeface="Arial" pitchFamily="34" charset="0"/>
              </a:rPr>
              <a:t>  quartile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1760" name="AutoShape 16"/>
          <p:cNvCxnSpPr>
            <a:cxnSpLocks noChangeShapeType="1"/>
          </p:cNvCxnSpPr>
          <p:nvPr/>
        </p:nvCxnSpPr>
        <p:spPr bwMode="auto">
          <a:xfrm flipH="1">
            <a:off x="7007696" y="1970428"/>
            <a:ext cx="228600" cy="76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17"/>
          <p:cNvSpPr txBox="1">
            <a:spLocks noChangeArrowheads="1"/>
          </p:cNvSpPr>
          <p:nvPr/>
        </p:nvSpPr>
        <p:spPr bwMode="auto">
          <a:xfrm>
            <a:off x="7236296" y="1837078"/>
            <a:ext cx="914400"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3</a:t>
            </a:r>
            <a:r>
              <a:rPr kumimoji="0" lang="en-GB" sz="1100" b="0" i="0" u="none" strike="noStrike" cap="none" normalizeH="0" baseline="30000" smtClean="0">
                <a:ln>
                  <a:noFill/>
                </a:ln>
                <a:solidFill>
                  <a:schemeClr val="tx1"/>
                </a:solidFill>
                <a:effectLst/>
                <a:latin typeface="Calibri" pitchFamily="34" charset="0"/>
                <a:cs typeface="Arial" pitchFamily="34" charset="0"/>
              </a:rPr>
              <a:t>rd</a:t>
            </a:r>
            <a:r>
              <a:rPr kumimoji="0" lang="en-GB" sz="1100" b="0" i="0" u="none" strike="noStrike" cap="none" normalizeH="0" baseline="0" smtClean="0">
                <a:ln>
                  <a:noFill/>
                </a:ln>
                <a:solidFill>
                  <a:schemeClr val="tx1"/>
                </a:solidFill>
                <a:effectLst/>
                <a:latin typeface="Calibri" pitchFamily="34" charset="0"/>
                <a:cs typeface="Arial" pitchFamily="34" charset="0"/>
              </a:rPr>
              <a:t>  quartile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762" name="AutoShape 18"/>
          <p:cNvCxnSpPr>
            <a:cxnSpLocks noChangeShapeType="1"/>
          </p:cNvCxnSpPr>
          <p:nvPr/>
        </p:nvCxnSpPr>
        <p:spPr bwMode="auto">
          <a:xfrm flipH="1">
            <a:off x="6749466" y="1428204"/>
            <a:ext cx="285749" cy="114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Text Box 19"/>
          <p:cNvSpPr txBox="1">
            <a:spLocks noChangeArrowheads="1"/>
          </p:cNvSpPr>
          <p:nvPr/>
        </p:nvSpPr>
        <p:spPr bwMode="auto">
          <a:xfrm>
            <a:off x="7035215" y="1299616"/>
            <a:ext cx="10668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pitchFamily="34" charset="0"/>
              </a:rPr>
              <a:t>2</a:t>
            </a:r>
            <a:r>
              <a:rPr kumimoji="0" lang="en-GB" sz="1100" b="0" i="0" u="none" strike="noStrike" cap="none" normalizeH="0" baseline="30000" dirty="0" smtClean="0">
                <a:ln>
                  <a:noFill/>
                </a:ln>
                <a:solidFill>
                  <a:schemeClr val="tx1"/>
                </a:solidFill>
                <a:effectLst/>
                <a:latin typeface="Calibri" pitchFamily="34" charset="0"/>
                <a:cs typeface="Arial" pitchFamily="34" charset="0"/>
              </a:rPr>
              <a:t>nd</a:t>
            </a:r>
            <a:r>
              <a:rPr kumimoji="0" lang="en-GB" sz="1100" b="0" i="0" u="none" strike="noStrike" cap="none" normalizeH="0" baseline="0" dirty="0" smtClean="0">
                <a:ln>
                  <a:noFill/>
                </a:ln>
                <a:solidFill>
                  <a:schemeClr val="tx1"/>
                </a:solidFill>
                <a:effectLst/>
                <a:latin typeface="Calibri" pitchFamily="34" charset="0"/>
                <a:cs typeface="Arial" pitchFamily="34" charset="0"/>
              </a:rPr>
              <a:t>   quartile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21"/>
          <p:cNvSpPr txBox="1">
            <a:spLocks noChangeArrowheads="1"/>
          </p:cNvSpPr>
          <p:nvPr/>
        </p:nvSpPr>
        <p:spPr bwMode="auto">
          <a:xfrm>
            <a:off x="6021211" y="4154983"/>
            <a:ext cx="1808931"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cs typeface="Arial" pitchFamily="34" charset="0"/>
              </a:rPr>
              <a:t>Interquartile range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Straight Arrow Connector 22"/>
          <p:cNvCxnSpPr/>
          <p:nvPr/>
        </p:nvCxnSpPr>
        <p:spPr>
          <a:xfrm>
            <a:off x="6403826" y="4141093"/>
            <a:ext cx="60387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6526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2362763" cy="400110"/>
          </a:xfrm>
          <a:prstGeom prst="rect">
            <a:avLst/>
          </a:prstGeom>
        </p:spPr>
        <p:txBody>
          <a:bodyPr wrap="none">
            <a:spAutoFit/>
          </a:bodyPr>
          <a:lstStyle/>
          <a:p>
            <a:r>
              <a:rPr lang="en-GB" sz="2000" b="1" dirty="0">
                <a:solidFill>
                  <a:srgbClr val="002060"/>
                </a:solidFill>
              </a:rPr>
              <a:t>Confidence Intervals</a:t>
            </a:r>
            <a:endParaRPr lang="en-GB" sz="2000" dirty="0">
              <a:solidFill>
                <a:srgbClr val="002060"/>
              </a:solidFill>
            </a:endParaRPr>
          </a:p>
        </p:txBody>
      </p:sp>
      <p:sp>
        <p:nvSpPr>
          <p:cNvPr id="5" name="TextBox 4"/>
          <p:cNvSpPr txBox="1"/>
          <p:nvPr/>
        </p:nvSpPr>
        <p:spPr>
          <a:xfrm>
            <a:off x="595415" y="827420"/>
            <a:ext cx="5056705" cy="369332"/>
          </a:xfrm>
          <a:prstGeom prst="rect">
            <a:avLst/>
          </a:prstGeom>
          <a:noFill/>
        </p:spPr>
        <p:txBody>
          <a:bodyPr wrap="none" rtlCol="0">
            <a:spAutoFit/>
          </a:bodyPr>
          <a:lstStyle/>
          <a:p>
            <a:r>
              <a:rPr lang="en-GB" dirty="0" smtClean="0"/>
              <a:t>Some interval we are “pretty sure” a parameter lies.</a:t>
            </a:r>
            <a:endParaRPr lang="en-GB" dirty="0"/>
          </a:p>
        </p:txBody>
      </p:sp>
      <mc:AlternateContent xmlns:mc="http://schemas.openxmlformats.org/markup-compatibility/2006" xmlns:a14="http://schemas.microsoft.com/office/drawing/2010/main">
        <mc:Choice Requires="a14">
          <p:sp>
            <p:nvSpPr>
              <p:cNvPr id="11" name="Rectangle 10"/>
              <p:cNvSpPr/>
              <p:nvPr/>
            </p:nvSpPr>
            <p:spPr>
              <a:xfrm>
                <a:off x="618320" y="2671802"/>
                <a:ext cx="7842111" cy="1754326"/>
              </a:xfrm>
              <a:prstGeom prst="rect">
                <a:avLst/>
              </a:prstGeom>
            </p:spPr>
            <p:txBody>
              <a:bodyPr wrap="square">
                <a:spAutoFit/>
              </a:bodyPr>
              <a:lstStyle/>
              <a:p>
                <a:r>
                  <a:rPr lang="en-GB" b="1" dirty="0" smtClean="0"/>
                  <a:t>Normal </a:t>
                </a:r>
                <a:r>
                  <a:rPr lang="en-GB" b="1" dirty="0"/>
                  <a:t>data, variance </a:t>
                </a:r>
                <a:r>
                  <a:rPr lang="en-GB" b="1" dirty="0" smtClean="0"/>
                  <a:t>known </a:t>
                </a:r>
                <a:r>
                  <a:rPr lang="en-GB" dirty="0" smtClean="0"/>
                  <a:t>(or large sample so </a:t>
                </a:r>
                <a14:m>
                  <m:oMath xmlns:m="http://schemas.openxmlformats.org/officeDocument/2006/math" xmlns="">
                    <m:r>
                      <a:rPr lang="en-GB" b="0" i="1" smtClean="0">
                        <a:latin typeface="Cambria Math"/>
                      </a:rPr>
                      <m:t>𝜎</m:t>
                    </m:r>
                    <m:r>
                      <a:rPr lang="en-GB" b="0" i="1" smtClean="0">
                        <a:latin typeface="Cambria Math"/>
                      </a:rPr>
                      <m:t>≈</m:t>
                    </m:r>
                    <m:r>
                      <a:rPr lang="en-GB" b="0" i="1" smtClean="0">
                        <a:latin typeface="Cambria Math"/>
                      </a:rPr>
                      <m:t>𝑠</m:t>
                    </m:r>
                    <m:r>
                      <a:rPr lang="en-GB" b="0" i="1" smtClean="0">
                        <a:latin typeface="Cambria Math"/>
                      </a:rPr>
                      <m:t>)</m:t>
                    </m:r>
                  </m:oMath>
                </a14:m>
                <a:endParaRPr lang="en-GB" dirty="0"/>
              </a:p>
              <a:p>
                <a:r>
                  <a:rPr lang="en-GB" b="1" dirty="0"/>
                  <a:t> </a:t>
                </a:r>
                <a:endParaRPr lang="en-GB" dirty="0"/>
              </a:p>
              <a:p>
                <a:r>
                  <a:rPr lang="en-GB" dirty="0"/>
                  <a:t>Random sample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 from </a:t>
                </a:r>
                <a14:m>
                  <m:oMath xmlns:m="http://schemas.openxmlformats.org/officeDocument/2006/math" xmlns="">
                    <m:r>
                      <a:rPr lang="en-GB" i="1">
                        <a:latin typeface="Cambria Math"/>
                      </a:rPr>
                      <m:t>𝑁</m:t>
                    </m:r>
                    <m:d>
                      <m:dPr>
                        <m:ctrlPr>
                          <a:rPr lang="en-GB" i="1">
                            <a:latin typeface="Cambria Math"/>
                          </a:rPr>
                        </m:ctrlPr>
                      </m:dPr>
                      <m:e>
                        <m:r>
                          <a:rPr lang="en-GB" i="1">
                            <a:latin typeface="Cambria Math"/>
                          </a:rPr>
                          <m:t>𝜇</m:t>
                        </m:r>
                        <m:r>
                          <a:rPr lang="en-GB" i="1">
                            <a:latin typeface="Cambria Math"/>
                          </a:rPr>
                          <m:t>, </m:t>
                        </m:r>
                        <m:sSup>
                          <m:sSupPr>
                            <m:ctrlPr>
                              <a:rPr lang="en-GB" i="1">
                                <a:latin typeface="Cambria Math"/>
                              </a:rPr>
                            </m:ctrlPr>
                          </m:sSupPr>
                          <m:e>
                            <m:r>
                              <a:rPr lang="en-GB" i="1">
                                <a:latin typeface="Cambria Math"/>
                              </a:rPr>
                              <m:t>𝜎</m:t>
                            </m:r>
                          </m:e>
                          <m:sup>
                            <m:r>
                              <a:rPr lang="en-GB" i="1">
                                <a:latin typeface="Cambria Math"/>
                              </a:rPr>
                              <m:t>2</m:t>
                            </m:r>
                          </m:sup>
                        </m:sSup>
                      </m:e>
                    </m:d>
                  </m:oMath>
                </a14:m>
                <a:r>
                  <a:rPr lang="en-GB" dirty="0"/>
                  <a:t>, where </a:t>
                </a:r>
                <a14:m>
                  <m:oMath xmlns:m="http://schemas.openxmlformats.org/officeDocument/2006/math" xmlns="">
                    <m:sSup>
                      <m:sSupPr>
                        <m:ctrlPr>
                          <a:rPr lang="en-GB" i="1">
                            <a:latin typeface="Cambria Math"/>
                          </a:rPr>
                        </m:ctrlPr>
                      </m:sSupPr>
                      <m:e>
                        <m:r>
                          <a:rPr lang="en-GB" i="1">
                            <a:latin typeface="Cambria Math"/>
                          </a:rPr>
                          <m:t>𝜎</m:t>
                        </m:r>
                      </m:e>
                      <m:sup>
                        <m:r>
                          <a:rPr lang="en-GB" i="1">
                            <a:latin typeface="Cambria Math"/>
                          </a:rPr>
                          <m:t>2</m:t>
                        </m:r>
                      </m:sup>
                    </m:sSup>
                  </m:oMath>
                </a14:m>
                <a:r>
                  <a:rPr lang="en-GB" dirty="0"/>
                  <a:t> is known but </a:t>
                </a:r>
                <a14:m>
                  <m:oMath xmlns:m="http://schemas.openxmlformats.org/officeDocument/2006/math" xmlns="">
                    <m:r>
                      <a:rPr lang="en-GB" i="1">
                        <a:latin typeface="Cambria Math"/>
                      </a:rPr>
                      <m:t>𝜇</m:t>
                    </m:r>
                  </m:oMath>
                </a14:m>
                <a:r>
                  <a:rPr lang="en-GB" i="1" dirty="0"/>
                  <a:t> </a:t>
                </a:r>
                <a:r>
                  <a:rPr lang="en-GB" dirty="0"/>
                  <a:t>is unknown. </a:t>
                </a:r>
                <a:endParaRPr lang="en-GB" dirty="0" smtClean="0"/>
              </a:p>
              <a:p>
                <a:endParaRPr lang="en-GB" dirty="0"/>
              </a:p>
              <a:p>
                <a:r>
                  <a:rPr lang="en-GB" dirty="0" smtClean="0"/>
                  <a:t>We </a:t>
                </a:r>
                <a:r>
                  <a:rPr lang="en-GB" dirty="0"/>
                  <a:t>want a confidence interval for </a:t>
                </a:r>
                <a14:m>
                  <m:oMath xmlns:m="http://schemas.openxmlformats.org/officeDocument/2006/math" xmlns="">
                    <m:r>
                      <a:rPr lang="en-GB" i="1">
                        <a:latin typeface="Cambria Math"/>
                      </a:rPr>
                      <m:t>𝜇</m:t>
                    </m:r>
                  </m:oMath>
                </a14:m>
                <a:r>
                  <a:rPr lang="en-GB" i="1" dirty="0"/>
                  <a:t>.</a:t>
                </a:r>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618320" y="2671802"/>
                <a:ext cx="7842111" cy="1754326"/>
              </a:xfrm>
              <a:prstGeom prst="rect">
                <a:avLst/>
              </a:prstGeom>
              <a:blipFill rotWithShape="1">
                <a:blip r:embed="rId3"/>
                <a:stretch>
                  <a:fillRect l="-622"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8320" y="4613096"/>
                <a:ext cx="4572000" cy="801181"/>
              </a:xfrm>
              <a:prstGeom prst="rect">
                <a:avLst/>
              </a:prstGeom>
            </p:spPr>
            <p:txBody>
              <a:bodyPr>
                <a:spAutoFit/>
              </a:bodyPr>
              <a:lstStyle/>
              <a:p>
                <a:r>
                  <a:rPr lang="en-GB" i="1" dirty="0" smtClean="0"/>
                  <a:t>Reminder: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m:t>
                    </m:r>
                    <m:r>
                      <a:rPr lang="en-GB" i="1">
                        <a:latin typeface="Cambria Math"/>
                      </a:rPr>
                      <m:t>𝑁</m:t>
                    </m:r>
                    <m:r>
                      <a:rPr lang="en-GB" i="1">
                        <a:latin typeface="Cambria Math"/>
                      </a:rPr>
                      <m:t>(</m:t>
                    </m:r>
                    <m:r>
                      <a:rPr lang="en-GB" i="1">
                        <a:latin typeface="Cambria Math"/>
                      </a:rPr>
                      <m:t>𝜇</m:t>
                    </m:r>
                    <m:r>
                      <a:rPr lang="en-GB" i="1">
                        <a:latin typeface="Cambria Math"/>
                      </a:rPr>
                      <m:t>,</m:t>
                    </m:r>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r>
                      <a:rPr lang="en-GB" i="1">
                        <a:latin typeface="Cambria Math"/>
                      </a:rPr>
                      <m:t>)</m:t>
                    </m:r>
                  </m:oMath>
                </a14:m>
                <a:r>
                  <a:rPr lang="en-GB" dirty="0" smtClean="0"/>
                  <a:t/>
                </a:r>
                <a:br>
                  <a:rPr lang="en-GB" dirty="0" smtClean="0"/>
                </a:br>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618320" y="4613096"/>
                <a:ext cx="4572000" cy="801181"/>
              </a:xfrm>
              <a:prstGeom prst="rect">
                <a:avLst/>
              </a:prstGeom>
              <a:blipFill rotWithShape="1">
                <a:blip r:embed="rId4"/>
                <a:stretch>
                  <a:fillRect l="-1067"/>
                </a:stretch>
              </a:blipFill>
            </p:spPr>
            <p:txBody>
              <a:bodyPr/>
              <a:lstStyle/>
              <a:p>
                <a:r>
                  <a:rPr lang="en-GB">
                    <a:noFill/>
                  </a:rPr>
                  <a:t> </a:t>
                </a:r>
              </a:p>
            </p:txBody>
          </p:sp>
        </mc:Fallback>
      </mc:AlternateContent>
      <p:pic>
        <p:nvPicPr>
          <p:cNvPr id="14" name="Picture 13"/>
          <p:cNvPicPr/>
          <p:nvPr/>
        </p:nvPicPr>
        <p:blipFill>
          <a:blip r:embed="rId5" cstate="print"/>
          <a:srcRect/>
          <a:stretch>
            <a:fillRect/>
          </a:stretch>
        </p:blipFill>
        <p:spPr bwMode="auto">
          <a:xfrm>
            <a:off x="5263328" y="3789040"/>
            <a:ext cx="3261660" cy="2873759"/>
          </a:xfrm>
          <a:prstGeom prst="rect">
            <a:avLst/>
          </a:prstGeom>
          <a:noFill/>
          <a:ln w="9525">
            <a:noFill/>
            <a:miter lim="800000"/>
            <a:headEnd/>
            <a:tailEnd/>
          </a:ln>
        </p:spPr>
      </p:pic>
      <p:sp>
        <p:nvSpPr>
          <p:cNvPr id="13" name="AutoShape 7"/>
          <p:cNvSpPr>
            <a:spLocks noChangeShapeType="1"/>
          </p:cNvSpPr>
          <p:nvPr/>
        </p:nvSpPr>
        <p:spPr bwMode="auto">
          <a:xfrm flipH="1">
            <a:off x="7734413" y="5792490"/>
            <a:ext cx="114300" cy="323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 Box 8"/>
          <p:cNvSpPr txBox="1">
            <a:spLocks noChangeArrowheads="1"/>
          </p:cNvSpPr>
          <p:nvPr/>
        </p:nvSpPr>
        <p:spPr bwMode="auto">
          <a:xfrm>
            <a:off x="7791563" y="5525790"/>
            <a:ext cx="71437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P=0.025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4971402" y="5687715"/>
            <a:ext cx="71437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P=0.025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7"/>
          <p:cNvSpPr>
            <a:spLocks noChangeShapeType="1"/>
          </p:cNvSpPr>
          <p:nvPr/>
        </p:nvSpPr>
        <p:spPr bwMode="auto">
          <a:xfrm>
            <a:off x="5652120" y="5915932"/>
            <a:ext cx="288032" cy="25679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p:nvSpPr>
        <p:spPr>
          <a:xfrm>
            <a:off x="618320" y="5249394"/>
            <a:ext cx="4572000" cy="923330"/>
          </a:xfrm>
          <a:prstGeom prst="rect">
            <a:avLst/>
          </a:prstGeom>
        </p:spPr>
        <p:txBody>
          <a:bodyPr>
            <a:spAutoFit/>
          </a:bodyPr>
          <a:lstStyle/>
          <a:p>
            <a:r>
              <a:rPr lang="en-GB" dirty="0"/>
              <a:t>With probability 0.95, a Normal random variables lies within 1.96 standard deviations of the mean.</a:t>
            </a:r>
          </a:p>
        </p:txBody>
      </p:sp>
      <p:sp>
        <p:nvSpPr>
          <p:cNvPr id="19" name="Rectangle 18"/>
          <p:cNvSpPr/>
          <p:nvPr/>
        </p:nvSpPr>
        <p:spPr>
          <a:xfrm>
            <a:off x="416325" y="2060848"/>
            <a:ext cx="3698961" cy="400110"/>
          </a:xfrm>
          <a:prstGeom prst="rect">
            <a:avLst/>
          </a:prstGeom>
        </p:spPr>
        <p:txBody>
          <a:bodyPr wrap="none">
            <a:spAutoFit/>
          </a:bodyPr>
          <a:lstStyle/>
          <a:p>
            <a:r>
              <a:rPr lang="en-GB" sz="2000" b="1" dirty="0">
                <a:solidFill>
                  <a:srgbClr val="002060"/>
                </a:solidFill>
              </a:rPr>
              <a:t>Confidence </a:t>
            </a:r>
            <a:r>
              <a:rPr lang="en-GB" sz="2000" b="1" dirty="0" smtClean="0">
                <a:solidFill>
                  <a:srgbClr val="002060"/>
                </a:solidFill>
              </a:rPr>
              <a:t>Interval for the mean</a:t>
            </a:r>
            <a:endParaRPr lang="en-GB" sz="2000" dirty="0">
              <a:solidFill>
                <a:srgbClr val="002060"/>
              </a:solidFill>
            </a:endParaRPr>
          </a:p>
        </p:txBody>
      </p:sp>
      <mc:AlternateContent xmlns:mc="http://schemas.openxmlformats.org/markup-compatibility/2006" xmlns:a14="http://schemas.microsoft.com/office/drawing/2010/main">
        <mc:Choice Requires="a14">
          <p:sp>
            <p:nvSpPr>
              <p:cNvPr id="20" name="Rectangle 19"/>
              <p:cNvSpPr/>
              <p:nvPr/>
            </p:nvSpPr>
            <p:spPr>
              <a:xfrm>
                <a:off x="595415" y="6172724"/>
                <a:ext cx="4060727" cy="656013"/>
              </a:xfrm>
              <a:prstGeom prst="rect">
                <a:avLst/>
              </a:prstGeom>
            </p:spPr>
            <p:txBody>
              <a:bodyPr wrap="none">
                <a:spAutoFit/>
              </a:bodyPr>
              <a:lstStyle/>
              <a:p>
                <a:r>
                  <a:rPr lang="en-GB" dirty="0"/>
                  <a:t>9</a:t>
                </a:r>
                <a:r>
                  <a:rPr lang="en-GB" dirty="0" smtClean="0"/>
                  <a:t>5% of the time expect </a:t>
                </a:r>
                <a14:m>
                  <m:oMath xmlns:m="http://schemas.openxmlformats.org/officeDocument/2006/math" xmlns="">
                    <m:acc>
                      <m:accPr>
                        <m:chr m:val="̅"/>
                        <m:ctrlPr>
                          <a:rPr lang="en-GB" i="1">
                            <a:latin typeface="Cambria Math"/>
                          </a:rPr>
                        </m:ctrlPr>
                      </m:accPr>
                      <m:e>
                        <m:r>
                          <a:rPr lang="en-GB" i="1">
                            <a:latin typeface="Cambria Math"/>
                          </a:rPr>
                          <m:t>𝑋</m:t>
                        </m:r>
                      </m:e>
                    </m:acc>
                  </m:oMath>
                </a14:m>
                <a:r>
                  <a:rPr lang="en-GB" dirty="0" smtClean="0"/>
                  <a:t> in </a:t>
                </a:r>
                <a14:m>
                  <m:oMath xmlns:m="http://schemas.openxmlformats.org/officeDocument/2006/math" xmlns="">
                    <m:r>
                      <a:rPr lang="en-GB" i="1" smtClean="0">
                        <a:latin typeface="Cambria Math"/>
                      </a:rPr>
                      <m:t>𝜇</m:t>
                    </m:r>
                    <m:r>
                      <a:rPr lang="en-GB" b="0" i="1" smtClean="0">
                        <a:latin typeface="Cambria Math"/>
                      </a:rPr>
                      <m:t>±</m:t>
                    </m:r>
                    <m:r>
                      <a:rPr lang="en-GB"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oMath>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95415" y="6172724"/>
                <a:ext cx="4060727" cy="656013"/>
              </a:xfrm>
              <a:prstGeom prst="rect">
                <a:avLst/>
              </a:prstGeom>
              <a:blipFill rotWithShape="1">
                <a:blip r:embed="rId6"/>
                <a:stretch>
                  <a:fillRect l="-135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070959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animBg="1"/>
      <p:bldP spid="16" grpId="0" animBg="1"/>
      <p:bldP spid="18" grpId="0" animBg="1"/>
      <p:bldP spid="17"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97600" y="1766540"/>
                <a:ext cx="5123069" cy="369332"/>
              </a:xfrm>
              <a:prstGeom prst="rect">
                <a:avLst/>
              </a:prstGeom>
              <a:noFill/>
            </p:spPr>
            <p:txBody>
              <a:bodyPr wrap="none" rtlCol="0">
                <a:spAutoFit/>
              </a:bodyPr>
              <a:lstStyle/>
              <a:p>
                <a:r>
                  <a:rPr lang="en-GB" dirty="0" smtClean="0"/>
                  <a:t>What we want is a confidence interval for </a:t>
                </a:r>
                <a14:m>
                  <m:oMath xmlns:m="http://schemas.openxmlformats.org/officeDocument/2006/math" xmlns="">
                    <m:r>
                      <a:rPr lang="en-GB" b="0" i="1" smtClean="0">
                        <a:latin typeface="Cambria Math"/>
                      </a:rPr>
                      <m:t>𝜇</m:t>
                    </m:r>
                  </m:oMath>
                </a14:m>
                <a:r>
                  <a:rPr lang="en-GB" dirty="0" smtClean="0"/>
                  <a:t> </a:t>
                </a:r>
                <a:r>
                  <a:rPr lang="en-GB" i="1" dirty="0" smtClean="0"/>
                  <a:t>given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r>
                      <a:rPr lang="en-GB" b="0" i="1" dirty="0" smtClean="0">
                        <a:latin typeface="Cambria Math"/>
                      </a:rPr>
                      <m:t>.</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7600" y="1766540"/>
                <a:ext cx="5123069" cy="369332"/>
              </a:xfrm>
              <a:prstGeom prst="rect">
                <a:avLst/>
              </a:prstGeom>
              <a:blipFill rotWithShape="1">
                <a:blip r:embed="rId4"/>
                <a:stretch>
                  <a:fillRect l="-952" t="-8333" r="-214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25992" y="2386329"/>
                <a:ext cx="2468816" cy="694036"/>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𝑃</m:t>
                      </m:r>
                      <m:d>
                        <m:dPr>
                          <m:endChr m:val="|"/>
                          <m:ctrlPr>
                            <a:rPr lang="en-GB" i="1">
                              <a:latin typeface="Cambria Math"/>
                            </a:rPr>
                          </m:ctrlPr>
                        </m:dPr>
                        <m:e>
                          <m:r>
                            <a:rPr lang="en-GB" i="1">
                              <a:latin typeface="Cambria Math"/>
                            </a:rPr>
                            <m:t>𝜇</m:t>
                          </m:r>
                        </m:e>
                      </m:d>
                      <m:acc>
                        <m:accPr>
                          <m:chr m:val="̅"/>
                          <m:ctrlPr>
                            <a:rPr lang="en-GB" i="1">
                              <a:latin typeface="Cambria Math"/>
                            </a:rPr>
                          </m:ctrlPr>
                        </m:accPr>
                        <m:e>
                          <m:r>
                            <a:rPr lang="en-GB" i="1">
                              <a:latin typeface="Cambria Math"/>
                            </a:rPr>
                            <m:t>𝑋</m:t>
                          </m:r>
                        </m:e>
                      </m:acc>
                      <m:r>
                        <a:rPr lang="en-GB">
                          <a:latin typeface="Cambria Math"/>
                        </a:rPr>
                        <m:t> </m:t>
                      </m:r>
                      <m:r>
                        <a:rPr lang="en-GB" i="1">
                          <a:latin typeface="Cambria Math"/>
                        </a:rPr>
                        <m:t>)=</m:t>
                      </m:r>
                      <m:f>
                        <m:fPr>
                          <m:ctrlPr>
                            <a:rPr lang="en-GB" i="1">
                              <a:latin typeface="Cambria Math"/>
                            </a:rPr>
                          </m:ctrlPr>
                        </m:fPr>
                        <m:num>
                          <m:r>
                            <a:rPr lang="en-GB" i="1">
                              <a:latin typeface="Cambria Math"/>
                            </a:rPr>
                            <m:t>𝑃</m:t>
                          </m:r>
                          <m:d>
                            <m:dPr>
                              <m:ctrlPr>
                                <a:rPr lang="en-GB" i="1">
                                  <a:latin typeface="Cambria Math"/>
                                </a:rPr>
                              </m:ctrlPr>
                            </m:dPr>
                            <m:e>
                              <m:acc>
                                <m:accPr>
                                  <m:chr m:val="̅"/>
                                  <m:ctrlPr>
                                    <a:rPr lang="en-GB" i="1">
                                      <a:latin typeface="Cambria Math"/>
                                    </a:rPr>
                                  </m:ctrlPr>
                                </m:accPr>
                                <m:e>
                                  <m:r>
                                    <a:rPr lang="en-GB" i="1">
                                      <a:latin typeface="Cambria Math"/>
                                    </a:rPr>
                                    <m:t>𝑋</m:t>
                                  </m:r>
                                </m:e>
                              </m:acc>
                              <m:r>
                                <a:rPr lang="en-GB">
                                  <a:latin typeface="Cambria Math"/>
                                </a:rPr>
                                <m:t> </m:t>
                              </m:r>
                            </m:e>
                            <m:e>
                              <m:r>
                                <a:rPr lang="en-GB" i="1">
                                  <a:latin typeface="Cambria Math"/>
                                </a:rPr>
                                <m:t>𝜇</m:t>
                              </m:r>
                            </m:e>
                          </m:d>
                          <m:r>
                            <a:rPr lang="en-GB" i="1">
                              <a:latin typeface="Cambria Math"/>
                            </a:rPr>
                            <m:t>𝑃</m:t>
                          </m:r>
                          <m:d>
                            <m:dPr>
                              <m:ctrlPr>
                                <a:rPr lang="en-GB" i="1">
                                  <a:latin typeface="Cambria Math"/>
                                </a:rPr>
                              </m:ctrlPr>
                            </m:dPr>
                            <m:e>
                              <m:r>
                                <a:rPr lang="en-GB" i="1">
                                  <a:latin typeface="Cambria Math"/>
                                </a:rPr>
                                <m:t>𝜇</m:t>
                              </m:r>
                            </m:e>
                          </m:d>
                        </m:num>
                        <m:den>
                          <m:r>
                            <a:rPr lang="en-GB" i="1">
                              <a:latin typeface="Cambria Math"/>
                            </a:rPr>
                            <m:t>𝑃</m:t>
                          </m:r>
                          <m:d>
                            <m:dPr>
                              <m:ctrlPr>
                                <a:rPr lang="en-GB" i="1">
                                  <a:latin typeface="Cambria Math"/>
                                </a:rPr>
                              </m:ctrlPr>
                            </m:dPr>
                            <m:e>
                              <m:acc>
                                <m:accPr>
                                  <m:chr m:val="̅"/>
                                  <m:ctrlPr>
                                    <a:rPr lang="en-GB" i="1">
                                      <a:latin typeface="Cambria Math"/>
                                    </a:rPr>
                                  </m:ctrlPr>
                                </m:accPr>
                                <m:e>
                                  <m:r>
                                    <a:rPr lang="en-GB" i="1">
                                      <a:latin typeface="Cambria Math"/>
                                    </a:rPr>
                                    <m:t>𝑋</m:t>
                                  </m:r>
                                </m:e>
                              </m:acc>
                              <m:r>
                                <a:rPr lang="en-GB">
                                  <a:latin typeface="Cambria Math"/>
                                </a:rPr>
                                <m:t> </m:t>
                              </m:r>
                            </m:e>
                          </m:d>
                        </m:den>
                      </m:f>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125992" y="2386329"/>
                <a:ext cx="2468816" cy="694036"/>
              </a:xfrm>
              <a:prstGeom prst="rect">
                <a:avLst/>
              </a:prstGeom>
              <a:blipFill rotWithShape="1">
                <a:blip r:embed="rId5"/>
                <a:stretch>
                  <a:fillRect/>
                </a:stretch>
              </a:blipFill>
            </p:spPr>
            <p:txBody>
              <a:bodyPr/>
              <a:lstStyle/>
              <a:p>
                <a:r>
                  <a:rPr lang="en-GB">
                    <a:noFill/>
                  </a:rPr>
                  <a:t> </a:t>
                </a:r>
              </a:p>
            </p:txBody>
          </p:sp>
        </mc:Fallback>
      </mc:AlternateContent>
      <p:sp>
        <p:nvSpPr>
          <p:cNvPr id="8" name="Rectangle 7"/>
          <p:cNvSpPr/>
          <p:nvPr/>
        </p:nvSpPr>
        <p:spPr>
          <a:xfrm>
            <a:off x="2181776" y="2548681"/>
            <a:ext cx="1646092" cy="369332"/>
          </a:xfrm>
          <a:prstGeom prst="rect">
            <a:avLst/>
          </a:prstGeom>
        </p:spPr>
        <p:txBody>
          <a:bodyPr wrap="none">
            <a:spAutoFit/>
          </a:bodyPr>
          <a:lstStyle/>
          <a:p>
            <a:r>
              <a:rPr lang="en-GB" dirty="0"/>
              <a:t>Bayes’ theorem</a:t>
            </a:r>
          </a:p>
        </p:txBody>
      </p:sp>
      <mc:AlternateContent xmlns:mc="http://schemas.openxmlformats.org/markup-compatibility/2006" xmlns:a14="http://schemas.microsoft.com/office/drawing/2010/main">
        <mc:Choice Requires="a14">
          <p:sp>
            <p:nvSpPr>
              <p:cNvPr id="9" name="Rectangle 8"/>
              <p:cNvSpPr/>
              <p:nvPr/>
            </p:nvSpPr>
            <p:spPr>
              <a:xfrm>
                <a:off x="476765" y="3229503"/>
                <a:ext cx="8210544" cy="369332"/>
              </a:xfrm>
              <a:prstGeom prst="rect">
                <a:avLst/>
              </a:prstGeom>
            </p:spPr>
            <p:txBody>
              <a:bodyPr wrap="square">
                <a:spAutoFit/>
              </a:bodyPr>
              <a:lstStyle/>
              <a:p>
                <a:r>
                  <a:rPr lang="en-GB" i="1" dirty="0" smtClean="0"/>
                  <a:t>If</a:t>
                </a:r>
                <a:r>
                  <a:rPr lang="en-GB" dirty="0"/>
                  <a:t> the prior on μ is constant, then </a:t>
                </a:r>
                <a14:m>
                  <m:oMath xmlns:m="http://schemas.openxmlformats.org/officeDocument/2006/math" xmlns="">
                    <m:r>
                      <a:rPr lang="en-GB" i="1">
                        <a:latin typeface="Cambria Math"/>
                      </a:rPr>
                      <m:t>𝑃</m:t>
                    </m:r>
                    <m:d>
                      <m:dPr>
                        <m:endChr m:val="|"/>
                        <m:ctrlPr>
                          <a:rPr lang="en-GB" i="1">
                            <a:latin typeface="Cambria Math"/>
                          </a:rPr>
                        </m:ctrlPr>
                      </m:dPr>
                      <m:e>
                        <m:r>
                          <a:rPr lang="en-GB" i="1">
                            <a:latin typeface="Cambria Math"/>
                          </a:rPr>
                          <m:t>𝜇</m:t>
                        </m:r>
                      </m:e>
                    </m:d>
                    <m:acc>
                      <m:accPr>
                        <m:chr m:val="̅"/>
                        <m:ctrlPr>
                          <a:rPr lang="en-GB" i="1">
                            <a:latin typeface="Cambria Math"/>
                          </a:rPr>
                        </m:ctrlPr>
                      </m:accPr>
                      <m:e>
                        <m:r>
                          <a:rPr lang="en-GB" i="1">
                            <a:latin typeface="Cambria Math"/>
                          </a:rPr>
                          <m:t>𝑋</m:t>
                        </m:r>
                      </m:e>
                    </m:acc>
                    <m:r>
                      <a:rPr lang="en-GB">
                        <a:latin typeface="Cambria Math"/>
                      </a:rPr>
                      <m:t> </m:t>
                    </m:r>
                    <m:r>
                      <a:rPr lang="en-GB" i="1">
                        <a:latin typeface="Cambria Math"/>
                      </a:rPr>
                      <m:t>)</m:t>
                    </m:r>
                    <m:r>
                      <a:rPr lang="en-GB" b="0" i="1" smtClean="0">
                        <a:latin typeface="Cambria Math"/>
                      </a:rPr>
                      <m:t>∝</m:t>
                    </m:r>
                    <m:r>
                      <a:rPr lang="en-GB" i="1">
                        <a:latin typeface="Cambria Math"/>
                      </a:rPr>
                      <m:t>𝑃</m:t>
                    </m:r>
                    <m:d>
                      <m:dPr>
                        <m:endChr m:val="|"/>
                        <m:ctrlPr>
                          <a:rPr lang="en-GB" i="1">
                            <a:latin typeface="Cambria Math"/>
                          </a:rPr>
                        </m:ctrlPr>
                      </m:dPr>
                      <m:e>
                        <m:acc>
                          <m:accPr>
                            <m:chr m:val="̅"/>
                            <m:ctrlPr>
                              <a:rPr lang="en-GB" b="0" i="1" smtClean="0">
                                <a:latin typeface="Cambria Math"/>
                              </a:rPr>
                            </m:ctrlPr>
                          </m:accPr>
                          <m:e>
                            <m:r>
                              <a:rPr lang="en-GB" b="0" i="1" smtClean="0">
                                <a:latin typeface="Cambria Math"/>
                              </a:rPr>
                              <m:t>𝑋</m:t>
                            </m:r>
                          </m:e>
                        </m:acc>
                      </m:e>
                    </m:d>
                    <m:r>
                      <a:rPr lang="en-GB" b="0" i="1" smtClean="0">
                        <a:latin typeface="Cambria Math"/>
                      </a:rPr>
                      <m:t>𝜇</m:t>
                    </m:r>
                    <m:r>
                      <a:rPr lang="en-GB">
                        <a:latin typeface="Cambria Math"/>
                      </a:rPr>
                      <m:t> </m:t>
                    </m:r>
                    <m:r>
                      <a:rPr lang="en-GB" i="1">
                        <a:latin typeface="Cambria Math"/>
                      </a:rPr>
                      <m:t>)</m:t>
                    </m:r>
                  </m:oMath>
                </a14:m>
                <a:r>
                  <a:rPr lang="en-GB" dirty="0" smtClean="0"/>
                  <a:t> </a:t>
                </a:r>
                <a:r>
                  <a:rPr lang="en-GB" dirty="0"/>
                  <a:t> </a:t>
                </a:r>
              </a:p>
            </p:txBody>
          </p:sp>
        </mc:Choice>
        <mc:Fallback xmlns="">
          <p:sp>
            <p:nvSpPr>
              <p:cNvPr id="9" name="Rectangle 8"/>
              <p:cNvSpPr>
                <a:spLocks noRot="1" noChangeAspect="1" noMove="1" noResize="1" noEditPoints="1" noAdjustHandles="1" noChangeArrowheads="1" noChangeShapeType="1" noTextEdit="1"/>
              </p:cNvSpPr>
              <p:nvPr/>
            </p:nvSpPr>
            <p:spPr>
              <a:xfrm>
                <a:off x="476765" y="3229503"/>
                <a:ext cx="8210544" cy="369332"/>
              </a:xfrm>
              <a:prstGeom prst="rect">
                <a:avLst/>
              </a:prstGeom>
              <a:blipFill rotWithShape="1">
                <a:blip r:embed="rId6"/>
                <a:stretch>
                  <a:fillRect l="-594"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6765" y="4986951"/>
                <a:ext cx="8318163" cy="933012"/>
              </a:xfrm>
              <a:prstGeom prst="rect">
                <a:avLst/>
              </a:prstGeom>
              <a:solidFill>
                <a:srgbClr val="0070C0">
                  <a:alpha val="14000"/>
                </a:srgbClr>
              </a:solidFill>
              <a:ln>
                <a:solidFill>
                  <a:srgbClr val="000000"/>
                </a:solidFill>
              </a:ln>
            </p:spPr>
            <p:txBody>
              <a:bodyPr wrap="square">
                <a:spAutoFit/>
              </a:bodyPr>
              <a:lstStyle/>
              <a:p>
                <a:r>
                  <a:rPr lang="en-GB" dirty="0"/>
                  <a:t>A 95% confidence interval for </a:t>
                </a:r>
                <a14:m>
                  <m:oMath xmlns:m="http://schemas.openxmlformats.org/officeDocument/2006/math" xmlns="">
                    <m:r>
                      <a:rPr lang="en-GB" b="0" i="1">
                        <a:latin typeface="Cambria Math"/>
                      </a:rPr>
                      <m:t>𝜇</m:t>
                    </m:r>
                  </m:oMath>
                </a14:m>
                <a:r>
                  <a:rPr lang="en-GB" dirty="0"/>
                  <a:t> if we measure a sample mean </a:t>
                </a:r>
                <a14:m>
                  <m:oMath xmlns:m="http://schemas.openxmlformats.org/officeDocument/2006/math" xmlns="">
                    <m:acc>
                      <m:accPr>
                        <m:chr m:val="̅"/>
                        <m:ctrlPr>
                          <a:rPr lang="en-GB" i="1">
                            <a:latin typeface="Cambria Math"/>
                          </a:rPr>
                        </m:ctrlPr>
                      </m:accPr>
                      <m:e>
                        <m:r>
                          <a:rPr lang="en-GB" b="0" i="1">
                            <a:latin typeface="Cambria Math"/>
                          </a:rPr>
                          <m:t>𝑋</m:t>
                        </m:r>
                      </m:e>
                    </m:acc>
                  </m:oMath>
                </a14:m>
                <a:r>
                  <a:rPr lang="en-GB" dirty="0"/>
                  <a:t> and already know </a:t>
                </a:r>
                <a14:m>
                  <m:oMath xmlns:m="http://schemas.openxmlformats.org/officeDocument/2006/math" xmlns="">
                    <m:sSup>
                      <m:sSupPr>
                        <m:ctrlPr>
                          <a:rPr lang="en-GB" i="1">
                            <a:latin typeface="Cambria Math"/>
                          </a:rPr>
                        </m:ctrlPr>
                      </m:sSupPr>
                      <m:e>
                        <m:r>
                          <a:rPr lang="en-GB" b="0" i="1">
                            <a:latin typeface="Cambria Math"/>
                          </a:rPr>
                          <m:t>𝜎</m:t>
                        </m:r>
                      </m:e>
                      <m:sup>
                        <m:r>
                          <a:rPr lang="en-GB" b="0" i="1">
                            <a:latin typeface="Cambria Math"/>
                          </a:rPr>
                          <m:t>2</m:t>
                        </m:r>
                      </m:sup>
                    </m:sSup>
                  </m:oMath>
                </a14:m>
                <a:r>
                  <a:rPr lang="en-GB" dirty="0"/>
                  <a:t> is  </a:t>
                </a:r>
                <a14:m>
                  <m:oMath xmlns:m="http://schemas.openxmlformats.org/officeDocument/2006/math" xmlns="">
                    <m:acc>
                      <m:accPr>
                        <m:chr m:val="̅"/>
                        <m:ctrlPr>
                          <a:rPr lang="en-GB" i="1">
                            <a:latin typeface="Cambria Math"/>
                          </a:rPr>
                        </m:ctrlPr>
                      </m:accPr>
                      <m:e>
                        <m:r>
                          <a:rPr lang="en-GB" b="0" i="1">
                            <a:latin typeface="Cambria Math"/>
                          </a:rPr>
                          <m:t>𝑋</m:t>
                        </m:r>
                      </m:e>
                    </m:acc>
                    <m:r>
                      <a:rPr lang="en-GB" b="0"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b="0" i="1">
                                    <a:latin typeface="Cambria Math"/>
                                  </a:rPr>
                                  <m:t>𝜎</m:t>
                                </m:r>
                              </m:e>
                              <m:sup>
                                <m:r>
                                  <a:rPr lang="en-GB" b="0" i="1">
                                    <a:latin typeface="Cambria Math"/>
                                  </a:rPr>
                                  <m:t>2</m:t>
                                </m:r>
                              </m:sup>
                            </m:sSup>
                          </m:num>
                          <m:den>
                            <m:r>
                              <a:rPr lang="en-GB" b="0" i="1">
                                <a:latin typeface="Cambria Math"/>
                              </a:rPr>
                              <m:t>𝑛</m:t>
                            </m:r>
                          </m:den>
                        </m:f>
                      </m:e>
                    </m:rad>
                  </m:oMath>
                </a14:m>
                <a:r>
                  <a:rPr lang="en-GB" dirty="0"/>
                  <a:t>  to </a:t>
                </a:r>
                <a14:m>
                  <m:oMath xmlns:m="http://schemas.openxmlformats.org/officeDocument/2006/math" xmlns="">
                    <m:acc>
                      <m:accPr>
                        <m:chr m:val="̅"/>
                        <m:ctrlPr>
                          <a:rPr lang="en-GB" i="1">
                            <a:latin typeface="Cambria Math"/>
                          </a:rPr>
                        </m:ctrlPr>
                      </m:accPr>
                      <m:e>
                        <m:r>
                          <a:rPr lang="en-GB" b="0" i="1">
                            <a:latin typeface="Cambria Math"/>
                          </a:rPr>
                          <m:t>𝑋</m:t>
                        </m:r>
                      </m:e>
                    </m:acc>
                    <m:r>
                      <a:rPr lang="en-GB" b="0"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b="0" i="1">
                                    <a:latin typeface="Cambria Math"/>
                                  </a:rPr>
                                  <m:t>𝜎</m:t>
                                </m:r>
                              </m:e>
                              <m:sup>
                                <m:r>
                                  <a:rPr lang="en-GB" b="0" i="1">
                                    <a:latin typeface="Cambria Math"/>
                                  </a:rPr>
                                  <m:t>2</m:t>
                                </m:r>
                              </m:sup>
                            </m:sSup>
                          </m:num>
                          <m:den>
                            <m:r>
                              <a:rPr lang="en-GB" b="0" i="1">
                                <a:latin typeface="Cambria Math"/>
                              </a:rPr>
                              <m:t>𝑛</m:t>
                            </m:r>
                          </m:den>
                        </m:f>
                      </m:e>
                    </m:rad>
                  </m:oMath>
                </a14:m>
                <a:r>
                  <a:rPr lang="en-GB" dirty="0"/>
                  <a:t>. </a:t>
                </a:r>
              </a:p>
            </p:txBody>
          </p:sp>
        </mc:Choice>
        <mc:Fallback xmlns="">
          <p:sp>
            <p:nvSpPr>
              <p:cNvPr id="4" name="Rectangle 3"/>
              <p:cNvSpPr>
                <a:spLocks noRot="1" noChangeAspect="1" noMove="1" noResize="1" noEditPoints="1" noAdjustHandles="1" noChangeArrowheads="1" noChangeShapeType="1" noTextEdit="1"/>
              </p:cNvSpPr>
              <p:nvPr/>
            </p:nvSpPr>
            <p:spPr>
              <a:xfrm>
                <a:off x="476765" y="4986951"/>
                <a:ext cx="8318163" cy="933012"/>
              </a:xfrm>
              <a:prstGeom prst="rect">
                <a:avLst/>
              </a:prstGeom>
              <a:blipFill rotWithShape="1">
                <a:blip r:embed="rId7"/>
                <a:stretch>
                  <a:fillRect l="-512" t="-2581"/>
                </a:stretch>
              </a:blipFill>
              <a:ln>
                <a:solidFill>
                  <a:srgbClr val="0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97600" y="332656"/>
                <a:ext cx="6122766" cy="656013"/>
              </a:xfrm>
              <a:prstGeom prst="rect">
                <a:avLst/>
              </a:prstGeom>
            </p:spPr>
            <p:txBody>
              <a:bodyPr wrap="none">
                <a:spAutoFit/>
              </a:bodyPr>
              <a:lstStyle/>
              <a:p>
                <a:r>
                  <a:rPr lang="en-GB" dirty="0" smtClean="0"/>
                  <a:t>Given we know </a:t>
                </a:r>
                <a14:m>
                  <m:oMath xmlns:m="http://schemas.openxmlformats.org/officeDocument/2006/math" xmlns="">
                    <m:r>
                      <a:rPr lang="en-GB" b="0" i="1" smtClean="0">
                        <a:latin typeface="Cambria Math"/>
                      </a:rPr>
                      <m:t>𝜇</m:t>
                    </m:r>
                  </m:oMath>
                </a14:m>
                <a:r>
                  <a:rPr lang="en-GB" dirty="0" smtClean="0"/>
                  <a:t>,  </a:t>
                </a:r>
                <a:r>
                  <a:rPr lang="en-GB" dirty="0"/>
                  <a:t>95% of the time </a:t>
                </a:r>
                <a:r>
                  <a:rPr lang="en-GB" dirty="0" smtClean="0"/>
                  <a:t>we expect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oMath>
                </a14:m>
                <a:r>
                  <a:rPr lang="en-GB" dirty="0" smtClean="0"/>
                  <a:t> in </a:t>
                </a:r>
                <a14:m>
                  <m:oMath xmlns:m="http://schemas.openxmlformats.org/officeDocument/2006/math" xmlns="">
                    <m:r>
                      <a:rPr lang="en-GB" i="1">
                        <a:latin typeface="Cambria Math"/>
                      </a:rPr>
                      <m:t>𝜇</m:t>
                    </m:r>
                    <m:r>
                      <a:rPr lang="en-GB"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oMath>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597600" y="332656"/>
                <a:ext cx="6122766" cy="656013"/>
              </a:xfrm>
              <a:prstGeom prst="rect">
                <a:avLst/>
              </a:prstGeom>
              <a:blipFill rotWithShape="1">
                <a:blip r:embed="rId8"/>
                <a:stretch>
                  <a:fillRect l="-7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7600" y="1266504"/>
                <a:ext cx="7497052" cy="369332"/>
              </a:xfrm>
              <a:prstGeom prst="rect">
                <a:avLst/>
              </a:prstGeom>
              <a:noFill/>
            </p:spPr>
            <p:txBody>
              <a:bodyPr wrap="none" rtlCol="0">
                <a:spAutoFit/>
              </a:bodyPr>
              <a:lstStyle/>
              <a:p>
                <a:r>
                  <a:rPr lang="en-GB" dirty="0" smtClean="0"/>
                  <a:t>Now we </a:t>
                </a:r>
                <a:r>
                  <a:rPr lang="en-GB" i="1" dirty="0" smtClean="0"/>
                  <a:t>measure</a:t>
                </a:r>
                <a:r>
                  <a:rPr lang="en-GB" dirty="0" smtClean="0"/>
                  <a:t>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oMath>
                </a14:m>
                <a:r>
                  <a:rPr lang="en-GB" dirty="0" smtClean="0"/>
                  <a:t> and want to </a:t>
                </a:r>
                <a:r>
                  <a:rPr lang="en-GB" i="1" dirty="0" smtClean="0"/>
                  <a:t>infer</a:t>
                </a:r>
                <a:r>
                  <a:rPr lang="en-GB" dirty="0" smtClean="0"/>
                  <a:t> a confidence interval for the unknown </a:t>
                </a:r>
                <a14:m>
                  <m:oMath xmlns:m="http://schemas.openxmlformats.org/officeDocument/2006/math" xmlns="">
                    <m:r>
                      <a:rPr lang="en-GB" b="0" i="1" smtClean="0">
                        <a:latin typeface="Cambria Math"/>
                      </a:rPr>
                      <m:t>𝜇</m:t>
                    </m:r>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97600" y="1266504"/>
                <a:ext cx="7497052" cy="369332"/>
              </a:xfrm>
              <a:prstGeom prst="rect">
                <a:avLst/>
              </a:prstGeom>
              <a:blipFill rotWithShape="1">
                <a:blip r:embed="rId9"/>
                <a:stretch>
                  <a:fillRect l="-650"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6765" y="3683922"/>
                <a:ext cx="8330807" cy="369332"/>
              </a:xfrm>
              <a:prstGeom prst="rect">
                <a:avLst/>
              </a:prstGeom>
            </p:spPr>
            <p:txBody>
              <a:bodyPr wrap="none">
                <a:spAutoFit/>
              </a:bodyPr>
              <a:lstStyle/>
              <a:p>
                <a14:m>
                  <m:oMath xmlns:m="http://schemas.openxmlformats.org/officeDocument/2006/math" xmlns="">
                    <m:r>
                      <a:rPr lang="en-GB" b="0" i="1" smtClean="0">
                        <a:latin typeface="Cambria Math"/>
                      </a:rPr>
                      <m:t>⇒</m:t>
                    </m:r>
                    <m:r>
                      <a:rPr lang="en-GB" i="1">
                        <a:latin typeface="Cambria Math"/>
                      </a:rPr>
                      <m:t>𝑃</m:t>
                    </m:r>
                    <m:d>
                      <m:dPr>
                        <m:endChr m:val="|"/>
                        <m:ctrlPr>
                          <a:rPr lang="en-GB" i="1">
                            <a:latin typeface="Cambria Math"/>
                          </a:rPr>
                        </m:ctrlPr>
                      </m:dPr>
                      <m:e>
                        <m:r>
                          <a:rPr lang="en-GB" i="1">
                            <a:latin typeface="Cambria Math"/>
                          </a:rPr>
                          <m:t>𝜇</m:t>
                        </m:r>
                      </m:e>
                    </m:d>
                    <m:acc>
                      <m:accPr>
                        <m:chr m:val="̅"/>
                        <m:ctrlPr>
                          <a:rPr lang="en-GB" i="1">
                            <a:latin typeface="Cambria Math"/>
                          </a:rPr>
                        </m:ctrlPr>
                      </m:accPr>
                      <m:e>
                        <m:r>
                          <a:rPr lang="en-GB" i="1">
                            <a:latin typeface="Cambria Math"/>
                          </a:rPr>
                          <m:t>𝑋</m:t>
                        </m:r>
                      </m:e>
                    </m:acc>
                    <m:r>
                      <a:rPr lang="en-GB">
                        <a:latin typeface="Cambria Math"/>
                      </a:rPr>
                      <m:t> </m:t>
                    </m:r>
                    <m:r>
                      <a:rPr lang="en-GB" i="1">
                        <a:latin typeface="Cambria Math"/>
                      </a:rPr>
                      <m:t>)</m:t>
                    </m:r>
                  </m:oMath>
                </a14:m>
                <a:r>
                  <a:rPr lang="en-GB" dirty="0"/>
                  <a:t> </a:t>
                </a:r>
                <a:r>
                  <a:rPr lang="en-GB" dirty="0" smtClean="0"/>
                  <a:t>is also a Normal distribution with </a:t>
                </a:r>
                <a:r>
                  <a:rPr lang="en-GB" dirty="0"/>
                  <a:t>mean </a:t>
                </a:r>
                <a14:m>
                  <m:oMath xmlns:m="http://schemas.openxmlformats.org/officeDocument/2006/math" xmlns="">
                    <m:acc>
                      <m:accPr>
                        <m:chr m:val="̅"/>
                        <m:ctrlPr>
                          <a:rPr lang="en-GB" i="1">
                            <a:latin typeface="Cambria Math"/>
                          </a:rPr>
                        </m:ctrlPr>
                      </m:accPr>
                      <m:e>
                        <m:r>
                          <a:rPr lang="en-GB" i="1">
                            <a:latin typeface="Cambria Math"/>
                          </a:rPr>
                          <m:t>𝑋</m:t>
                        </m:r>
                      </m:e>
                    </m:acc>
                  </m:oMath>
                </a14:m>
                <a:r>
                  <a:rPr lang="en-GB" dirty="0"/>
                  <a:t> </a:t>
                </a:r>
                <a:r>
                  <a:rPr lang="en-GB" dirty="0" smtClean="0"/>
                  <a:t> and the same standard deviation</a:t>
                </a:r>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476765" y="3683922"/>
                <a:ext cx="8330807" cy="369332"/>
              </a:xfrm>
              <a:prstGeom prst="rect">
                <a:avLst/>
              </a:prstGeom>
              <a:blipFill rotWithShape="1">
                <a:blip r:embed="rId10"/>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7946" y="4374986"/>
                <a:ext cx="3387659" cy="369332"/>
              </a:xfrm>
              <a:prstGeom prst="rect">
                <a:avLst/>
              </a:prstGeom>
              <a:noFill/>
            </p:spPr>
            <p:txBody>
              <a:bodyPr wrap="none" rtlCol="0">
                <a:spAutoFit/>
              </a:bodyPr>
              <a:lstStyle/>
              <a:p>
                <a14:m>
                  <m:oMath xmlns:m="http://schemas.openxmlformats.org/officeDocument/2006/math" xmlns="">
                    <m:r>
                      <a:rPr lang="en-GB" b="0" i="1" smtClean="0">
                        <a:latin typeface="Cambria Math"/>
                      </a:rPr>
                      <m:t>⇒</m:t>
                    </m:r>
                  </m:oMath>
                </a14:m>
                <a:r>
                  <a:rPr lang="en-GB" dirty="0" smtClean="0"/>
                  <a:t> 95% confidence interval for </a:t>
                </a:r>
                <a14:m>
                  <m:oMath xmlns:m="http://schemas.openxmlformats.org/officeDocument/2006/math" xmlns="">
                    <m:r>
                      <a:rPr lang="en-GB" b="0" i="1" smtClean="0">
                        <a:latin typeface="Cambria Math"/>
                      </a:rPr>
                      <m:t>𝜇</m:t>
                    </m:r>
                  </m:oMath>
                </a14:m>
                <a:r>
                  <a:rPr lang="en-GB" dirty="0" smtClean="0"/>
                  <a:t> is</a:t>
                </a:r>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946" y="4374986"/>
                <a:ext cx="3387659" cy="369332"/>
              </a:xfrm>
              <a:prstGeom prst="rect">
                <a:avLst/>
              </a:prstGeom>
              <a:blipFill rotWithShape="1">
                <a:blip r:embed="rId11"/>
                <a:stretch>
                  <a:fillRect t="-8333" r="-89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805848" y="4057875"/>
                <a:ext cx="1526444" cy="910699"/>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acc>
                        <m:accPr>
                          <m:chr m:val="̅"/>
                          <m:ctrlPr>
                            <a:rPr lang="en-GB" b="0" i="1" smtClean="0">
                              <a:latin typeface="Cambria Math"/>
                            </a:rPr>
                          </m:ctrlPr>
                        </m:accPr>
                        <m:e>
                          <m:r>
                            <a:rPr lang="en-GB" b="0" i="1" smtClean="0">
                              <a:latin typeface="Cambria Math"/>
                            </a:rPr>
                            <m:t>𝑋</m:t>
                          </m:r>
                        </m:e>
                      </m:acc>
                      <m:r>
                        <a:rPr lang="en-GB"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oMath>
                  </m:oMathPara>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805848" y="4057875"/>
                <a:ext cx="1526444" cy="910699"/>
              </a:xfrm>
              <a:prstGeom prst="rect">
                <a:avLst/>
              </a:prstGeom>
              <a:blipFill rotWithShape="1">
                <a:blip r:embed="rId12"/>
                <a:stretch>
                  <a:fillRect/>
                </a:stretch>
              </a:blipFill>
            </p:spPr>
            <p:txBody>
              <a:bodyPr/>
              <a:lstStyle/>
              <a:p>
                <a:r>
                  <a:rPr lang="en-GB">
                    <a:noFill/>
                  </a:rPr>
                  <a:t> </a:t>
                </a:r>
              </a:p>
            </p:txBody>
          </p:sp>
        </mc:Fallback>
      </mc:AlternateContent>
      <p:sp>
        <p:nvSpPr>
          <p:cNvPr id="2" name="TextBox 1"/>
          <p:cNvSpPr txBox="1"/>
          <p:nvPr/>
        </p:nvSpPr>
        <p:spPr>
          <a:xfrm>
            <a:off x="377817" y="6090590"/>
            <a:ext cx="8874703" cy="646331"/>
          </a:xfrm>
          <a:prstGeom prst="rect">
            <a:avLst/>
          </a:prstGeom>
          <a:noFill/>
        </p:spPr>
        <p:txBody>
          <a:bodyPr wrap="square" rtlCol="0">
            <a:spAutoFit/>
          </a:bodyPr>
          <a:lstStyle/>
          <a:p>
            <a:r>
              <a:rPr lang="en-GB" dirty="0" smtClean="0"/>
              <a:t>Frequency interpretation: If we were to measure a large number of different data samples, then on average 95% of the confidence intervals we computed would contain the true mean.</a:t>
            </a:r>
            <a:endParaRPr lang="en-GB" dirty="0"/>
          </a:p>
        </p:txBody>
      </p:sp>
    </p:spTree>
    <p:custDataLst>
      <p:tags r:id="rId1"/>
    </p:custDataLst>
    <p:extLst>
      <p:ext uri="{BB962C8B-B14F-4D97-AF65-F5344CB8AC3E}">
        <p14:creationId xmlns:p14="http://schemas.microsoft.com/office/powerpoint/2010/main" val="2406299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4" grpId="0" animBg="1"/>
      <p:bldP spid="10" grpId="0"/>
      <p:bldP spid="11" grpId="0"/>
      <p:bldP spid="13" grpId="0"/>
      <p:bldP spid="14"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141278996"/>
              </p:ext>
            </p:extLst>
          </p:nvPr>
        </p:nvGraphicFramePr>
        <p:xfrm>
          <a:off x="5652120" y="3140968"/>
          <a:ext cx="2943820" cy="3311798"/>
        </p:xfrm>
        <a:graphic>
          <a:graphicData uri="http://schemas.openxmlformats.org/presentationml/2006/ole">
            <mc:AlternateContent xmlns:mc="http://schemas.openxmlformats.org/markup-compatibility/2006">
              <mc:Choice xmlns:v="urn:schemas-microsoft-com:vml" Requires="v">
                <p:oleObj spid="_x0000_s55306" name="Chart" r:id="rId8" imgW="4571932" imgH="5143500" progId="MSGraph.Chart.8">
                  <p:embed followColorScheme="full"/>
                </p:oleObj>
              </mc:Choice>
              <mc:Fallback>
                <p:oleObj name="Chart" r:id="rId8" imgW="4571932" imgH="5143500" progId="MSGraph.Chart.8">
                  <p:embed followColorScheme="full"/>
                  <p:pic>
                    <p:nvPicPr>
                      <p:cNvPr id="0" name=""/>
                      <p:cNvPicPr/>
                      <p:nvPr/>
                    </p:nvPicPr>
                    <p:blipFill>
                      <a:blip r:embed="rId9"/>
                      <a:stretch>
                        <a:fillRect/>
                      </a:stretch>
                    </p:blipFill>
                    <p:spPr>
                      <a:xfrm>
                        <a:off x="5652120" y="3140968"/>
                        <a:ext cx="2943820" cy="331179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PQuestion"/>
              <p:cNvSpPr txBox="1">
                <a:spLocks/>
              </p:cNvSpPr>
              <p:nvPr/>
            </p:nvSpPr>
            <p:spPr>
              <a:xfrm>
                <a:off x="1822209" y="420612"/>
                <a:ext cx="4896544" cy="2720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u="sng" dirty="0" smtClean="0"/>
                  <a:t>Confidence interval interpretation</a:t>
                </a:r>
                <a:r>
                  <a:rPr lang="en-GB" sz="1600" dirty="0"/>
                  <a:t/>
                </a:r>
                <a:br>
                  <a:rPr lang="en-GB" sz="1600" dirty="0"/>
                </a:br>
                <a:r>
                  <a:rPr lang="en-GB" sz="1600" dirty="0" smtClean="0"/>
                  <a:t/>
                </a:r>
                <a:br>
                  <a:rPr lang="en-GB" sz="1600" dirty="0" smtClean="0"/>
                </a:br>
                <a:r>
                  <a:rPr lang="en-GB" sz="1600" dirty="0" smtClean="0"/>
                  <a:t>During component manufacture, a random sample of 500 are weighed each day, and each day a 95% confidence interval is calculated for the mean weight </a:t>
                </a:r>
                <a14:m>
                  <m:oMath xmlns:m="http://schemas.openxmlformats.org/officeDocument/2006/math" xmlns="">
                    <m:r>
                      <a:rPr lang="en-GB" sz="1600" i="1" smtClean="0">
                        <a:latin typeface="Cambria Math"/>
                      </a:rPr>
                      <m:t>𝜇</m:t>
                    </m:r>
                  </m:oMath>
                </a14:m>
                <a:r>
                  <a:rPr lang="en-GB" sz="1600" dirty="0" smtClean="0"/>
                  <a:t> of the components. On the first day we obtain a confidence interval  for the mean </a:t>
                </a:r>
                <a:r>
                  <a:rPr lang="en-GB" sz="1600" dirty="0"/>
                  <a:t>weight of </a:t>
                </a:r>
                <a14:m>
                  <m:oMath xmlns:m="http://schemas.openxmlformats.org/officeDocument/2006/math" xmlns="">
                    <m:d>
                      <m:dPr>
                        <m:ctrlPr>
                          <a:rPr lang="en-GB" sz="1600" i="1" smtClean="0">
                            <a:latin typeface="Cambria Math"/>
                          </a:rPr>
                        </m:ctrlPr>
                      </m:dPr>
                      <m:e>
                        <m:r>
                          <a:rPr lang="en-GB" sz="1600" i="1" smtClean="0">
                            <a:latin typeface="Cambria Math"/>
                          </a:rPr>
                          <m:t>0.105±0.003</m:t>
                        </m:r>
                      </m:e>
                    </m:d>
                  </m:oMath>
                </a14:m>
                <a:r>
                  <a:rPr lang="en-GB" sz="1600" dirty="0" smtClean="0"/>
                  <a:t>Kg. Which of the following are correct on average if the </a:t>
                </a:r>
                <a:r>
                  <a:rPr lang="en-GB" sz="1600" dirty="0"/>
                  <a:t>(unknown) mean weight </a:t>
                </a:r>
                <a14:m>
                  <m:oMath xmlns:m="http://schemas.openxmlformats.org/officeDocument/2006/math" xmlns="">
                    <m:r>
                      <a:rPr lang="en-GB" sz="1600" i="1">
                        <a:latin typeface="Cambria Math"/>
                      </a:rPr>
                      <m:t>𝜇</m:t>
                    </m:r>
                  </m:oMath>
                </a14:m>
                <a:r>
                  <a:rPr lang="en-GB" sz="1600" dirty="0"/>
                  <a:t> and </a:t>
                </a:r>
                <a:r>
                  <a:rPr lang="en-GB" sz="1600" dirty="0" smtClean="0"/>
                  <a:t>(known) standard </a:t>
                </a:r>
                <a:r>
                  <a:rPr lang="en-GB" sz="1600" dirty="0"/>
                  <a:t>deviation </a:t>
                </a:r>
                <a14:m>
                  <m:oMath xmlns:m="http://schemas.openxmlformats.org/officeDocument/2006/math" xmlns="">
                    <m:r>
                      <a:rPr lang="en-GB" sz="1600" i="1">
                        <a:latin typeface="Cambria Math"/>
                      </a:rPr>
                      <m:t>𝜎</m:t>
                    </m:r>
                  </m:oMath>
                </a14:m>
                <a:r>
                  <a:rPr lang="en-GB" sz="1600" dirty="0"/>
                  <a:t> remain constant on different </a:t>
                </a:r>
                <a:r>
                  <a:rPr lang="en-GB" sz="1600" dirty="0" smtClean="0"/>
                  <a:t>days?</a:t>
                </a:r>
                <a:br>
                  <a:rPr lang="en-GB" sz="1600" dirty="0" smtClean="0"/>
                </a:br>
                <a:r>
                  <a:rPr lang="en-GB" sz="1600" dirty="0" smtClean="0"/>
                  <a:t/>
                </a:r>
                <a:br>
                  <a:rPr lang="en-GB" sz="1600" dirty="0" smtClean="0"/>
                </a:br>
                <a:r>
                  <a:rPr lang="en-GB" sz="1600" i="1" dirty="0" smtClean="0"/>
                  <a:t>(can click one or two choices)</a:t>
                </a:r>
                <a:r>
                  <a:rPr lang="en-GB" sz="1600" dirty="0" smtClean="0"/>
                  <a:t/>
                </a:r>
                <a:br>
                  <a:rPr lang="en-GB" sz="1600" dirty="0" smtClean="0"/>
                </a:br>
                <a:endParaRPr lang="en-GB" sz="1800" dirty="0"/>
              </a:p>
            </p:txBody>
          </p:sp>
        </mc:Choice>
        <mc:Fallback xmlns="">
          <p:sp>
            <p:nvSpPr>
              <p:cNvPr id="5" name="TPQuestion"/>
              <p:cNvSpPr txBox="1">
                <a:spLocks noRot="1" noChangeAspect="1" noMove="1" noResize="1" noEditPoints="1" noAdjustHandles="1" noChangeArrowheads="1" noChangeShapeType="1" noTextEdit="1"/>
              </p:cNvSpPr>
              <p:nvPr/>
            </p:nvSpPr>
            <p:spPr>
              <a:xfrm>
                <a:off x="1822209" y="420612"/>
                <a:ext cx="4896544" cy="2720356"/>
              </a:xfrm>
              <a:prstGeom prst="rect">
                <a:avLst/>
              </a:prstGeom>
              <a:blipFill rotWithShape="1">
                <a:blip r:embed="rId10"/>
                <a:stretch>
                  <a:fillRect l="-1370" t="-12780" r="-996" b="-4484"/>
                </a:stretch>
              </a:blipFill>
            </p:spPr>
            <p:txBody>
              <a:bodyPr/>
              <a:lstStyle/>
              <a:p>
                <a:r>
                  <a:rPr lang="en-GB">
                    <a:noFill/>
                  </a:rPr>
                  <a:t> </a:t>
                </a:r>
              </a:p>
            </p:txBody>
          </p:sp>
        </mc:Fallback>
      </mc:AlternateContent>
      <p:pic>
        <p:nvPicPr>
          <p:cNvPr id="6"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PAnswers"/>
              <p:cNvSpPr>
                <a:spLocks noGrp="1"/>
              </p:cNvSpPr>
              <p:nvPr>
                <p:ph type="body" idx="1"/>
                <p:custDataLst>
                  <p:tags r:id="rId4"/>
                </p:custDataLst>
              </p:nvPr>
            </p:nvSpPr>
            <p:spPr>
              <a:xfrm>
                <a:off x="457200" y="3356992"/>
                <a:ext cx="4114800" cy="2769048"/>
              </a:xfrm>
            </p:spPr>
            <p:txBody>
              <a:bodyPr>
                <a:noAutofit/>
              </a:bodyPr>
              <a:lstStyle/>
              <a:p>
                <a:pPr marL="514350" indent="-514350">
                  <a:buFont typeface="Arial" pitchFamily="34" charset="0"/>
                  <a:buAutoNum type="arabicPeriod"/>
                </a:pPr>
                <a:r>
                  <a:rPr lang="en-GB" sz="1600" dirty="0"/>
                  <a:t>On 95% of days, the mean weight is in the range </a:t>
                </a:r>
                <a14:m>
                  <m:oMath xmlns:m="http://schemas.openxmlformats.org/officeDocument/2006/math" xmlns="">
                    <m:d>
                      <m:dPr>
                        <m:ctrlPr>
                          <a:rPr lang="en-GB" sz="1600" i="1">
                            <a:latin typeface="Cambria Math"/>
                          </a:rPr>
                        </m:ctrlPr>
                      </m:dPr>
                      <m:e>
                        <m:r>
                          <a:rPr lang="en-GB" sz="1600" i="1">
                            <a:latin typeface="Cambria Math"/>
                          </a:rPr>
                          <m:t>0.105±0.003</m:t>
                        </m:r>
                      </m:e>
                    </m:d>
                  </m:oMath>
                </a14:m>
                <a:r>
                  <a:rPr lang="en-GB" sz="1600" dirty="0"/>
                  <a:t>Kg</a:t>
                </a:r>
              </a:p>
              <a:p>
                <a:pPr marL="514350" indent="-514350">
                  <a:buFont typeface="Arial" pitchFamily="34" charset="0"/>
                  <a:buAutoNum type="arabicPeriod"/>
                </a:pPr>
                <a:r>
                  <a:rPr lang="en-GB" sz="1600" dirty="0"/>
                  <a:t>On 5% of days the calculated confidence interval does not contain </a:t>
                </a:r>
                <a14:m>
                  <m:oMath xmlns:m="http://schemas.openxmlformats.org/officeDocument/2006/math" xmlns="">
                    <m:r>
                      <a:rPr lang="en-GB" sz="1600" i="1">
                        <a:latin typeface="Cambria Math"/>
                      </a:rPr>
                      <m:t>𝜇</m:t>
                    </m:r>
                  </m:oMath>
                </a14:m>
                <a:endParaRPr lang="en-GB" sz="1600" dirty="0"/>
              </a:p>
              <a:p>
                <a:pPr marL="514350" indent="-514350">
                  <a:buFont typeface="Arial" pitchFamily="34" charset="0"/>
                  <a:buAutoNum type="arabicPeriod"/>
                </a:pPr>
                <a:r>
                  <a:rPr lang="en-GB" sz="1600" dirty="0"/>
                  <a:t>95% of the components have weights in the range </a:t>
                </a:r>
                <a14:m>
                  <m:oMath xmlns:m="http://schemas.openxmlformats.org/officeDocument/2006/math" xmlns="">
                    <m:d>
                      <m:dPr>
                        <m:ctrlPr>
                          <a:rPr lang="en-GB" sz="1600" i="1">
                            <a:latin typeface="Cambria Math"/>
                          </a:rPr>
                        </m:ctrlPr>
                      </m:dPr>
                      <m:e>
                        <m:r>
                          <a:rPr lang="en-GB" sz="1600" i="1">
                            <a:latin typeface="Cambria Math"/>
                          </a:rPr>
                          <m:t>0.105±0.003</m:t>
                        </m:r>
                      </m:e>
                    </m:d>
                  </m:oMath>
                </a14:m>
                <a:r>
                  <a:rPr lang="en-GB" sz="1600" dirty="0"/>
                  <a:t>Kg</a:t>
                </a:r>
              </a:p>
              <a:p>
                <a:pPr marL="514350" indent="-514350">
                  <a:buFont typeface="Arial" pitchFamily="34" charset="0"/>
                  <a:buAutoNum type="arabicPeriod"/>
                </a:pPr>
                <a:r>
                  <a:rPr lang="en-GB" sz="1600" dirty="0"/>
                  <a:t>5% of the sample means (mid-points of the confidence intervals) do not lie in the range </a:t>
                </a:r>
                <a14:m>
                  <m:oMath xmlns:m="http://schemas.openxmlformats.org/officeDocument/2006/math" xmlns="">
                    <m:d>
                      <m:dPr>
                        <m:ctrlPr>
                          <a:rPr lang="en-GB" sz="1600" i="1">
                            <a:latin typeface="Cambria Math"/>
                          </a:rPr>
                        </m:ctrlPr>
                      </m:dPr>
                      <m:e>
                        <m:r>
                          <a:rPr lang="en-GB" sz="1600" i="1">
                            <a:latin typeface="Cambria Math"/>
                          </a:rPr>
                          <m:t>0.105±0.003</m:t>
                        </m:r>
                      </m:e>
                    </m:d>
                  </m:oMath>
                </a14:m>
                <a:r>
                  <a:rPr lang="en-GB" sz="1600" dirty="0"/>
                  <a:t>Kg</a:t>
                </a:r>
              </a:p>
            </p:txBody>
          </p:sp>
        </mc:Choice>
        <mc:Fallback xmlns="">
          <p:sp>
            <p:nvSpPr>
              <p:cNvPr id="3" name="TPAnswers"/>
              <p:cNvSpPr>
                <a:spLocks noGrp="1" noRot="1" noChangeAspect="1" noMove="1" noResize="1" noEditPoints="1" noAdjustHandles="1" noChangeArrowheads="1" noChangeShapeType="1" noTextEdit="1"/>
              </p:cNvSpPr>
              <p:nvPr>
                <p:ph type="body" idx="1"/>
                <p:custDataLst>
                  <p:tags r:id="rId12"/>
                </p:custDataLst>
              </p:nvPr>
            </p:nvSpPr>
            <p:spPr>
              <a:xfrm>
                <a:off x="457200" y="3356992"/>
                <a:ext cx="4114800" cy="2769048"/>
              </a:xfrm>
              <a:blipFill rotWithShape="1">
                <a:blip r:embed="rId13"/>
                <a:stretch>
                  <a:fillRect l="-741" t="-661" r="-1185"/>
                </a:stretch>
              </a:blipFill>
            </p:spPr>
            <p:txBody>
              <a:bodyPr/>
              <a:lstStyle/>
              <a:p>
                <a:r>
                  <a:rPr lang="en-GB">
                    <a:noFill/>
                  </a:rPr>
                  <a:t> </a:t>
                </a:r>
              </a:p>
            </p:txBody>
          </p:sp>
        </mc:Fallback>
      </mc:AlternateContent>
      <p:sp>
        <p:nvSpPr>
          <p:cNvPr id="11" name="CorShape1"/>
          <p:cNvSpPr/>
          <p:nvPr>
            <p:custDataLst>
              <p:tags r:id="rId5"/>
            </p:custDataLst>
          </p:nvPr>
        </p:nvSpPr>
        <p:spPr>
          <a:xfrm rot="10800000">
            <a:off x="203200" y="399622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CountdownNew"/>
          <p:cNvGrpSpPr/>
          <p:nvPr>
            <p:custDataLst>
              <p:tags r:id="rId6"/>
            </p:custDataLst>
          </p:nvPr>
        </p:nvGrpSpPr>
        <p:grpSpPr>
          <a:xfrm>
            <a:off x="7874000" y="5842000"/>
            <a:ext cx="1270000" cy="1016000"/>
            <a:chOff x="8318500" y="6032500"/>
            <a:chExt cx="1270000" cy="1016000"/>
          </a:xfrm>
        </p:grpSpPr>
        <p:pic>
          <p:nvPicPr>
            <p:cNvPr id="9" name="CDShape"/>
            <p:cNvPicPr>
              <a:picLocks/>
            </p:cNvPicPr>
            <p:nvPr/>
          </p:nvPicPr>
          <p:blipFill>
            <a:blip r:embed="rId14">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8" name="CDTransText"/>
            <p:cNvSpPr txBox="1"/>
            <p:nvPr/>
          </p:nvSpPr>
          <p:spPr>
            <a:xfrm>
              <a:off x="8318500" y="6604000"/>
              <a:ext cx="1270000" cy="444500"/>
            </a:xfrm>
            <a:prstGeom prst="rect">
              <a:avLst/>
            </a:prstGeom>
            <a:noFill/>
          </p:spPr>
          <p:txBody>
            <a:bodyPr vert="horz" rtlCol="0">
              <a:noAutofit/>
            </a:bodyPr>
            <a:lstStyle/>
            <a:p>
              <a:pPr algn="ctr"/>
              <a:r>
                <a:rPr lang="en-GB" sz="900" b="1" smtClean="0">
                  <a:solidFill>
                    <a:srgbClr val="FFFFFF"/>
                  </a:solidFill>
                  <a:effectLst>
                    <a:prstShdw prst="shdw14" dist="35921" dir="2700000">
                      <a:scrgbClr r="0" g="0" b="0">
                        <a:alpha val="43000"/>
                      </a:scrgbClr>
                    </a:prstShdw>
                  </a:effectLst>
                  <a:latin typeface="Tahoma"/>
                </a:rPr>
                <a:t>Countdown</a:t>
              </a:r>
              <a:endParaRPr lang="en-GB" sz="900" b="1">
                <a:solidFill>
                  <a:srgbClr val="FFFFFF"/>
                </a:solidFill>
                <a:effectLst>
                  <a:prstShdw prst="shdw14" dist="35921" dir="2700000">
                    <a:scrgbClr r="0" g="0" b="0">
                      <a:alpha val="43000"/>
                    </a:scrgbClr>
                  </a:prstShdw>
                </a:effectLst>
                <a:latin typeface="Tahoma"/>
              </a:endParaRPr>
            </a:p>
          </p:txBody>
        </p:sp>
        <p:sp>
          <p:nvSpPr>
            <p:cNvPr id="7" name="CDText"/>
            <p:cNvSpPr txBox="1"/>
            <p:nvPr/>
          </p:nvSpPr>
          <p:spPr>
            <a:xfrm>
              <a:off x="8356600" y="6032500"/>
              <a:ext cx="1206500" cy="508000"/>
            </a:xfrm>
            <a:prstGeom prst="rect">
              <a:avLst/>
            </a:prstGeom>
            <a:noFill/>
          </p:spPr>
          <p:txBody>
            <a:bodyPr vert="horz" rtlCol="0" anchor="ctr" anchorCtr="1">
              <a:noAutofit/>
            </a:bodyPr>
            <a:lstStyle/>
            <a:p>
              <a:pPr algn="ctr"/>
              <a:r>
                <a:rPr lang="en-GB" sz="2400" b="1" smtClean="0">
                  <a:solidFill>
                    <a:srgbClr val="000000"/>
                  </a:solidFill>
                  <a:latin typeface="Tahoma"/>
                </a:rPr>
                <a:t>60</a:t>
              </a:r>
              <a:endParaRPr lang="en-GB" sz="2400" b="1" dirty="0">
                <a:solidFill>
                  <a:srgbClr val="000000"/>
                </a:solidFill>
                <a:latin typeface="Tahoma"/>
              </a:endParaRPr>
            </a:p>
          </p:txBody>
        </p:sp>
      </p:grpSp>
    </p:spTree>
    <p:custDataLst>
      <p:tags r:id="rId2"/>
    </p:custDataLst>
    <p:extLst>
      <p:ext uri="{BB962C8B-B14F-4D97-AF65-F5344CB8AC3E}">
        <p14:creationId xmlns:p14="http://schemas.microsoft.com/office/powerpoint/2010/main" val="2050679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repeatDur="0" restart="never"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PQuestion"/>
              <p:cNvSpPr>
                <a:spLocks noGrp="1"/>
              </p:cNvSpPr>
              <p:nvPr>
                <p:ph type="title"/>
              </p:nvPr>
            </p:nvSpPr>
            <p:spPr>
              <a:xfrm>
                <a:off x="1763688" y="620688"/>
                <a:ext cx="4896544" cy="2432324"/>
              </a:xfrm>
            </p:spPr>
            <p:txBody>
              <a:bodyPr>
                <a:noAutofit/>
              </a:bodyPr>
              <a:lstStyle/>
              <a:p>
                <a:pPr algn="l"/>
                <a:r>
                  <a:rPr lang="en-GB" sz="2000" u="sng" dirty="0">
                    <a:solidFill>
                      <a:prstClr val="black"/>
                    </a:solidFill>
                  </a:rPr>
                  <a:t>Confidence interval interpretation</a:t>
                </a:r>
                <a:r>
                  <a:rPr lang="en-GB" sz="1600" dirty="0">
                    <a:solidFill>
                      <a:prstClr val="black"/>
                    </a:solidFill>
                  </a:rPr>
                  <a:t/>
                </a:r>
                <a:br>
                  <a:rPr lang="en-GB" sz="1600" dirty="0">
                    <a:solidFill>
                      <a:prstClr val="black"/>
                    </a:solidFill>
                  </a:rPr>
                </a:br>
                <a:r>
                  <a:rPr lang="en-GB" sz="1600" dirty="0">
                    <a:solidFill>
                      <a:prstClr val="black"/>
                    </a:solidFill>
                  </a:rPr>
                  <a:t/>
                </a:r>
                <a:br>
                  <a:rPr lang="en-GB" sz="1600" dirty="0">
                    <a:solidFill>
                      <a:prstClr val="black"/>
                    </a:solidFill>
                  </a:rPr>
                </a:br>
                <a:r>
                  <a:rPr lang="en-GB" sz="1600" dirty="0"/>
                  <a:t>During component manufacture, a random sample of 500 are weighed each day, and each day a 95% confidence interval is calculated for the mean weight </a:t>
                </a:r>
                <a14:m>
                  <m:oMath xmlns:m="http://schemas.openxmlformats.org/officeDocument/2006/math" xmlns="">
                    <m:r>
                      <a:rPr lang="en-GB" sz="1600" i="1">
                        <a:latin typeface="Cambria Math"/>
                      </a:rPr>
                      <m:t>𝜇</m:t>
                    </m:r>
                  </m:oMath>
                </a14:m>
                <a:r>
                  <a:rPr lang="en-GB" sz="1600" dirty="0"/>
                  <a:t> of the components. On the first day we obtain a confidence interval  for the mean </a:t>
                </a:r>
                <a:r>
                  <a:rPr lang="en-GB" sz="1600" dirty="0" smtClean="0"/>
                  <a:t>weight of </a:t>
                </a:r>
                <a14:m>
                  <m:oMath xmlns:m="http://schemas.openxmlformats.org/officeDocument/2006/math" xmlns="">
                    <m:d>
                      <m:dPr>
                        <m:ctrlPr>
                          <a:rPr lang="en-GB" sz="1600" i="1">
                            <a:latin typeface="Cambria Math"/>
                          </a:rPr>
                        </m:ctrlPr>
                      </m:dPr>
                      <m:e>
                        <m:r>
                          <a:rPr lang="en-GB" sz="1600" i="1">
                            <a:latin typeface="Cambria Math"/>
                          </a:rPr>
                          <m:t>0.105±0.003</m:t>
                        </m:r>
                      </m:e>
                    </m:d>
                  </m:oMath>
                </a14:m>
                <a:r>
                  <a:rPr lang="en-GB" sz="1600" dirty="0"/>
                  <a:t>Kg. Which of the following are correct on average if the (unknown) mean weight </a:t>
                </a:r>
                <a14:m>
                  <m:oMath xmlns:m="http://schemas.openxmlformats.org/officeDocument/2006/math" xmlns="">
                    <m:r>
                      <a:rPr lang="en-GB" sz="1600" i="1">
                        <a:latin typeface="Cambria Math"/>
                      </a:rPr>
                      <m:t>𝜇</m:t>
                    </m:r>
                  </m:oMath>
                </a14:m>
                <a:r>
                  <a:rPr lang="en-GB" sz="1600" dirty="0"/>
                  <a:t> and (known) standard deviation </a:t>
                </a:r>
                <a14:m>
                  <m:oMath xmlns:m="http://schemas.openxmlformats.org/officeDocument/2006/math" xmlns="">
                    <m:r>
                      <a:rPr lang="en-GB" sz="1600" i="1">
                        <a:latin typeface="Cambria Math"/>
                      </a:rPr>
                      <m:t>𝜎</m:t>
                    </m:r>
                  </m:oMath>
                </a14:m>
                <a:r>
                  <a:rPr lang="en-GB" sz="1600" dirty="0"/>
                  <a:t> remain constant on different days?</a:t>
                </a:r>
                <a:r>
                  <a:rPr lang="en-GB" sz="1600" dirty="0">
                    <a:solidFill>
                      <a:prstClr val="black"/>
                    </a:solidFill>
                  </a:rPr>
                  <a:t/>
                </a:r>
                <a:br>
                  <a:rPr lang="en-GB" sz="1600" dirty="0">
                    <a:solidFill>
                      <a:prstClr val="black"/>
                    </a:solidFill>
                  </a:rPr>
                </a:br>
                <a:r>
                  <a:rPr lang="en-GB" sz="1600" dirty="0" smtClean="0">
                    <a:solidFill>
                      <a:prstClr val="black"/>
                    </a:solidFill>
                  </a:rPr>
                  <a:t/>
                </a:r>
                <a:br>
                  <a:rPr lang="en-GB" sz="1600" dirty="0" smtClean="0">
                    <a:solidFill>
                      <a:prstClr val="black"/>
                    </a:solidFill>
                  </a:rPr>
                </a:br>
                <a:r>
                  <a:rPr lang="en-GB" sz="1600" dirty="0">
                    <a:solidFill>
                      <a:prstClr val="black"/>
                    </a:solidFill>
                  </a:rPr>
                  <a:t/>
                </a:r>
                <a:br>
                  <a:rPr lang="en-GB" sz="1600" dirty="0">
                    <a:solidFill>
                      <a:prstClr val="black"/>
                    </a:solidFill>
                  </a:rPr>
                </a:br>
                <a:endParaRPr lang="en-GB" sz="1800" dirty="0"/>
              </a:p>
            </p:txBody>
          </p:sp>
        </mc:Choice>
        <mc:Fallback xmlns="">
          <p:sp>
            <p:nvSpPr>
              <p:cNvPr id="4" name="TPQuestion"/>
              <p:cNvSpPr>
                <a:spLocks noGrp="1" noRot="1" noChangeAspect="1" noMove="1" noResize="1" noEditPoints="1" noAdjustHandles="1" noChangeArrowheads="1" noChangeShapeType="1" noTextEdit="1"/>
              </p:cNvSpPr>
              <p:nvPr>
                <p:ph type="title"/>
              </p:nvPr>
            </p:nvSpPr>
            <p:spPr>
              <a:xfrm>
                <a:off x="1763688" y="620688"/>
                <a:ext cx="4896544" cy="2432324"/>
              </a:xfrm>
              <a:blipFill rotWithShape="1">
                <a:blip r:embed="rId3"/>
                <a:stretch>
                  <a:fillRect l="-1244" t="-20301" r="-995"/>
                </a:stretch>
              </a:blipFill>
            </p:spPr>
            <p:txBody>
              <a:bodyPr/>
              <a:lstStyle/>
              <a:p>
                <a:r>
                  <a:rPr lang="en-GB">
                    <a:noFill/>
                  </a:rPr>
                  <a:t> </a:t>
                </a:r>
              </a:p>
            </p:txBody>
          </p:sp>
        </mc:Fallback>
      </mc:AlternateContent>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636032" y="2924944"/>
                <a:ext cx="3912546" cy="656013"/>
              </a:xfrm>
              <a:prstGeom prst="rect">
                <a:avLst/>
              </a:prstGeom>
              <a:noFill/>
            </p:spPr>
            <p:txBody>
              <a:bodyPr wrap="none" rtlCol="0">
                <a:spAutoFit/>
              </a:bodyPr>
              <a:lstStyle/>
              <a:p>
                <a14:m>
                  <m:oMath xmlns:m="http://schemas.openxmlformats.org/officeDocument/2006/math" xmlns="">
                    <m:acc>
                      <m:accPr>
                        <m:chr m:val="̅"/>
                        <m:ctrlPr>
                          <a:rPr lang="en-GB" b="0" i="1" smtClean="0">
                            <a:latin typeface="Cambria Math"/>
                          </a:rPr>
                        </m:ctrlPr>
                      </m:accPr>
                      <m:e>
                        <m:r>
                          <a:rPr lang="en-GB" b="0" i="1" smtClean="0">
                            <a:latin typeface="Cambria Math"/>
                          </a:rPr>
                          <m:t>𝑋</m:t>
                        </m:r>
                      </m:e>
                    </m:acc>
                    <m:r>
                      <a:rPr lang="en-GB" b="0" i="1" smtClean="0">
                        <a:latin typeface="Cambria Math"/>
                      </a:rPr>
                      <m:t>∼</m:t>
                    </m:r>
                    <m:r>
                      <a:rPr lang="en-GB" b="0" i="1" smtClean="0">
                        <a:latin typeface="Cambria Math"/>
                      </a:rPr>
                      <m:t>𝑁</m:t>
                    </m:r>
                    <m:d>
                      <m:dPr>
                        <m:ctrlPr>
                          <a:rPr lang="en-GB" b="0" i="1" smtClean="0">
                            <a:latin typeface="Cambria Math"/>
                          </a:rPr>
                        </m:ctrlPr>
                      </m:dPr>
                      <m:e>
                        <m:r>
                          <a:rPr lang="en-GB" b="0" i="1" smtClean="0">
                            <a:latin typeface="Cambria Math"/>
                          </a:rPr>
                          <m:t>𝜇</m:t>
                        </m:r>
                        <m:r>
                          <a:rPr lang="en-GB" b="0" i="1" smtClean="0">
                            <a:latin typeface="Cambria Math"/>
                          </a:rPr>
                          <m:t>,</m:t>
                        </m:r>
                        <m:f>
                          <m:fPr>
                            <m:ctrlPr>
                              <a:rPr lang="en-GB" b="0" i="1" smtClean="0">
                                <a:latin typeface="Cambria Math"/>
                              </a:rPr>
                            </m:ctrlPr>
                          </m:fPr>
                          <m:num>
                            <m:sSup>
                              <m:sSupPr>
                                <m:ctrlPr>
                                  <a:rPr lang="en-GB" b="0" i="1" smtClean="0">
                                    <a:latin typeface="Cambria Math"/>
                                  </a:rPr>
                                </m:ctrlPr>
                              </m:sSupPr>
                              <m:e>
                                <m:r>
                                  <a:rPr lang="en-GB" b="0" i="1" smtClean="0">
                                    <a:latin typeface="Cambria Math"/>
                                  </a:rPr>
                                  <m:t>𝜎</m:t>
                                </m:r>
                              </m:e>
                              <m:sup>
                                <m:r>
                                  <a:rPr lang="en-GB" b="0" i="1" smtClean="0">
                                    <a:latin typeface="Cambria Math"/>
                                  </a:rPr>
                                  <m:t>2</m:t>
                                </m:r>
                              </m:sup>
                            </m:sSup>
                          </m:num>
                          <m:den>
                            <m:r>
                              <a:rPr lang="en-GB" b="0" i="1" smtClean="0">
                                <a:latin typeface="Cambria Math"/>
                              </a:rPr>
                              <m:t>𝑛</m:t>
                            </m:r>
                          </m:den>
                        </m:f>
                      </m:e>
                    </m:d>
                  </m:oMath>
                </a14:m>
                <a:r>
                  <a:rPr lang="en-GB" i="1" dirty="0" smtClean="0"/>
                  <a:t>, where </a:t>
                </a:r>
                <a14:m>
                  <m:oMath xmlns:m="http://schemas.openxmlformats.org/officeDocument/2006/math" xmlns="">
                    <m:r>
                      <a:rPr lang="en-GB" b="0" i="1" smtClean="0">
                        <a:latin typeface="Cambria Math"/>
                      </a:rPr>
                      <m:t>1.96</m:t>
                    </m:r>
                    <m:rad>
                      <m:radPr>
                        <m:degHide m:val="on"/>
                        <m:ctrlPr>
                          <a:rPr lang="en-GB" b="0" i="1" smtClean="0">
                            <a:latin typeface="Cambria Math"/>
                          </a:rPr>
                        </m:ctrlPr>
                      </m:radPr>
                      <m:deg/>
                      <m:e>
                        <m:f>
                          <m:fPr>
                            <m:ctrlPr>
                              <a:rPr lang="en-GB" b="0" i="1" smtClean="0">
                                <a:latin typeface="Cambria Math"/>
                              </a:rPr>
                            </m:ctrlPr>
                          </m:fPr>
                          <m:num>
                            <m:sSup>
                              <m:sSupPr>
                                <m:ctrlPr>
                                  <a:rPr lang="en-GB" b="0" i="1" smtClean="0">
                                    <a:latin typeface="Cambria Math"/>
                                  </a:rPr>
                                </m:ctrlPr>
                              </m:sSupPr>
                              <m:e>
                                <m:r>
                                  <a:rPr lang="en-GB" b="0" i="1" smtClean="0">
                                    <a:latin typeface="Cambria Math"/>
                                  </a:rPr>
                                  <m:t>𝜎</m:t>
                                </m:r>
                              </m:e>
                              <m:sup>
                                <m:r>
                                  <a:rPr lang="en-GB" b="0" i="1" smtClean="0">
                                    <a:latin typeface="Cambria Math"/>
                                  </a:rPr>
                                  <m:t>2</m:t>
                                </m:r>
                              </m:sup>
                            </m:sSup>
                          </m:num>
                          <m:den>
                            <m:r>
                              <a:rPr lang="en-GB" b="0" i="1" smtClean="0">
                                <a:latin typeface="Cambria Math"/>
                              </a:rPr>
                              <m:t>𝑛</m:t>
                            </m:r>
                          </m:den>
                        </m:f>
                      </m:e>
                    </m:rad>
                    <m:r>
                      <a:rPr lang="en-GB" b="0" i="1" smtClean="0">
                        <a:latin typeface="Cambria Math"/>
                      </a:rPr>
                      <m:t>=0.003</m:t>
                    </m:r>
                  </m:oMath>
                </a14:m>
                <a:endParaRPr lang="en-GB" i="1" dirty="0"/>
              </a:p>
            </p:txBody>
          </p:sp>
        </mc:Choice>
        <mc:Fallback xmlns="">
          <p:sp>
            <p:nvSpPr>
              <p:cNvPr id="7" name="TextBox 6"/>
              <p:cNvSpPr txBox="1">
                <a:spLocks noRot="1" noChangeAspect="1" noMove="1" noResize="1" noEditPoints="1" noAdjustHandles="1" noChangeArrowheads="1" noChangeShapeType="1" noTextEdit="1"/>
              </p:cNvSpPr>
              <p:nvPr/>
            </p:nvSpPr>
            <p:spPr>
              <a:xfrm>
                <a:off x="636032" y="2924944"/>
                <a:ext cx="3912546" cy="65601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6032" y="3635732"/>
                <a:ext cx="5024389" cy="369332"/>
              </a:xfrm>
              <a:prstGeom prst="rect">
                <a:avLst/>
              </a:prstGeom>
              <a:noFill/>
            </p:spPr>
            <p:txBody>
              <a:bodyPr wrap="none" rtlCol="0">
                <a:spAutoFit/>
              </a:bodyPr>
              <a:lstStyle/>
              <a:p>
                <a:r>
                  <a:rPr lang="en-GB" dirty="0" smtClean="0"/>
                  <a:t>Every day we get a different sample, so different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oMath>
                </a14:m>
                <a:r>
                  <a:rPr lang="en-GB" dirty="0" smtClean="0"/>
                  <a:t>. </a:t>
                </a:r>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36032" y="3635732"/>
                <a:ext cx="5024389" cy="369332"/>
              </a:xfrm>
              <a:prstGeom prst="rect">
                <a:avLst/>
              </a:prstGeom>
              <a:blipFill rotWithShape="1">
                <a:blip r:embed="rId6"/>
                <a:stretch>
                  <a:fillRect l="-970" t="-8197" r="-16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59632" y="4293096"/>
                <a:ext cx="1946110" cy="1477328"/>
              </a:xfrm>
              <a:prstGeom prst="rect">
                <a:avLst/>
              </a:prstGeom>
              <a:noFill/>
            </p:spPr>
            <p:txBody>
              <a:bodyPr wrap="none" rtlCol="0">
                <a:spAutoFit/>
              </a:bodyPr>
              <a:lstStyle/>
              <a:p>
                <a:r>
                  <a:rPr lang="en-GB" dirty="0" smtClean="0"/>
                  <a:t>Day 1: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r>
                      <a:rPr lang="en-GB" b="0" i="1" dirty="0" smtClean="0">
                        <a:latin typeface="Cambria Math"/>
                      </a:rPr>
                      <m:t>=0.105</m:t>
                    </m:r>
                  </m:oMath>
                </a14:m>
                <a:endParaRPr lang="en-GB" dirty="0" smtClean="0"/>
              </a:p>
              <a:p>
                <a:r>
                  <a:rPr lang="en-GB" dirty="0"/>
                  <a:t>Day </a:t>
                </a:r>
                <a:r>
                  <a:rPr lang="en-GB" dirty="0" smtClean="0"/>
                  <a:t>2:   </a:t>
                </a:r>
                <a14:m>
                  <m:oMath xmlns:m="http://schemas.openxmlformats.org/officeDocument/2006/math" xmlns="">
                    <m:acc>
                      <m:accPr>
                        <m:chr m:val="̅"/>
                        <m:ctrlPr>
                          <a:rPr lang="en-GB" i="1">
                            <a:latin typeface="Cambria Math"/>
                          </a:rPr>
                        </m:ctrlPr>
                      </m:accPr>
                      <m:e>
                        <m:r>
                          <a:rPr lang="en-GB" i="1">
                            <a:latin typeface="Cambria Math"/>
                          </a:rPr>
                          <m:t>𝑋</m:t>
                        </m:r>
                      </m:e>
                    </m:acc>
                    <m:r>
                      <a:rPr lang="en-GB" i="1" dirty="0">
                        <a:latin typeface="Cambria Math"/>
                      </a:rPr>
                      <m:t>=0.10</m:t>
                    </m:r>
                  </m:oMath>
                </a14:m>
                <a:r>
                  <a:rPr lang="en-GB" dirty="0" smtClean="0"/>
                  <a:t>4</a:t>
                </a:r>
                <a:endParaRPr lang="en-GB" dirty="0"/>
              </a:p>
              <a:p>
                <a:r>
                  <a:rPr lang="en-GB" dirty="0"/>
                  <a:t>Day </a:t>
                </a:r>
                <a:r>
                  <a:rPr lang="en-GB" dirty="0" smtClean="0"/>
                  <a:t>3:   </a:t>
                </a:r>
                <a14:m>
                  <m:oMath xmlns:m="http://schemas.openxmlformats.org/officeDocument/2006/math" xmlns="">
                    <m:acc>
                      <m:accPr>
                        <m:chr m:val="̅"/>
                        <m:ctrlPr>
                          <a:rPr lang="en-GB" i="1">
                            <a:latin typeface="Cambria Math"/>
                          </a:rPr>
                        </m:ctrlPr>
                      </m:accPr>
                      <m:e>
                        <m:r>
                          <a:rPr lang="en-GB" i="1">
                            <a:latin typeface="Cambria Math"/>
                          </a:rPr>
                          <m:t>𝑋</m:t>
                        </m:r>
                      </m:e>
                    </m:acc>
                    <m:r>
                      <a:rPr lang="en-GB" i="1" dirty="0">
                        <a:latin typeface="Cambria Math"/>
                      </a:rPr>
                      <m:t>=0.10</m:t>
                    </m:r>
                  </m:oMath>
                </a14:m>
                <a:r>
                  <a:rPr lang="en-GB" dirty="0" smtClean="0"/>
                  <a:t>6</a:t>
                </a:r>
                <a:endParaRPr lang="en-GB" dirty="0"/>
              </a:p>
              <a:p>
                <a:r>
                  <a:rPr lang="en-GB" dirty="0"/>
                  <a:t>Day </a:t>
                </a:r>
                <a:r>
                  <a:rPr lang="en-GB" dirty="0" smtClean="0"/>
                  <a:t>4:   </a:t>
                </a:r>
                <a14:m>
                  <m:oMath xmlns:m="http://schemas.openxmlformats.org/officeDocument/2006/math" xmlns="">
                    <m:acc>
                      <m:accPr>
                        <m:chr m:val="̅"/>
                        <m:ctrlPr>
                          <a:rPr lang="en-GB" i="1">
                            <a:latin typeface="Cambria Math"/>
                          </a:rPr>
                        </m:ctrlPr>
                      </m:accPr>
                      <m:e>
                        <m:r>
                          <a:rPr lang="en-GB" i="1">
                            <a:latin typeface="Cambria Math"/>
                          </a:rPr>
                          <m:t>𝑋</m:t>
                        </m:r>
                      </m:e>
                    </m:acc>
                    <m:r>
                      <a:rPr lang="en-GB" i="1" dirty="0">
                        <a:latin typeface="Cambria Math"/>
                      </a:rPr>
                      <m:t>=0.10</m:t>
                    </m:r>
                    <m:r>
                      <a:rPr lang="en-GB" b="0" i="0" dirty="0" smtClean="0">
                        <a:latin typeface="Cambria Math"/>
                      </a:rPr>
                      <m:t>3</m:t>
                    </m:r>
                  </m:oMath>
                </a14:m>
                <a:endParaRPr lang="en-GB" dirty="0"/>
              </a:p>
              <a:p>
                <a:r>
                  <a:rPr lang="en-GB" dirty="0" smtClean="0"/>
                  <a:t>…</a:t>
                </a:r>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259632" y="4293096"/>
                <a:ext cx="1946110" cy="1477328"/>
              </a:xfrm>
              <a:prstGeom prst="rect">
                <a:avLst/>
              </a:prstGeom>
              <a:blipFill rotWithShape="1">
                <a:blip r:embed="rId7"/>
                <a:stretch>
                  <a:fillRect l="-2821" t="-2058" r="-940" b="-5350"/>
                </a:stretch>
              </a:blipFill>
            </p:spPr>
            <p:txBody>
              <a:bodyPr/>
              <a:lstStyle/>
              <a:p>
                <a:r>
                  <a:rPr lang="en-GB">
                    <a:noFill/>
                  </a:rPr>
                  <a:t> </a:t>
                </a:r>
              </a:p>
            </p:txBody>
          </p:sp>
        </mc:Fallback>
      </mc:AlternateContent>
      <p:sp>
        <p:nvSpPr>
          <p:cNvPr id="10" name="TextBox 9"/>
          <p:cNvSpPr txBox="1"/>
          <p:nvPr/>
        </p:nvSpPr>
        <p:spPr>
          <a:xfrm>
            <a:off x="817642" y="4108430"/>
            <a:ext cx="579902" cy="369332"/>
          </a:xfrm>
          <a:prstGeom prst="rect">
            <a:avLst/>
          </a:prstGeom>
          <a:noFill/>
        </p:spPr>
        <p:txBody>
          <a:bodyPr wrap="none" rtlCol="0">
            <a:spAutoFit/>
          </a:bodyPr>
          <a:lstStyle/>
          <a:p>
            <a:r>
              <a:rPr lang="en-GB" dirty="0" smtClean="0"/>
              <a:t>e.g. </a:t>
            </a:r>
            <a:endParaRPr lang="en-GB" dirty="0"/>
          </a:p>
        </p:txBody>
      </p:sp>
      <p:sp>
        <p:nvSpPr>
          <p:cNvPr id="11" name="TextBox 10"/>
          <p:cNvSpPr txBox="1"/>
          <p:nvPr/>
        </p:nvSpPr>
        <p:spPr>
          <a:xfrm>
            <a:off x="4331480" y="4005064"/>
            <a:ext cx="1838645" cy="338554"/>
          </a:xfrm>
          <a:prstGeom prst="rect">
            <a:avLst/>
          </a:prstGeom>
          <a:noFill/>
        </p:spPr>
        <p:txBody>
          <a:bodyPr wrap="none" rtlCol="0">
            <a:spAutoFit/>
          </a:bodyPr>
          <a:lstStyle/>
          <a:p>
            <a:r>
              <a:rPr lang="en-GB" sz="1600" b="1" dirty="0" smtClean="0"/>
              <a:t>Confidence interval</a:t>
            </a:r>
            <a:endParaRPr lang="en-GB" sz="1600" b="1" dirty="0"/>
          </a:p>
        </p:txBody>
      </p:sp>
      <mc:AlternateContent xmlns:mc="http://schemas.openxmlformats.org/markup-compatibility/2006" xmlns:a14="http://schemas.microsoft.com/office/drawing/2010/main">
        <mc:Choice Requires="a14">
          <p:sp>
            <p:nvSpPr>
              <p:cNvPr id="12" name="TextBox 11"/>
              <p:cNvSpPr txBox="1"/>
              <p:nvPr/>
            </p:nvSpPr>
            <p:spPr>
              <a:xfrm>
                <a:off x="4433110" y="4343618"/>
                <a:ext cx="1686680" cy="147732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dirty="0" smtClean="0">
                          <a:latin typeface="Cambria Math"/>
                        </a:rPr>
                        <m:t>0.105±0.003</m:t>
                      </m:r>
                    </m:oMath>
                  </m:oMathPara>
                </a14:m>
                <a:endParaRPr lang="en-GB" dirty="0" smtClean="0"/>
              </a:p>
              <a:p>
                <a14:m>
                  <m:oMathPara xmlns:m="http://schemas.openxmlformats.org/officeDocument/2006/math" xmlns="">
                    <m:oMathParaPr>
                      <m:jc m:val="centerGroup"/>
                    </m:oMathParaPr>
                    <m:oMath xmlns:m="http://schemas.openxmlformats.org/officeDocument/2006/math">
                      <m:r>
                        <a:rPr lang="en-GB" i="1" dirty="0">
                          <a:latin typeface="Cambria Math"/>
                        </a:rPr>
                        <m:t>0.10</m:t>
                      </m:r>
                      <m:r>
                        <a:rPr lang="en-GB" b="0" i="1" dirty="0" smtClean="0">
                          <a:latin typeface="Cambria Math"/>
                        </a:rPr>
                        <m:t>4</m:t>
                      </m:r>
                      <m:r>
                        <a:rPr lang="en-GB" i="1" dirty="0">
                          <a:latin typeface="Cambria Math"/>
                        </a:rPr>
                        <m:t>±0.003</m:t>
                      </m:r>
                    </m:oMath>
                  </m:oMathPara>
                </a14:m>
                <a:endParaRPr lang="en-GB" dirty="0"/>
              </a:p>
              <a:p>
                <a14:m>
                  <m:oMathPara xmlns:m="http://schemas.openxmlformats.org/officeDocument/2006/math" xmlns="">
                    <m:oMathParaPr>
                      <m:jc m:val="centerGroup"/>
                    </m:oMathParaPr>
                    <m:oMath xmlns:m="http://schemas.openxmlformats.org/officeDocument/2006/math">
                      <m:r>
                        <a:rPr lang="en-GB" i="1" dirty="0">
                          <a:latin typeface="Cambria Math"/>
                        </a:rPr>
                        <m:t>0.10</m:t>
                      </m:r>
                      <m:r>
                        <a:rPr lang="en-GB" b="0" i="1" dirty="0" smtClean="0">
                          <a:latin typeface="Cambria Math"/>
                        </a:rPr>
                        <m:t>6</m:t>
                      </m:r>
                      <m:r>
                        <a:rPr lang="en-GB" i="1" dirty="0">
                          <a:latin typeface="Cambria Math"/>
                        </a:rPr>
                        <m:t>±0.003</m:t>
                      </m:r>
                    </m:oMath>
                  </m:oMathPara>
                </a14:m>
                <a:endParaRPr lang="en-GB" dirty="0"/>
              </a:p>
              <a:p>
                <a14:m>
                  <m:oMathPara xmlns:m="http://schemas.openxmlformats.org/officeDocument/2006/math" xmlns="">
                    <m:oMathParaPr>
                      <m:jc m:val="centerGroup"/>
                    </m:oMathParaPr>
                    <m:oMath xmlns:m="http://schemas.openxmlformats.org/officeDocument/2006/math">
                      <m:r>
                        <a:rPr lang="en-GB" i="1" dirty="0">
                          <a:latin typeface="Cambria Math"/>
                        </a:rPr>
                        <m:t>0.10</m:t>
                      </m:r>
                      <m:r>
                        <a:rPr lang="en-GB" b="0" i="1" dirty="0" smtClean="0">
                          <a:latin typeface="Cambria Math"/>
                        </a:rPr>
                        <m:t>3</m:t>
                      </m:r>
                      <m:r>
                        <a:rPr lang="en-GB" i="1" dirty="0">
                          <a:latin typeface="Cambria Math"/>
                        </a:rPr>
                        <m:t>±0.003</m:t>
                      </m:r>
                    </m:oMath>
                  </m:oMathPara>
                </a14:m>
                <a:endParaRPr lang="en-GB" dirty="0" smtClean="0"/>
              </a:p>
              <a:p>
                <a:r>
                  <a:rPr lang="en-GB" dirty="0" smtClean="0"/>
                  <a:t>…</a:t>
                </a:r>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433110" y="4343618"/>
                <a:ext cx="1686680" cy="1477328"/>
              </a:xfrm>
              <a:prstGeom prst="rect">
                <a:avLst/>
              </a:prstGeom>
              <a:blipFill rotWithShape="1">
                <a:blip r:embed="rId8"/>
                <a:stretch>
                  <a:fillRect l="-2888" b="-5785"/>
                </a:stretch>
              </a:blipFill>
            </p:spPr>
            <p:txBody>
              <a:bodyPr/>
              <a:lstStyle/>
              <a:p>
                <a:r>
                  <a:rPr lang="en-GB">
                    <a:noFill/>
                  </a:rPr>
                  <a:t> </a:t>
                </a:r>
              </a:p>
            </p:txBody>
          </p:sp>
        </mc:Fallback>
      </mc:AlternateContent>
      <p:cxnSp>
        <p:nvCxnSpPr>
          <p:cNvPr id="15" name="Straight Arrow Connector 14"/>
          <p:cNvCxnSpPr/>
          <p:nvPr/>
        </p:nvCxnSpPr>
        <p:spPr>
          <a:xfrm flipV="1">
            <a:off x="2123728" y="551723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693689" y="5828874"/>
                <a:ext cx="3027495" cy="338554"/>
              </a:xfrm>
              <a:prstGeom prst="rect">
                <a:avLst/>
              </a:prstGeom>
              <a:noFill/>
            </p:spPr>
            <p:txBody>
              <a:bodyPr wrap="none" rtlCol="0">
                <a:spAutoFit/>
              </a:bodyPr>
              <a:lstStyle/>
              <a:p>
                <a:r>
                  <a:rPr lang="en-GB" sz="1600" dirty="0" smtClean="0"/>
                  <a:t>95% of the time, </a:t>
                </a:r>
                <a14:m>
                  <m:oMath xmlns:m="http://schemas.openxmlformats.org/officeDocument/2006/math" xmlns="">
                    <m:acc>
                      <m:accPr>
                        <m:chr m:val="̅"/>
                        <m:ctrlPr>
                          <a:rPr lang="en-GB" sz="1600" b="0" i="1" smtClean="0">
                            <a:latin typeface="Cambria Math"/>
                          </a:rPr>
                        </m:ctrlPr>
                      </m:accPr>
                      <m:e>
                        <m:r>
                          <a:rPr lang="en-GB" sz="1600" b="0" i="1" smtClean="0">
                            <a:latin typeface="Cambria Math"/>
                          </a:rPr>
                          <m:t>𝑋</m:t>
                        </m:r>
                      </m:e>
                    </m:acc>
                  </m:oMath>
                </a14:m>
                <a:r>
                  <a:rPr lang="en-GB" sz="1600" dirty="0" smtClean="0"/>
                  <a:t> is in </a:t>
                </a:r>
                <a14:m>
                  <m:oMath xmlns:m="http://schemas.openxmlformats.org/officeDocument/2006/math" xmlns="">
                    <m:r>
                      <a:rPr lang="en-GB" sz="1600" b="0" i="1" smtClean="0">
                        <a:latin typeface="Cambria Math"/>
                      </a:rPr>
                      <m:t>𝜇</m:t>
                    </m:r>
                    <m:r>
                      <a:rPr lang="en-GB" sz="1600" b="0" i="1" smtClean="0">
                        <a:latin typeface="Cambria Math"/>
                      </a:rPr>
                      <m:t>±0.003</m:t>
                    </m:r>
                  </m:oMath>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93689" y="5828874"/>
                <a:ext cx="3027495" cy="338554"/>
              </a:xfrm>
              <a:prstGeom prst="rect">
                <a:avLst/>
              </a:prstGeom>
              <a:blipFill rotWithShape="1">
                <a:blip r:embed="rId9"/>
                <a:stretch>
                  <a:fillRect l="-1210" t="-535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31480" y="5843698"/>
                <a:ext cx="3473130" cy="338554"/>
              </a:xfrm>
              <a:prstGeom prst="rect">
                <a:avLst/>
              </a:prstGeom>
              <a:noFill/>
            </p:spPr>
            <p:txBody>
              <a:bodyPr wrap="none" rtlCol="0">
                <a:spAutoFit/>
              </a:bodyPr>
              <a:lstStyle/>
              <a:p>
                <a14:m>
                  <m:oMath xmlns:m="http://schemas.openxmlformats.org/officeDocument/2006/math" xmlns="">
                    <m:r>
                      <a:rPr lang="en-GB" sz="1600" i="1" dirty="0" smtClean="0">
                        <a:latin typeface="Cambria Math"/>
                      </a:rPr>
                      <m:t>⇒ </m:t>
                    </m:r>
                  </m:oMath>
                </a14:m>
                <a:r>
                  <a:rPr lang="en-GB" sz="1600" dirty="0" smtClean="0"/>
                  <a:t>5% of the time </a:t>
                </a:r>
                <a14:m>
                  <m:oMath xmlns:m="http://schemas.openxmlformats.org/officeDocument/2006/math" xmlns="">
                    <m:acc>
                      <m:accPr>
                        <m:chr m:val="̅"/>
                        <m:ctrlPr>
                          <a:rPr lang="en-GB" sz="1600" b="0" i="1" smtClean="0">
                            <a:latin typeface="Cambria Math"/>
                          </a:rPr>
                        </m:ctrlPr>
                      </m:accPr>
                      <m:e>
                        <m:r>
                          <a:rPr lang="en-GB" sz="1600" b="0" i="1" smtClean="0">
                            <a:latin typeface="Cambria Math"/>
                          </a:rPr>
                          <m:t>𝑋</m:t>
                        </m:r>
                      </m:e>
                    </m:acc>
                  </m:oMath>
                </a14:m>
                <a:r>
                  <a:rPr lang="en-GB" sz="1600" dirty="0" smtClean="0"/>
                  <a:t> is not in </a:t>
                </a:r>
                <a14:m>
                  <m:oMath xmlns:m="http://schemas.openxmlformats.org/officeDocument/2006/math" xmlns="">
                    <m:r>
                      <a:rPr lang="en-GB" sz="1600" i="1">
                        <a:latin typeface="Cambria Math"/>
                      </a:rPr>
                      <m:t>𝜇</m:t>
                    </m:r>
                    <m:r>
                      <a:rPr lang="en-GB" sz="1600" i="1">
                        <a:latin typeface="Cambria Math"/>
                      </a:rPr>
                      <m:t>±0.003</m:t>
                    </m:r>
                  </m:oMath>
                </a14:m>
                <a:r>
                  <a:rPr lang="en-GB" sz="1600" dirty="0" smtClean="0"/>
                  <a:t> </a:t>
                </a:r>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31480" y="5843698"/>
                <a:ext cx="3473130" cy="338554"/>
              </a:xfrm>
              <a:prstGeom prst="rect">
                <a:avLst/>
              </a:prstGeom>
              <a:blipFill rotWithShape="1">
                <a:blip r:embed="rId10"/>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31480" y="6182252"/>
                <a:ext cx="3381760" cy="338554"/>
              </a:xfrm>
              <a:prstGeom prst="rect">
                <a:avLst/>
              </a:prstGeom>
              <a:noFill/>
            </p:spPr>
            <p:txBody>
              <a:bodyPr wrap="none" rtlCol="0">
                <a:spAutoFit/>
              </a:bodyPr>
              <a:lstStyle/>
              <a:p>
                <a14:m>
                  <m:oMath xmlns:m="http://schemas.openxmlformats.org/officeDocument/2006/math" xmlns="">
                    <m:r>
                      <a:rPr lang="en-GB" sz="1600" b="0" i="1" smtClean="0">
                        <a:latin typeface="Cambria Math"/>
                      </a:rPr>
                      <m:t>⇒</m:t>
                    </m:r>
                  </m:oMath>
                </a14:m>
                <a:r>
                  <a:rPr lang="en-GB" sz="1600" dirty="0" smtClean="0"/>
                  <a:t>5% of the time </a:t>
                </a:r>
                <a14:m>
                  <m:oMath xmlns:m="http://schemas.openxmlformats.org/officeDocument/2006/math" xmlns="">
                    <m:r>
                      <a:rPr lang="en-GB" sz="1600" b="0" i="1" smtClean="0">
                        <a:latin typeface="Cambria Math"/>
                      </a:rPr>
                      <m:t>𝜇</m:t>
                    </m:r>
                  </m:oMath>
                </a14:m>
                <a:r>
                  <a:rPr lang="en-GB" sz="1600" dirty="0" smtClean="0"/>
                  <a:t> is not in </a:t>
                </a:r>
                <a14:m>
                  <m:oMath xmlns:m="http://schemas.openxmlformats.org/officeDocument/2006/math" xmlns="">
                    <m:acc>
                      <m:accPr>
                        <m:chr m:val="̅"/>
                        <m:ctrlPr>
                          <a:rPr lang="en-GB" sz="1600" b="0" i="1" smtClean="0">
                            <a:latin typeface="Cambria Math"/>
                          </a:rPr>
                        </m:ctrlPr>
                      </m:accPr>
                      <m:e>
                        <m:r>
                          <a:rPr lang="en-GB" sz="1600" b="0" i="1" smtClean="0">
                            <a:latin typeface="Cambria Math"/>
                          </a:rPr>
                          <m:t>𝑋</m:t>
                        </m:r>
                      </m:e>
                    </m:acc>
                    <m:r>
                      <a:rPr lang="en-GB" sz="1600" b="0" i="1" smtClean="0">
                        <a:latin typeface="Cambria Math"/>
                      </a:rPr>
                      <m:t>±0.003</m:t>
                    </m:r>
                  </m:oMath>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31480" y="6182252"/>
                <a:ext cx="3381760" cy="338554"/>
              </a:xfrm>
              <a:prstGeom prst="rect">
                <a:avLst/>
              </a:prstGeom>
              <a:blipFill rotWithShape="1">
                <a:blip r:embed="rId11"/>
                <a:stretch>
                  <a:fillRect t="-535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75636" y="6150551"/>
                <a:ext cx="3000245" cy="338554"/>
              </a:xfrm>
              <a:prstGeom prst="rect">
                <a:avLst/>
              </a:prstGeom>
              <a:noFill/>
            </p:spPr>
            <p:txBody>
              <a:bodyPr wrap="none" rtlCol="0">
                <a:spAutoFit/>
              </a:bodyPr>
              <a:lstStyle/>
              <a:p>
                <a:r>
                  <a:rPr lang="en-GB" sz="1600" dirty="0" smtClean="0"/>
                  <a:t>95% of the time, </a:t>
                </a:r>
                <a14:m>
                  <m:oMath xmlns:m="http://schemas.openxmlformats.org/officeDocument/2006/math" xmlns="">
                    <m:r>
                      <a:rPr lang="en-GB" sz="1600" b="0" i="1" smtClean="0">
                        <a:latin typeface="Cambria Math"/>
                      </a:rPr>
                      <m:t>𝜇</m:t>
                    </m:r>
                  </m:oMath>
                </a14:m>
                <a:r>
                  <a:rPr lang="en-GB" sz="1600" dirty="0" smtClean="0"/>
                  <a:t> is in </a:t>
                </a:r>
                <a14:m>
                  <m:oMath xmlns:m="http://schemas.openxmlformats.org/officeDocument/2006/math" xmlns="">
                    <m:acc>
                      <m:accPr>
                        <m:chr m:val="̅"/>
                        <m:ctrlPr>
                          <a:rPr lang="en-GB" sz="1600" b="0" i="1" smtClean="0">
                            <a:latin typeface="Cambria Math"/>
                          </a:rPr>
                        </m:ctrlPr>
                      </m:accPr>
                      <m:e>
                        <m:r>
                          <m:rPr>
                            <m:sty m:val="p"/>
                          </m:rPr>
                          <a:rPr lang="en-GB" sz="1600" b="0" i="0" smtClean="0">
                            <a:latin typeface="Cambria Math"/>
                          </a:rPr>
                          <m:t>X</m:t>
                        </m:r>
                      </m:e>
                    </m:acc>
                    <m:r>
                      <a:rPr lang="en-GB" sz="1600" b="0" i="1" smtClean="0">
                        <a:latin typeface="Cambria Math"/>
                      </a:rPr>
                      <m:t>±0.003</m:t>
                    </m:r>
                  </m:oMath>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5636" y="6150551"/>
                <a:ext cx="3000245" cy="338554"/>
              </a:xfrm>
              <a:prstGeom prst="rect">
                <a:avLst/>
              </a:prstGeom>
              <a:blipFill rotWithShape="1">
                <a:blip r:embed="rId12"/>
                <a:stretch>
                  <a:fillRect l="-1220"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107593" y="6490324"/>
                <a:ext cx="7088568" cy="338554"/>
              </a:xfrm>
              <a:prstGeom prst="rect">
                <a:avLst/>
              </a:prstGeom>
            </p:spPr>
            <p:txBody>
              <a:bodyPr wrap="square">
                <a:spAutoFit/>
              </a:bodyPr>
              <a:lstStyle/>
              <a:p>
                <a14:m>
                  <m:oMath xmlns:m="http://schemas.openxmlformats.org/officeDocument/2006/math" xmlns="">
                    <m:r>
                      <a:rPr lang="en-GB" sz="1600" b="0" i="1" smtClean="0">
                        <a:latin typeface="Cambria Math"/>
                      </a:rPr>
                      <m:t>⇒</m:t>
                    </m:r>
                  </m:oMath>
                </a14:m>
                <a:r>
                  <a:rPr lang="en-GB" sz="1600" dirty="0" smtClean="0"/>
                  <a:t>On </a:t>
                </a:r>
                <a:r>
                  <a:rPr lang="en-GB" sz="1600" dirty="0"/>
                  <a:t>5% of days the calculated confidence interval does not contain </a:t>
                </a:r>
                <a14:m>
                  <m:oMath xmlns:m="http://schemas.openxmlformats.org/officeDocument/2006/math" xmlns="">
                    <m:r>
                      <a:rPr lang="en-GB" sz="1600" i="1">
                        <a:latin typeface="Cambria Math"/>
                      </a:rPr>
                      <m:t>𝜇</m:t>
                    </m:r>
                  </m:oMath>
                </a14:m>
                <a:endParaRPr lang="en-GB" sz="1600" dirty="0"/>
              </a:p>
            </p:txBody>
          </p:sp>
        </mc:Choice>
        <mc:Fallback xmlns="">
          <p:sp>
            <p:nvSpPr>
              <p:cNvPr id="21" name="Rectangle 20"/>
              <p:cNvSpPr>
                <a:spLocks noRot="1" noChangeAspect="1" noMove="1" noResize="1" noEditPoints="1" noAdjustHandles="1" noChangeArrowheads="1" noChangeShapeType="1" noTextEdit="1"/>
              </p:cNvSpPr>
              <p:nvPr/>
            </p:nvSpPr>
            <p:spPr>
              <a:xfrm>
                <a:off x="1107593" y="6490324"/>
                <a:ext cx="7088568" cy="338554"/>
              </a:xfrm>
              <a:prstGeom prst="rect">
                <a:avLst/>
              </a:prstGeom>
              <a:blipFill rotWithShape="1">
                <a:blip r:embed="rId13"/>
                <a:stretch>
                  <a:fillRect t="-5455" b="-23636"/>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001606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6" grpId="0"/>
      <p:bldP spid="17" grpId="0"/>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404664"/>
            <a:ext cx="8064896" cy="1754326"/>
          </a:xfrm>
          <a:prstGeom prst="rect">
            <a:avLst/>
          </a:prstGeom>
        </p:spPr>
        <p:txBody>
          <a:bodyPr wrap="square">
            <a:spAutoFit/>
          </a:bodyPr>
          <a:lstStyle/>
          <a:p>
            <a:r>
              <a:rPr lang="en-GB" b="1" i="1" dirty="0">
                <a:solidFill>
                  <a:srgbClr val="FF0000"/>
                </a:solidFill>
              </a:rPr>
              <a:t>Example</a:t>
            </a:r>
            <a:r>
              <a:rPr lang="en-GB" b="1" i="1" dirty="0"/>
              <a:t>: Stock Control</a:t>
            </a:r>
            <a:endParaRPr lang="en-GB" dirty="0"/>
          </a:p>
          <a:p>
            <a:r>
              <a:rPr lang="en-GB" b="1" i="1" dirty="0"/>
              <a:t> </a:t>
            </a:r>
            <a:endParaRPr lang="en-GB" dirty="0"/>
          </a:p>
          <a:p>
            <a:r>
              <a:rPr lang="en-GB" dirty="0"/>
              <a:t>At a given hospital, patients with a particular virus arrive at an average rate of once every five days. Pills to treat the virus (one per patient) have to be ordered every 100 days. You are currently out of pills; how many should you order if the probability of running out is to be less than 0.005</a:t>
            </a:r>
            <a:r>
              <a:rPr lang="en-GB" dirty="0" smtClean="0"/>
              <a:t>?</a:t>
            </a:r>
            <a:endParaRPr lang="en-GB" dirty="0"/>
          </a:p>
        </p:txBody>
      </p:sp>
      <p:sp>
        <p:nvSpPr>
          <p:cNvPr id="8" name="Rectangle 7"/>
          <p:cNvSpPr/>
          <p:nvPr/>
        </p:nvSpPr>
        <p:spPr>
          <a:xfrm>
            <a:off x="427972" y="2276872"/>
            <a:ext cx="8536516" cy="1200329"/>
          </a:xfrm>
          <a:prstGeom prst="rect">
            <a:avLst/>
          </a:prstGeom>
        </p:spPr>
        <p:txBody>
          <a:bodyPr wrap="square">
            <a:spAutoFit/>
          </a:bodyPr>
          <a:lstStyle/>
          <a:p>
            <a:r>
              <a:rPr lang="en-GB" b="1" i="1" dirty="0">
                <a:solidFill>
                  <a:srgbClr val="FF0000"/>
                </a:solidFill>
              </a:rPr>
              <a:t>Solution</a:t>
            </a:r>
            <a:endParaRPr lang="en-GB" dirty="0">
              <a:solidFill>
                <a:srgbClr val="FF0000"/>
              </a:solidFill>
            </a:endParaRPr>
          </a:p>
          <a:p>
            <a:r>
              <a:rPr lang="en-GB" b="1" i="1" dirty="0"/>
              <a:t> </a:t>
            </a:r>
            <a:endParaRPr lang="en-GB" dirty="0"/>
          </a:p>
          <a:p>
            <a:r>
              <a:rPr lang="en-GB" dirty="0"/>
              <a:t>Assume the patients arrive independently, so this is a Poisson process, with rate </a:t>
            </a:r>
            <a:r>
              <a:rPr lang="en-GB" dirty="0" smtClean="0"/>
              <a:t>0.2/day</a:t>
            </a:r>
            <a:r>
              <a:rPr lang="en-GB" dirty="0"/>
              <a:t>.</a:t>
            </a:r>
          </a:p>
          <a:p>
            <a:r>
              <a:rPr lang="en-GB" dirty="0"/>
              <a:t> </a:t>
            </a:r>
          </a:p>
        </p:txBody>
      </p:sp>
      <mc:AlternateContent xmlns:mc="http://schemas.openxmlformats.org/markup-compatibility/2006" xmlns:a14="http://schemas.microsoft.com/office/drawing/2010/main">
        <mc:Choice Requires="a14">
          <p:sp>
            <p:nvSpPr>
              <p:cNvPr id="9" name="Rectangle 8"/>
              <p:cNvSpPr/>
              <p:nvPr/>
            </p:nvSpPr>
            <p:spPr>
              <a:xfrm>
                <a:off x="427972" y="3645024"/>
                <a:ext cx="7960452" cy="646331"/>
              </a:xfrm>
              <a:prstGeom prst="rect">
                <a:avLst/>
              </a:prstGeom>
            </p:spPr>
            <p:txBody>
              <a:bodyPr wrap="square">
                <a:spAutoFit/>
              </a:bodyPr>
              <a:lstStyle/>
              <a:p>
                <a:r>
                  <a:rPr lang="en-GB" dirty="0"/>
                  <a:t>Therefore, </a:t>
                </a:r>
                <a:r>
                  <a:rPr lang="en-GB" i="1" dirty="0"/>
                  <a:t>Y</a:t>
                </a:r>
                <a:r>
                  <a:rPr lang="en-GB" dirty="0"/>
                  <a:t>, number of pills needed in 100 days,  ~ Poisson, </a:t>
                </a:r>
                <a14:m>
                  <m:oMath xmlns:m="http://schemas.openxmlformats.org/officeDocument/2006/math" xmlns="">
                    <m:r>
                      <a:rPr lang="en-GB" i="1">
                        <a:latin typeface="Cambria Math"/>
                      </a:rPr>
                      <m:t>𝜆</m:t>
                    </m:r>
                    <m:r>
                      <a:rPr lang="en-GB" i="1">
                        <a:latin typeface="Cambria Math"/>
                      </a:rPr>
                      <m:t> </m:t>
                    </m:r>
                  </m:oMath>
                </a14:m>
                <a:r>
                  <a:rPr lang="en-GB" dirty="0"/>
                  <a:t>= 100 x 0.2 = 20.</a:t>
                </a:r>
              </a:p>
              <a:p>
                <a:r>
                  <a:rPr lang="en-GB" dirty="0"/>
                  <a:t> </a:t>
                </a:r>
              </a:p>
            </p:txBody>
          </p:sp>
        </mc:Choice>
        <mc:Fallback xmlns="">
          <p:sp>
            <p:nvSpPr>
              <p:cNvPr id="9" name="Rectangle 8"/>
              <p:cNvSpPr>
                <a:spLocks noRot="1" noChangeAspect="1" noMove="1" noResize="1" noEditPoints="1" noAdjustHandles="1" noChangeArrowheads="1" noChangeShapeType="1" noTextEdit="1"/>
              </p:cNvSpPr>
              <p:nvPr/>
            </p:nvSpPr>
            <p:spPr>
              <a:xfrm>
                <a:off x="427972" y="3645024"/>
                <a:ext cx="7960452" cy="646331"/>
              </a:xfrm>
              <a:prstGeom prst="rect">
                <a:avLst/>
              </a:prstGeom>
              <a:blipFill rotWithShape="1">
                <a:blip r:embed="rId3"/>
                <a:stretch>
                  <a:fillRect l="-613"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7972" y="4077072"/>
                <a:ext cx="7704856" cy="646331"/>
              </a:xfrm>
              <a:prstGeom prst="rect">
                <a:avLst/>
              </a:prstGeom>
            </p:spPr>
            <p:txBody>
              <a:bodyPr wrap="square">
                <a:spAutoFit/>
              </a:bodyPr>
              <a:lstStyle/>
              <a:p>
                <a:r>
                  <a:rPr lang="en-GB" dirty="0" smtClean="0"/>
                  <a:t>We </a:t>
                </a:r>
                <a:r>
                  <a:rPr lang="en-GB" dirty="0"/>
                  <a:t>want </a:t>
                </a:r>
                <a:endParaRPr lang="en-GB" dirty="0" smtClean="0"/>
              </a:p>
              <a:p>
                <a:r>
                  <a:rPr lang="en-GB" dirty="0"/>
                  <a:t>	</a:t>
                </a:r>
                <a:r>
                  <a:rPr lang="en-GB" dirty="0" smtClean="0"/>
                  <a:t>	</a:t>
                </a:r>
                <a14:m>
                  <m:oMath xmlns:m="http://schemas.openxmlformats.org/officeDocument/2006/math" xmlns="">
                    <m:r>
                      <a:rPr lang="en-GB" i="1">
                        <a:latin typeface="Cambria Math"/>
                      </a:rPr>
                      <m:t>𝑃</m:t>
                    </m:r>
                    <m:d>
                      <m:dPr>
                        <m:ctrlPr>
                          <a:rPr lang="en-GB" i="1">
                            <a:latin typeface="Cambria Math"/>
                          </a:rPr>
                        </m:ctrlPr>
                      </m:dPr>
                      <m:e>
                        <m:r>
                          <a:rPr lang="en-GB" i="1">
                            <a:latin typeface="Cambria Math"/>
                          </a:rPr>
                          <m:t>𝑌</m:t>
                        </m:r>
                        <m:r>
                          <a:rPr lang="en-GB" i="1">
                            <a:latin typeface="Cambria Math"/>
                          </a:rPr>
                          <m:t>&gt;</m:t>
                        </m:r>
                        <m:r>
                          <a:rPr lang="en-GB" i="1">
                            <a:latin typeface="Cambria Math"/>
                          </a:rPr>
                          <m:t>𝑛</m:t>
                        </m:r>
                      </m:e>
                    </m:d>
                    <m:r>
                      <a:rPr lang="en-GB" i="1">
                        <a:latin typeface="Cambria Math"/>
                      </a:rPr>
                      <m:t>&lt; 0.005</m:t>
                    </m:r>
                  </m:oMath>
                </a14:m>
                <a:r>
                  <a:rPr lang="en-GB" dirty="0" smtClean="0"/>
                  <a:t>	  </a:t>
                </a:r>
                <a14:m>
                  <m:oMath xmlns:m="http://schemas.openxmlformats.org/officeDocument/2006/math" xmlns="">
                    <m:r>
                      <a:rPr lang="en-GB" b="0" i="1" smtClean="0">
                        <a:latin typeface="Cambria Math"/>
                      </a:rPr>
                      <m:t>⇒</m:t>
                    </m:r>
                    <m:r>
                      <a:rPr lang="en-GB" i="1">
                        <a:latin typeface="Cambria Math"/>
                      </a:rPr>
                      <m:t>𝑃</m:t>
                    </m:r>
                    <m:d>
                      <m:dPr>
                        <m:ctrlPr>
                          <a:rPr lang="en-GB" i="1">
                            <a:latin typeface="Cambria Math"/>
                          </a:rPr>
                        </m:ctrlPr>
                      </m:dPr>
                      <m:e>
                        <m:r>
                          <a:rPr lang="en-GB" i="1">
                            <a:latin typeface="Cambria Math"/>
                          </a:rPr>
                          <m:t>𝑌</m:t>
                        </m:r>
                        <m:r>
                          <a:rPr lang="en-GB" i="1">
                            <a:latin typeface="Cambria Math"/>
                          </a:rPr>
                          <m:t>≤</m:t>
                        </m:r>
                        <m:r>
                          <a:rPr lang="en-GB" i="1">
                            <a:latin typeface="Cambria Math"/>
                          </a:rPr>
                          <m:t>𝑛</m:t>
                        </m:r>
                      </m:e>
                    </m:d>
                    <m:r>
                      <a:rPr lang="en-GB" i="1">
                        <a:latin typeface="Cambria Math"/>
                      </a:rPr>
                      <m:t>&gt;0.995</m:t>
                    </m:r>
                  </m:oMath>
                </a14:m>
                <a:endParaRPr lang="en-GB" dirty="0" smtClean="0"/>
              </a:p>
            </p:txBody>
          </p:sp>
        </mc:Choice>
        <mc:Fallback xmlns="">
          <p:sp>
            <p:nvSpPr>
              <p:cNvPr id="10" name="Rectangle 9"/>
              <p:cNvSpPr>
                <a:spLocks noRot="1" noChangeAspect="1" noMove="1" noResize="1" noEditPoints="1" noAdjustHandles="1" noChangeArrowheads="1" noChangeShapeType="1" noTextEdit="1"/>
              </p:cNvSpPr>
              <p:nvPr/>
            </p:nvSpPr>
            <p:spPr>
              <a:xfrm>
                <a:off x="427972" y="4077072"/>
                <a:ext cx="7704856" cy="646331"/>
              </a:xfrm>
              <a:prstGeom prst="rect">
                <a:avLst/>
              </a:prstGeom>
              <a:blipFill rotWithShape="1">
                <a:blip r:embed="rId4"/>
                <a:stretch>
                  <a:fillRect l="-633"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47864" y="5733256"/>
                <a:ext cx="4062476" cy="610936"/>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r>
                        <a:rPr lang="en-GB" i="1" smtClean="0">
                          <a:latin typeface="Cambria Math"/>
                        </a:rPr>
                        <m:t>⇒ </m:t>
                      </m:r>
                      <m:r>
                        <a:rPr lang="en-GB" i="1" smtClean="0">
                          <a:latin typeface="Cambria Math"/>
                        </a:rPr>
                        <m:t>𝑛</m:t>
                      </m:r>
                      <m:r>
                        <a:rPr lang="en-GB" i="1" smtClean="0">
                          <a:latin typeface="Cambria Math"/>
                        </a:rPr>
                        <m:t>+</m:t>
                      </m:r>
                      <m:f>
                        <m:fPr>
                          <m:ctrlPr>
                            <a:rPr lang="en-GB" i="1">
                              <a:latin typeface="Cambria Math"/>
                            </a:rPr>
                          </m:ctrlPr>
                        </m:fPr>
                        <m:num>
                          <m:r>
                            <a:rPr lang="en-GB" i="1">
                              <a:latin typeface="Cambria Math"/>
                            </a:rPr>
                            <m:t>1</m:t>
                          </m:r>
                        </m:num>
                        <m:den>
                          <m:r>
                            <a:rPr lang="en-GB" i="1">
                              <a:latin typeface="Cambria Math"/>
                            </a:rPr>
                            <m:t>2</m:t>
                          </m:r>
                        </m:den>
                      </m:f>
                      <m:r>
                        <a:rPr lang="en-GB" i="1">
                          <a:latin typeface="Cambria Math"/>
                        </a:rPr>
                        <m:t>=</m:t>
                      </m:r>
                      <m:r>
                        <a:rPr lang="en-GB" b="0" i="1" smtClean="0">
                          <a:latin typeface="Cambria Math"/>
                        </a:rPr>
                        <m:t>𝑥</m:t>
                      </m:r>
                      <m:r>
                        <a:rPr lang="en-GB" b="0" i="1" smtClean="0">
                          <a:latin typeface="Cambria Math"/>
                        </a:rPr>
                        <m:t>=20+2.575</m:t>
                      </m:r>
                      <m:rad>
                        <m:radPr>
                          <m:degHide m:val="on"/>
                          <m:ctrlPr>
                            <a:rPr lang="en-GB" i="1">
                              <a:latin typeface="Cambria Math"/>
                            </a:rPr>
                          </m:ctrlPr>
                        </m:radPr>
                        <m:deg/>
                        <m:e>
                          <m:r>
                            <a:rPr lang="en-GB" i="1">
                              <a:latin typeface="Cambria Math"/>
                            </a:rPr>
                            <m:t>20</m:t>
                          </m:r>
                        </m:e>
                      </m:rad>
                      <m:r>
                        <a:rPr lang="en-GB" i="1">
                          <a:latin typeface="Cambria Math"/>
                        </a:rPr>
                        <m:t>=31.5</m:t>
                      </m:r>
                    </m:oMath>
                  </m:oMathPara>
                </a14:m>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3347864" y="5733256"/>
                <a:ext cx="4062476" cy="610936"/>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54279" y="5272373"/>
                <a:ext cx="2916952"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m:rPr>
                          <m:sty m:val="p"/>
                        </m:rPr>
                        <a:rPr lang="en-GB" smtClean="0">
                          <a:latin typeface="Cambria Math"/>
                        </a:rPr>
                        <m:t>Q</m:t>
                      </m:r>
                      <m:d>
                        <m:dPr>
                          <m:ctrlPr>
                            <a:rPr lang="en-GB" b="0" i="1" smtClean="0">
                              <a:latin typeface="Cambria Math"/>
                            </a:rPr>
                          </m:ctrlPr>
                        </m:dPr>
                        <m:e>
                          <m:r>
                            <a:rPr lang="en-GB" b="0" i="1" smtClean="0">
                              <a:latin typeface="Cambria Math"/>
                            </a:rPr>
                            <m:t>𝑧</m:t>
                          </m:r>
                        </m:e>
                      </m:d>
                      <m:r>
                        <a:rPr lang="en-GB" b="0" i="1" smtClean="0">
                          <a:latin typeface="Cambria Math"/>
                        </a:rPr>
                        <m:t>=0.995⇒</m:t>
                      </m:r>
                      <m:r>
                        <a:rPr lang="en-GB" b="0" i="1" smtClean="0">
                          <a:latin typeface="Cambria Math"/>
                        </a:rPr>
                        <m:t>𝑧</m:t>
                      </m:r>
                      <m:r>
                        <a:rPr lang="en-GB" b="0" i="1" smtClean="0">
                          <a:latin typeface="Cambria Math"/>
                        </a:rPr>
                        <m:t>=2.575 </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154279" y="5272373"/>
                <a:ext cx="2916952" cy="369332"/>
              </a:xfrm>
              <a:prstGeom prst="rect">
                <a:avLst/>
              </a:prstGeom>
              <a:blipFill rotWithShape="1">
                <a:blip r:embed="rId6"/>
                <a:stretch>
                  <a:fillRect b="-10000"/>
                </a:stretch>
              </a:blipFill>
            </p:spPr>
            <p:txBody>
              <a:bodyPr/>
              <a:lstStyle/>
              <a:p>
                <a:r>
                  <a:rPr lang="en-GB">
                    <a:noFill/>
                  </a:rPr>
                  <a:t> </a:t>
                </a:r>
              </a:p>
            </p:txBody>
          </p:sp>
        </mc:Fallback>
      </mc:AlternateContent>
      <p:sp>
        <p:nvSpPr>
          <p:cNvPr id="14" name="TextBox 13"/>
          <p:cNvSpPr txBox="1"/>
          <p:nvPr/>
        </p:nvSpPr>
        <p:spPr>
          <a:xfrm>
            <a:off x="3858347" y="5262968"/>
            <a:ext cx="1295932" cy="369332"/>
          </a:xfrm>
          <a:prstGeom prst="rect">
            <a:avLst/>
          </a:prstGeom>
          <a:noFill/>
        </p:spPr>
        <p:txBody>
          <a:bodyPr wrap="none" rtlCol="0">
            <a:spAutoFit/>
          </a:bodyPr>
          <a:lstStyle/>
          <a:p>
            <a:r>
              <a:rPr lang="en-GB" dirty="0" smtClean="0"/>
              <a:t>Using table:</a:t>
            </a:r>
            <a:endParaRPr lang="en-GB" dirty="0"/>
          </a:p>
        </p:txBody>
      </p:sp>
      <mc:AlternateContent xmlns:mc="http://schemas.openxmlformats.org/markup-compatibility/2006" xmlns:a14="http://schemas.microsoft.com/office/drawing/2010/main">
        <mc:Choice Requires="a14">
          <p:sp>
            <p:nvSpPr>
              <p:cNvPr id="16" name="TextBox 15"/>
              <p:cNvSpPr txBox="1"/>
              <p:nvPr/>
            </p:nvSpPr>
            <p:spPr>
              <a:xfrm>
                <a:off x="2195736" y="4728889"/>
                <a:ext cx="6038000" cy="506870"/>
              </a:xfrm>
              <a:prstGeom prst="rect">
                <a:avLst/>
              </a:prstGeom>
              <a:noFill/>
            </p:spPr>
            <p:txBody>
              <a:bodyPr wrap="none" rtlCol="0">
                <a:spAutoFit/>
              </a:bodyPr>
              <a:lstStyle/>
              <a:p>
                <a:r>
                  <a:rPr lang="en-GB" dirty="0" smtClean="0"/>
                  <a:t>Normal approximation, find </a:t>
                </a:r>
                <a14:m>
                  <m:oMath xmlns:m="http://schemas.openxmlformats.org/officeDocument/2006/math" xmlns="">
                    <m:r>
                      <a:rPr lang="en-GB" b="0" i="1" smtClean="0">
                        <a:latin typeface="Cambria Math"/>
                      </a:rPr>
                      <m:t>𝑋</m:t>
                    </m:r>
                  </m:oMath>
                </a14:m>
                <a:r>
                  <a:rPr lang="en-GB" dirty="0" smtClean="0"/>
                  <a:t> so that </a:t>
                </a:r>
                <a14:m>
                  <m:oMath xmlns:m="http://schemas.openxmlformats.org/officeDocument/2006/math" xmlns="">
                    <m:r>
                      <a:rPr lang="en-GB" b="0" i="1" smtClean="0">
                        <a:latin typeface="Cambria Math"/>
                      </a:rPr>
                      <m:t>𝑃</m:t>
                    </m:r>
                    <m:d>
                      <m:dPr>
                        <m:ctrlPr>
                          <a:rPr lang="en-GB" b="0" i="1" smtClean="0">
                            <a:latin typeface="Cambria Math"/>
                          </a:rPr>
                        </m:ctrlPr>
                      </m:dPr>
                      <m:e>
                        <m:r>
                          <a:rPr lang="en-GB" b="0" i="1" smtClean="0">
                            <a:latin typeface="Cambria Math"/>
                          </a:rPr>
                          <m:t>𝑋</m:t>
                        </m:r>
                        <m:r>
                          <a:rPr lang="en-GB" b="0" i="1" smtClean="0">
                            <a:latin typeface="Cambria Math"/>
                          </a:rPr>
                          <m:t>≤</m:t>
                        </m:r>
                        <m:r>
                          <a:rPr lang="en-GB" b="0" i="1" smtClean="0">
                            <a:latin typeface="Cambria Math"/>
                          </a:rPr>
                          <m:t>𝑛</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m:t>
                            </m:r>
                          </m:den>
                        </m:f>
                      </m:e>
                    </m:d>
                    <m:r>
                      <a:rPr lang="en-GB" b="0" i="1" smtClean="0">
                        <a:latin typeface="Cambria Math"/>
                      </a:rPr>
                      <m:t>&gt;0.995</m:t>
                    </m:r>
                  </m:oMath>
                </a14:m>
                <a:r>
                  <a:rPr lang="en-GB" dirty="0" smtClean="0"/>
                  <a:t> </a:t>
                </a:r>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2195736" y="4728889"/>
                <a:ext cx="6038000" cy="506870"/>
              </a:xfrm>
              <a:prstGeom prst="rect">
                <a:avLst/>
              </a:prstGeom>
              <a:blipFill rotWithShape="1">
                <a:blip r:embed="rId7"/>
                <a:stretch>
                  <a:fillRect l="-807" b="-60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79512" y="5755345"/>
                <a:ext cx="1194109" cy="56675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𝑧</m:t>
                      </m:r>
                      <m:r>
                        <a:rPr lang="en-GB" b="0" i="1" smtClean="0">
                          <a:latin typeface="Cambria Math"/>
                        </a:rPr>
                        <m:t>=</m:t>
                      </m:r>
                      <m:f>
                        <m:fPr>
                          <m:ctrlPr>
                            <a:rPr lang="en-GB" b="0" i="1" smtClean="0">
                              <a:latin typeface="Cambria Math"/>
                            </a:rPr>
                          </m:ctrlPr>
                        </m:fPr>
                        <m:num>
                          <m:r>
                            <a:rPr lang="en-GB" b="0" i="1" smtClean="0">
                              <a:latin typeface="Cambria Math"/>
                            </a:rPr>
                            <m:t>𝑥</m:t>
                          </m:r>
                          <m:r>
                            <a:rPr lang="en-GB" b="0" i="1" smtClean="0">
                              <a:latin typeface="Cambria Math"/>
                            </a:rPr>
                            <m:t>−</m:t>
                          </m:r>
                          <m:r>
                            <a:rPr lang="en-GB" b="0" i="1" smtClean="0">
                              <a:latin typeface="Cambria Math"/>
                            </a:rPr>
                            <m:t>𝜇</m:t>
                          </m:r>
                        </m:num>
                        <m:den>
                          <m:r>
                            <a:rPr lang="en-GB" b="0" i="1" smtClean="0">
                              <a:latin typeface="Cambria Math"/>
                            </a:rPr>
                            <m:t>𝜎</m:t>
                          </m:r>
                        </m:den>
                      </m:f>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79512" y="5755345"/>
                <a:ext cx="1194109" cy="566758"/>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60032" y="6344192"/>
                <a:ext cx="3652410" cy="369332"/>
              </a:xfrm>
              <a:prstGeom prst="rect">
                <a:avLst/>
              </a:prstGeom>
            </p:spPr>
            <p:txBody>
              <a:bodyPr wrap="none">
                <a:spAutoFit/>
              </a:bodyPr>
              <a:lstStyle/>
              <a:p>
                <a:r>
                  <a:rPr lang="en-GB" dirty="0" smtClean="0"/>
                  <a:t>Need </a:t>
                </a:r>
                <a:r>
                  <a:rPr lang="en-GB" dirty="0"/>
                  <a:t>to order </a:t>
                </a:r>
                <a14:m>
                  <m:oMath xmlns:m="http://schemas.openxmlformats.org/officeDocument/2006/math" xmlns="">
                    <m:r>
                      <a:rPr lang="en-GB" i="1">
                        <a:latin typeface="Cambria Math"/>
                      </a:rPr>
                      <m:t>𝑛</m:t>
                    </m:r>
                    <m:r>
                      <a:rPr lang="en-GB" i="1">
                        <a:latin typeface="Cambria Math"/>
                      </a:rPr>
                      <m:t>≥32</m:t>
                    </m:r>
                  </m:oMath>
                </a14:m>
                <a:r>
                  <a:rPr lang="en-GB" dirty="0"/>
                  <a:t>pills</a:t>
                </a:r>
                <a:r>
                  <a:rPr lang="en-GB" dirty="0" smtClean="0"/>
                  <a:t> to be safe.</a:t>
                </a:r>
                <a:endParaRPr lang="en-GB" dirty="0"/>
              </a:p>
            </p:txBody>
          </p:sp>
        </mc:Choice>
        <mc:Fallback xmlns="">
          <p:sp>
            <p:nvSpPr>
              <p:cNvPr id="18" name="Rectangle 17"/>
              <p:cNvSpPr>
                <a:spLocks noRot="1" noChangeAspect="1" noMove="1" noResize="1" noEditPoints="1" noAdjustHandles="1" noChangeArrowheads="1" noChangeShapeType="1" noTextEdit="1"/>
              </p:cNvSpPr>
              <p:nvPr/>
            </p:nvSpPr>
            <p:spPr>
              <a:xfrm>
                <a:off x="4860032" y="6344192"/>
                <a:ext cx="3652410" cy="369332"/>
              </a:xfrm>
              <a:prstGeom prst="rect">
                <a:avLst/>
              </a:prstGeom>
              <a:blipFill rotWithShape="1">
                <a:blip r:embed="rId9"/>
                <a:stretch>
                  <a:fillRect l="-1336" t="-8333" r="-835"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35696" y="5854058"/>
                <a:ext cx="1237647"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𝜇</m:t>
                      </m:r>
                      <m:r>
                        <a:rPr lang="en-GB" b="0" i="1" smtClean="0">
                          <a:latin typeface="Cambria Math"/>
                        </a:rPr>
                        <m:t>=</m:t>
                      </m:r>
                      <m:r>
                        <a:rPr lang="en-GB" b="0" i="1" smtClean="0">
                          <a:latin typeface="Cambria Math"/>
                        </a:rPr>
                        <m:t>𝜎</m:t>
                      </m:r>
                      <m:r>
                        <a:rPr lang="en-GB" b="0" i="1" smtClean="0">
                          <a:latin typeface="Cambria Math"/>
                        </a:rPr>
                        <m:t>=</m:t>
                      </m:r>
                      <m:r>
                        <a:rPr lang="en-GB" b="0" i="1" smtClean="0">
                          <a:latin typeface="Cambria Math"/>
                        </a:rPr>
                        <m:t>𝜆</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1835696" y="5854058"/>
                <a:ext cx="1237647" cy="369332"/>
              </a:xfrm>
              <a:prstGeom prst="rect">
                <a:avLst/>
              </a:prstGeom>
              <a:blipFill rotWithShape="1">
                <a:blip r:embed="rId10"/>
                <a:stretch>
                  <a:fillRect b="-327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508197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16" grpId="0"/>
      <p:bldP spid="17" grpId="0"/>
      <p:bldP spid="1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23528" y="764704"/>
                <a:ext cx="8712968" cy="369332"/>
              </a:xfrm>
              <a:prstGeom prst="rect">
                <a:avLst/>
              </a:prstGeom>
            </p:spPr>
            <p:txBody>
              <a:bodyPr wrap="square">
                <a:spAutoFit/>
              </a:bodyPr>
              <a:lstStyle/>
              <a:p>
                <a:r>
                  <a:rPr lang="en-GB" dirty="0" smtClean="0">
                    <a:solidFill>
                      <a:srgbClr val="0070C0"/>
                    </a:solidFill>
                  </a:rPr>
                  <a:t>On 95% of days, the mean weight is in the range </a:t>
                </a:r>
                <a14:m>
                  <m:oMath xmlns:m="http://schemas.openxmlformats.org/officeDocument/2006/math" xmlns="">
                    <m:d>
                      <m:dPr>
                        <m:ctrlPr>
                          <a:rPr lang="en-GB" i="1">
                            <a:solidFill>
                              <a:srgbClr val="0070C0"/>
                            </a:solidFill>
                            <a:latin typeface="Cambria Math"/>
                          </a:rPr>
                        </m:ctrlPr>
                      </m:dPr>
                      <m:e>
                        <m:r>
                          <a:rPr lang="en-GB" i="1">
                            <a:solidFill>
                              <a:srgbClr val="0070C0"/>
                            </a:solidFill>
                            <a:latin typeface="Cambria Math"/>
                          </a:rPr>
                          <m:t>0.105±0.003</m:t>
                        </m:r>
                      </m:e>
                    </m:d>
                  </m:oMath>
                </a14:m>
                <a:r>
                  <a:rPr lang="en-GB" dirty="0" smtClean="0">
                    <a:solidFill>
                      <a:srgbClr val="0070C0"/>
                    </a:solidFill>
                  </a:rPr>
                  <a:t>Kg</a:t>
                </a:r>
              </a:p>
            </p:txBody>
          </p:sp>
        </mc:Choice>
        <mc:Fallback xmlns="">
          <p:sp>
            <p:nvSpPr>
              <p:cNvPr id="4" name="Rectangle 3"/>
              <p:cNvSpPr>
                <a:spLocks noRot="1" noChangeAspect="1" noMove="1" noResize="1" noEditPoints="1" noAdjustHandles="1" noChangeArrowheads="1" noChangeShapeType="1" noTextEdit="1"/>
              </p:cNvSpPr>
              <p:nvPr/>
            </p:nvSpPr>
            <p:spPr>
              <a:xfrm>
                <a:off x="323528" y="764704"/>
                <a:ext cx="8712968" cy="369332"/>
              </a:xfrm>
              <a:prstGeom prst="rect">
                <a:avLst/>
              </a:prstGeom>
              <a:blipFill rotWithShape="1">
                <a:blip r:embed="rId3"/>
                <a:stretch>
                  <a:fillRect l="-560"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6854" y="4437112"/>
                <a:ext cx="8688560" cy="646331"/>
              </a:xfrm>
              <a:prstGeom prst="rect">
                <a:avLst/>
              </a:prstGeom>
            </p:spPr>
            <p:txBody>
              <a:bodyPr wrap="square">
                <a:spAutoFit/>
              </a:bodyPr>
              <a:lstStyle/>
              <a:p>
                <a:r>
                  <a:rPr lang="en-GB" dirty="0" smtClean="0">
                    <a:solidFill>
                      <a:srgbClr val="0070C0"/>
                    </a:solidFill>
                  </a:rPr>
                  <a:t>5</a:t>
                </a:r>
                <a:r>
                  <a:rPr lang="en-GB" dirty="0">
                    <a:solidFill>
                      <a:srgbClr val="0070C0"/>
                    </a:solidFill>
                  </a:rPr>
                  <a:t>% of the sample means (mid-points of the confidence intervals) do not lie in the range </a:t>
                </a:r>
                <a14:m>
                  <m:oMath xmlns:m="http://schemas.openxmlformats.org/officeDocument/2006/math" xmlns="">
                    <m:d>
                      <m:dPr>
                        <m:ctrlPr>
                          <a:rPr lang="en-GB" i="1">
                            <a:solidFill>
                              <a:srgbClr val="0070C0"/>
                            </a:solidFill>
                            <a:latin typeface="Cambria Math"/>
                          </a:rPr>
                        </m:ctrlPr>
                      </m:dPr>
                      <m:e>
                        <m:r>
                          <a:rPr lang="en-GB" i="1">
                            <a:solidFill>
                              <a:srgbClr val="0070C0"/>
                            </a:solidFill>
                            <a:latin typeface="Cambria Math"/>
                          </a:rPr>
                          <m:t>0.105±0.003</m:t>
                        </m:r>
                      </m:e>
                    </m:d>
                  </m:oMath>
                </a14:m>
                <a:r>
                  <a:rPr lang="en-GB" dirty="0">
                    <a:solidFill>
                      <a:srgbClr val="0070C0"/>
                    </a:solidFill>
                  </a:rPr>
                  <a:t>Kg</a:t>
                </a:r>
              </a:p>
            </p:txBody>
          </p:sp>
        </mc:Choice>
        <mc:Fallback xmlns="">
          <p:sp>
            <p:nvSpPr>
              <p:cNvPr id="5" name="Rectangle 4"/>
              <p:cNvSpPr>
                <a:spLocks noRot="1" noChangeAspect="1" noMove="1" noResize="1" noEditPoints="1" noAdjustHandles="1" noChangeArrowheads="1" noChangeShapeType="1" noTextEdit="1"/>
              </p:cNvSpPr>
              <p:nvPr/>
            </p:nvSpPr>
            <p:spPr>
              <a:xfrm>
                <a:off x="246854" y="4437112"/>
                <a:ext cx="8688560" cy="646331"/>
              </a:xfrm>
              <a:prstGeom prst="rect">
                <a:avLst/>
              </a:prstGeom>
              <a:blipFill rotWithShape="1">
                <a:blip r:embed="rId4"/>
                <a:stretch>
                  <a:fillRect l="-561"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3528" y="2308230"/>
                <a:ext cx="8640960" cy="369332"/>
              </a:xfrm>
              <a:prstGeom prst="rect">
                <a:avLst/>
              </a:prstGeom>
            </p:spPr>
            <p:txBody>
              <a:bodyPr wrap="square">
                <a:spAutoFit/>
              </a:bodyPr>
              <a:lstStyle/>
              <a:p>
                <a:r>
                  <a:rPr lang="en-GB" dirty="0" smtClean="0">
                    <a:solidFill>
                      <a:srgbClr val="0070C0"/>
                    </a:solidFill>
                  </a:rPr>
                  <a:t>95</a:t>
                </a:r>
                <a:r>
                  <a:rPr lang="en-GB" dirty="0">
                    <a:solidFill>
                      <a:srgbClr val="0070C0"/>
                    </a:solidFill>
                  </a:rPr>
                  <a:t>% of the components have weights in the range </a:t>
                </a:r>
                <a14:m>
                  <m:oMath xmlns:m="http://schemas.openxmlformats.org/officeDocument/2006/math" xmlns="">
                    <m:d>
                      <m:dPr>
                        <m:ctrlPr>
                          <a:rPr lang="en-GB" i="1">
                            <a:solidFill>
                              <a:srgbClr val="0070C0"/>
                            </a:solidFill>
                            <a:latin typeface="Cambria Math"/>
                          </a:rPr>
                        </m:ctrlPr>
                      </m:dPr>
                      <m:e>
                        <m:r>
                          <a:rPr lang="en-GB" i="1">
                            <a:solidFill>
                              <a:srgbClr val="0070C0"/>
                            </a:solidFill>
                            <a:latin typeface="Cambria Math"/>
                          </a:rPr>
                          <m:t>0.105±0.003</m:t>
                        </m:r>
                      </m:e>
                    </m:d>
                  </m:oMath>
                </a14:m>
                <a:r>
                  <a:rPr lang="en-GB" dirty="0">
                    <a:solidFill>
                      <a:srgbClr val="0070C0"/>
                    </a:solidFill>
                  </a:rPr>
                  <a:t>Kg</a:t>
                </a:r>
              </a:p>
            </p:txBody>
          </p:sp>
        </mc:Choice>
        <mc:Fallback xmlns="">
          <p:sp>
            <p:nvSpPr>
              <p:cNvPr id="6" name="Rectangle 5"/>
              <p:cNvSpPr>
                <a:spLocks noRot="1" noChangeAspect="1" noMove="1" noResize="1" noEditPoints="1" noAdjustHandles="1" noChangeArrowheads="1" noChangeShapeType="1" noTextEdit="1"/>
              </p:cNvSpPr>
              <p:nvPr/>
            </p:nvSpPr>
            <p:spPr>
              <a:xfrm>
                <a:off x="323528" y="2308230"/>
                <a:ext cx="8640960" cy="369332"/>
              </a:xfrm>
              <a:prstGeom prst="rect">
                <a:avLst/>
              </a:prstGeom>
              <a:blipFill rotWithShape="1">
                <a:blip r:embed="rId5"/>
                <a:stretch>
                  <a:fillRect l="-564" t="-8333" b="-26667"/>
                </a:stretch>
              </a:blipFill>
            </p:spPr>
            <p:txBody>
              <a:bodyPr/>
              <a:lstStyle/>
              <a:p>
                <a:r>
                  <a:rPr lang="en-GB">
                    <a:noFill/>
                  </a:rPr>
                  <a:t> </a:t>
                </a:r>
              </a:p>
            </p:txBody>
          </p:sp>
        </mc:Fallback>
      </mc:AlternateContent>
      <p:sp>
        <p:nvSpPr>
          <p:cNvPr id="7" name="TextBox 6"/>
          <p:cNvSpPr txBox="1"/>
          <p:nvPr/>
        </p:nvSpPr>
        <p:spPr>
          <a:xfrm>
            <a:off x="347936" y="243662"/>
            <a:ext cx="1657057" cy="369332"/>
          </a:xfrm>
          <a:prstGeom prst="rect">
            <a:avLst/>
          </a:prstGeom>
          <a:noFill/>
        </p:spPr>
        <p:txBody>
          <a:bodyPr wrap="none" rtlCol="0">
            <a:spAutoFit/>
          </a:bodyPr>
          <a:lstStyle/>
          <a:p>
            <a:r>
              <a:rPr lang="en-GB" i="1" dirty="0" smtClean="0"/>
              <a:t>Other answers?</a:t>
            </a:r>
            <a:endParaRPr lang="en-GB" i="1" dirty="0"/>
          </a:p>
        </p:txBody>
      </p:sp>
      <p:sp>
        <p:nvSpPr>
          <p:cNvPr id="9" name="TextBox 8"/>
          <p:cNvSpPr txBox="1"/>
          <p:nvPr/>
        </p:nvSpPr>
        <p:spPr>
          <a:xfrm>
            <a:off x="747832" y="2826552"/>
            <a:ext cx="7204280" cy="923330"/>
          </a:xfrm>
          <a:prstGeom prst="rect">
            <a:avLst/>
          </a:prstGeom>
          <a:noFill/>
        </p:spPr>
        <p:txBody>
          <a:bodyPr wrap="none" rtlCol="0">
            <a:spAutoFit/>
          </a:bodyPr>
          <a:lstStyle/>
          <a:p>
            <a:r>
              <a:rPr lang="en-GB" dirty="0" smtClean="0"/>
              <a:t>NO – the confidence interval is for the </a:t>
            </a:r>
            <a:r>
              <a:rPr lang="en-GB" i="1" dirty="0" smtClean="0"/>
              <a:t>mean</a:t>
            </a:r>
            <a:r>
              <a:rPr lang="en-GB" dirty="0" smtClean="0"/>
              <a:t> weight, not individual weights</a:t>
            </a:r>
          </a:p>
          <a:p>
            <a:endParaRPr lang="en-GB" dirty="0"/>
          </a:p>
          <a:p>
            <a:endParaRPr lang="en-GB" dirty="0"/>
          </a:p>
        </p:txBody>
      </p:sp>
      <mc:AlternateContent xmlns:mc="http://schemas.openxmlformats.org/markup-compatibility/2006" xmlns:a14="http://schemas.microsoft.com/office/drawing/2010/main">
        <mc:Choice Requires="a14">
          <p:sp>
            <p:nvSpPr>
              <p:cNvPr id="10" name="Rectangle 9"/>
              <p:cNvSpPr/>
              <p:nvPr/>
            </p:nvSpPr>
            <p:spPr>
              <a:xfrm>
                <a:off x="971600" y="3288217"/>
                <a:ext cx="8172400" cy="994888"/>
              </a:xfrm>
              <a:prstGeom prst="rect">
                <a:avLst/>
              </a:prstGeom>
            </p:spPr>
            <p:txBody>
              <a:bodyPr wrap="square">
                <a:spAutoFit/>
              </a:bodyPr>
              <a:lstStyle/>
              <a:p>
                <a:r>
                  <a:rPr lang="en-GB" dirty="0" smtClean="0"/>
                  <a:t>95% of components have weights (if Normal) in the much wider range </a:t>
                </a:r>
                <a14:m>
                  <m:oMath xmlns:m="http://schemas.openxmlformats.org/officeDocument/2006/math" xmlns="">
                    <m:d>
                      <m:dPr>
                        <m:ctrlPr>
                          <a:rPr lang="en-GB" i="1">
                            <a:latin typeface="Cambria Math"/>
                          </a:rPr>
                        </m:ctrlPr>
                      </m:dPr>
                      <m:e>
                        <m:r>
                          <a:rPr lang="en-GB" i="1">
                            <a:latin typeface="Cambria Math"/>
                          </a:rPr>
                          <m:t>𝜇</m:t>
                        </m:r>
                        <m:r>
                          <a:rPr lang="en-GB" i="1">
                            <a:latin typeface="Cambria Math"/>
                          </a:rPr>
                          <m:t>±1.96</m:t>
                        </m:r>
                        <m:r>
                          <a:rPr lang="en-GB" i="1">
                            <a:latin typeface="Cambria Math"/>
                          </a:rPr>
                          <m:t>𝜎</m:t>
                        </m:r>
                      </m:e>
                    </m:d>
                    <m:r>
                      <m:rPr>
                        <m:sty m:val="p"/>
                      </m:rPr>
                      <a:rPr lang="en-GB">
                        <a:latin typeface="Cambria Math"/>
                      </a:rPr>
                      <m:t>Kg</m:t>
                    </m:r>
                  </m:oMath>
                </a14:m>
                <a:endParaRPr lang="en-GB" dirty="0"/>
              </a:p>
              <a:p>
                <a:r>
                  <a:rPr lang="en-GB" dirty="0" smtClean="0"/>
                  <a:t>Confidence interval for the mean weight is </a:t>
                </a:r>
                <a14:m>
                  <m:oMath xmlns:m="http://schemas.openxmlformats.org/officeDocument/2006/math" xmlns="">
                    <m:d>
                      <m:dPr>
                        <m:ctrlPr>
                          <a:rPr lang="en-GB" i="1">
                            <a:latin typeface="Cambria Math"/>
                          </a:rPr>
                        </m:ctrlPr>
                      </m:dPr>
                      <m:e>
                        <m:acc>
                          <m:accPr>
                            <m:chr m:val="̅"/>
                            <m:ctrlPr>
                              <a:rPr lang="en-GB" b="0" i="1" smtClean="0">
                                <a:latin typeface="Cambria Math"/>
                              </a:rPr>
                            </m:ctrlPr>
                          </m:accPr>
                          <m:e>
                            <m:r>
                              <a:rPr lang="en-GB" b="0" i="1" smtClean="0">
                                <a:latin typeface="Cambria Math"/>
                              </a:rPr>
                              <m:t>𝑋</m:t>
                            </m:r>
                          </m:e>
                        </m:acc>
                        <m:r>
                          <a:rPr lang="en-GB"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e>
                    </m:d>
                    <m:r>
                      <m:rPr>
                        <m:sty m:val="p"/>
                      </m:rPr>
                      <a:rPr lang="en-GB">
                        <a:latin typeface="Cambria Math"/>
                      </a:rPr>
                      <m:t>Kg</m:t>
                    </m:r>
                  </m:oMath>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971600" y="3288217"/>
                <a:ext cx="8172400" cy="994888"/>
              </a:xfrm>
              <a:prstGeom prst="rect">
                <a:avLst/>
              </a:prstGeom>
              <a:blipFill rotWithShape="1">
                <a:blip r:embed="rId6"/>
                <a:stretch>
                  <a:fillRect l="-597" t="-30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5445224"/>
                <a:ext cx="8071569" cy="892552"/>
              </a:xfrm>
              <a:prstGeom prst="rect">
                <a:avLst/>
              </a:prstGeom>
              <a:noFill/>
            </p:spPr>
            <p:txBody>
              <a:bodyPr wrap="none" rtlCol="0">
                <a:spAutoFit/>
              </a:bodyPr>
              <a:lstStyle/>
              <a:p>
                <a:r>
                  <a:rPr lang="en-GB" dirty="0" smtClean="0"/>
                  <a:t>NO – Mid points of the confidence intervals are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r>
                      <a:rPr lang="en-GB" b="0" i="1" dirty="0" smtClean="0">
                        <a:latin typeface="Cambria Math"/>
                      </a:rPr>
                      <m:t>.</m:t>
                    </m:r>
                  </m:oMath>
                </a14:m>
                <a:r>
                  <a:rPr lang="en-GB" dirty="0" smtClean="0"/>
                  <a:t> </a:t>
                </a:r>
              </a:p>
              <a:p>
                <a:r>
                  <a:rPr lang="en-GB" dirty="0" smtClean="0"/>
                  <a:t>5% of the time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oMath>
                </a14:m>
                <a:r>
                  <a:rPr lang="en-GB" dirty="0" smtClean="0"/>
                  <a:t> does not lie in </a:t>
                </a:r>
                <a14:m>
                  <m:oMath xmlns:m="http://schemas.openxmlformats.org/officeDocument/2006/math" xmlns="">
                    <m:d>
                      <m:dPr>
                        <m:ctrlPr>
                          <a:rPr lang="en-GB" b="0" i="1" smtClean="0">
                            <a:latin typeface="Cambria Math"/>
                          </a:rPr>
                        </m:ctrlPr>
                      </m:dPr>
                      <m:e>
                        <m:r>
                          <a:rPr lang="en-GB" b="0" i="1" smtClean="0">
                            <a:latin typeface="Cambria Math"/>
                          </a:rPr>
                          <m:t>𝜇</m:t>
                        </m:r>
                        <m:r>
                          <a:rPr lang="en-GB" b="0" i="1" smtClean="0">
                            <a:latin typeface="Cambria Math"/>
                          </a:rPr>
                          <m:t>±0.003</m:t>
                        </m:r>
                      </m:e>
                    </m:d>
                    <m:r>
                      <m:rPr>
                        <m:sty m:val="p"/>
                      </m:rPr>
                      <a:rPr lang="en-GB" b="0" i="0" smtClean="0">
                        <a:latin typeface="Cambria Math"/>
                      </a:rPr>
                      <m:t>Kg</m:t>
                    </m:r>
                  </m:oMath>
                </a14:m>
                <a:endParaRPr lang="en-GB" b="0" dirty="0" smtClean="0"/>
              </a:p>
              <a:p>
                <a:r>
                  <a:rPr lang="en-GB" sz="1600" dirty="0" smtClean="0"/>
                  <a:t>Statement would </a:t>
                </a:r>
                <a:r>
                  <a:rPr lang="en-GB" sz="1600" dirty="0"/>
                  <a:t>only be true if on the first day we got </a:t>
                </a:r>
                <a14:m>
                  <m:oMath xmlns:m="http://schemas.openxmlformats.org/officeDocument/2006/math" xmlns="">
                    <m:acc>
                      <m:accPr>
                        <m:chr m:val="̅"/>
                        <m:ctrlPr>
                          <a:rPr lang="en-GB" sz="1600" i="1">
                            <a:latin typeface="Cambria Math"/>
                          </a:rPr>
                        </m:ctrlPr>
                      </m:accPr>
                      <m:e>
                        <m:r>
                          <a:rPr lang="en-GB" sz="1600" i="1">
                            <a:latin typeface="Cambria Math"/>
                          </a:rPr>
                          <m:t>𝑋</m:t>
                        </m:r>
                      </m:e>
                    </m:acc>
                    <m:r>
                      <a:rPr lang="en-GB" sz="1600" i="1" dirty="0">
                        <a:latin typeface="Cambria Math"/>
                      </a:rPr>
                      <m:t>=</m:t>
                    </m:r>
                    <m:r>
                      <a:rPr lang="en-GB" sz="1600" i="1" dirty="0">
                        <a:latin typeface="Cambria Math"/>
                      </a:rPr>
                      <m:t>𝜇</m:t>
                    </m:r>
                  </m:oMath>
                </a14:m>
                <a:r>
                  <a:rPr lang="en-GB" sz="1600" dirty="0"/>
                  <a:t>, which has negligible probability</a:t>
                </a:r>
                <a:r>
                  <a:rPr lang="en-GB" sz="1600" dirty="0" smtClean="0"/>
                  <a:t> </a:t>
                </a:r>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5445224"/>
                <a:ext cx="8071569" cy="892552"/>
              </a:xfrm>
              <a:prstGeom prst="rect">
                <a:avLst/>
              </a:prstGeom>
              <a:blipFill rotWithShape="1">
                <a:blip r:embed="rId7"/>
                <a:stretch>
                  <a:fillRect l="-680" t="-3401" b="-74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7832" y="1268760"/>
                <a:ext cx="8187582" cy="646331"/>
              </a:xfrm>
              <a:prstGeom prst="rect">
                <a:avLst/>
              </a:prstGeom>
              <a:noFill/>
            </p:spPr>
            <p:txBody>
              <a:bodyPr wrap="square" rtlCol="0">
                <a:spAutoFit/>
              </a:bodyPr>
              <a:lstStyle/>
              <a:p>
                <a:r>
                  <a:rPr lang="en-GB" dirty="0" smtClean="0"/>
                  <a:t>NO - the mean weight </a:t>
                </a:r>
                <a14:m>
                  <m:oMath xmlns:m="http://schemas.openxmlformats.org/officeDocument/2006/math" xmlns="">
                    <m:r>
                      <a:rPr lang="en-GB" b="0" i="1" smtClean="0">
                        <a:latin typeface="Cambria Math"/>
                      </a:rPr>
                      <m:t>𝜇</m:t>
                    </m:r>
                  </m:oMath>
                </a14:m>
                <a:r>
                  <a:rPr lang="en-GB" dirty="0" smtClean="0"/>
                  <a:t> is assumed to be a constant. </a:t>
                </a:r>
                <a:br>
                  <a:rPr lang="en-GB" dirty="0" smtClean="0"/>
                </a:br>
                <a:r>
                  <a:rPr lang="en-GB" dirty="0" smtClean="0"/>
                  <a:t>It is either in the range or it isn’t – if true for one day it will be true for all days</a:t>
                </a:r>
              </a:p>
            </p:txBody>
          </p:sp>
        </mc:Choice>
        <mc:Fallback xmlns="">
          <p:sp>
            <p:nvSpPr>
              <p:cNvPr id="13" name="TextBox 12"/>
              <p:cNvSpPr txBox="1">
                <a:spLocks noRot="1" noChangeAspect="1" noMove="1" noResize="1" noEditPoints="1" noAdjustHandles="1" noChangeArrowheads="1" noChangeShapeType="1" noTextEdit="1"/>
              </p:cNvSpPr>
              <p:nvPr/>
            </p:nvSpPr>
            <p:spPr>
              <a:xfrm>
                <a:off x="747832" y="1268760"/>
                <a:ext cx="8187582" cy="646331"/>
              </a:xfrm>
              <a:prstGeom prst="rect">
                <a:avLst/>
              </a:prstGeom>
              <a:blipFill rotWithShape="1">
                <a:blip r:embed="rId8"/>
                <a:stretch>
                  <a:fillRect l="-670" t="-4717" b="-1415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269558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84517" y="2276872"/>
                <a:ext cx="7924934" cy="933012"/>
              </a:xfrm>
              <a:prstGeom prst="rect">
                <a:avLst/>
              </a:prstGeom>
              <a:solidFill>
                <a:schemeClr val="accent1">
                  <a:alpha val="16000"/>
                </a:schemeClr>
              </a:solidFill>
              <a:ln>
                <a:solidFill>
                  <a:schemeClr val="accent1">
                    <a:shade val="50000"/>
                  </a:schemeClr>
                </a:solidFill>
              </a:ln>
            </p:spPr>
            <p:txBody>
              <a:bodyPr wrap="square">
                <a:spAutoFit/>
              </a:bodyPr>
              <a:lstStyle/>
              <a:p>
                <a:r>
                  <a:rPr lang="en-GB" dirty="0" smtClean="0"/>
                  <a:t>A </a:t>
                </a:r>
                <a14:m>
                  <m:oMath xmlns:m="http://schemas.openxmlformats.org/officeDocument/2006/math" xmlns="">
                    <m:r>
                      <a:rPr lang="en-GB" b="0" i="1" smtClean="0">
                        <a:latin typeface="Cambria Math"/>
                      </a:rPr>
                      <m:t>100</m:t>
                    </m:r>
                    <m:d>
                      <m:dPr>
                        <m:ctrlPr>
                          <a:rPr lang="en-GB" b="0" i="1" smtClean="0">
                            <a:latin typeface="Cambria Math"/>
                          </a:rPr>
                        </m:ctrlPr>
                      </m:dPr>
                      <m:e>
                        <m:r>
                          <a:rPr lang="en-GB" b="0" i="1" smtClean="0">
                            <a:latin typeface="Cambria Math"/>
                          </a:rPr>
                          <m:t>1−</m:t>
                        </m:r>
                        <m:r>
                          <a:rPr lang="en-GB" b="0" i="1" smtClean="0">
                            <a:latin typeface="Cambria Math"/>
                          </a:rPr>
                          <m:t>𝑝</m:t>
                        </m:r>
                      </m:e>
                    </m:d>
                    <m:r>
                      <a:rPr lang="en-GB" b="0" i="1" smtClean="0">
                        <a:latin typeface="Cambria Math"/>
                      </a:rPr>
                      <m:t>% </m:t>
                    </m:r>
                  </m:oMath>
                </a14:m>
                <a:r>
                  <a:rPr lang="en-GB" dirty="0" smtClean="0"/>
                  <a:t>confidence interval for </a:t>
                </a:r>
                <a14:m>
                  <m:oMath xmlns:m="http://schemas.openxmlformats.org/officeDocument/2006/math" xmlns="">
                    <m:r>
                      <a:rPr lang="en-GB" i="1">
                        <a:latin typeface="Cambria Math"/>
                      </a:rPr>
                      <m:t>𝜇</m:t>
                    </m:r>
                  </m:oMath>
                </a14:m>
                <a:r>
                  <a:rPr lang="en-GB" dirty="0" smtClean="0"/>
                  <a:t> if we measure a sample mean </a:t>
                </a:r>
                <a14:m>
                  <m:oMath xmlns:m="http://schemas.openxmlformats.org/officeDocument/2006/math" xmlns="">
                    <m:acc>
                      <m:accPr>
                        <m:chr m:val="̅"/>
                        <m:ctrlPr>
                          <a:rPr lang="en-GB" b="0" i="1" smtClean="0">
                            <a:latin typeface="Cambria Math"/>
                          </a:rPr>
                        </m:ctrlPr>
                      </m:accPr>
                      <m:e>
                        <m:r>
                          <a:rPr lang="en-GB" b="0" i="1" smtClean="0">
                            <a:latin typeface="Cambria Math"/>
                          </a:rPr>
                          <m:t>𝑋</m:t>
                        </m:r>
                      </m:e>
                    </m:acc>
                  </m:oMath>
                </a14:m>
                <a:r>
                  <a:rPr lang="en-GB" dirty="0" smtClean="0"/>
                  <a:t> and already know </a:t>
                </a:r>
                <a14:m>
                  <m:oMath xmlns:m="http://schemas.openxmlformats.org/officeDocument/2006/math" xmlns="">
                    <m:sSup>
                      <m:sSupPr>
                        <m:ctrlPr>
                          <a:rPr lang="en-GB" b="0" i="1" smtClean="0">
                            <a:latin typeface="Cambria Math"/>
                          </a:rPr>
                        </m:ctrlPr>
                      </m:sSupPr>
                      <m:e>
                        <m:r>
                          <a:rPr lang="en-GB" b="0" i="1" smtClean="0">
                            <a:latin typeface="Cambria Math"/>
                          </a:rPr>
                          <m:t>𝜎</m:t>
                        </m:r>
                      </m:e>
                      <m:sup>
                        <m:r>
                          <a:rPr lang="en-GB" b="0" i="1" smtClean="0">
                            <a:latin typeface="Cambria Math"/>
                          </a:rPr>
                          <m:t>2</m:t>
                        </m:r>
                      </m:sup>
                    </m:sSup>
                  </m:oMath>
                </a14:m>
                <a:r>
                  <a:rPr lang="en-GB" dirty="0" smtClean="0"/>
                  <a:t> is </a:t>
                </a:r>
                <a14:m>
                  <m:oMath xmlns:m="http://schemas.openxmlformats.org/officeDocument/2006/math" xmlns="">
                    <m:acc>
                      <m:accPr>
                        <m:chr m:val="̅"/>
                        <m:ctrlPr>
                          <a:rPr lang="en-GB" i="1">
                            <a:latin typeface="Cambria Math"/>
                          </a:rPr>
                        </m:ctrlPr>
                      </m:accPr>
                      <m:e>
                        <m:r>
                          <a:rPr lang="en-GB" i="1">
                            <a:latin typeface="Cambria Math"/>
                          </a:rPr>
                          <m:t>𝑋</m:t>
                        </m:r>
                      </m:e>
                    </m:acc>
                    <m:r>
                      <a:rPr lang="en-GB" b="0" i="1" smtClean="0">
                        <a:latin typeface="Cambria Math"/>
                      </a:rPr>
                      <m:t>±</m:t>
                    </m:r>
                    <m:r>
                      <a:rPr lang="en-GB" b="0" i="1" smtClean="0">
                        <a:latin typeface="Cambria Math"/>
                      </a:rPr>
                      <m:t>𝑧</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r>
                      <a:rPr lang="en-GB" b="0" i="0" smtClean="0">
                        <a:latin typeface="Cambria Math"/>
                      </a:rPr>
                      <m:t> ,</m:t>
                    </m:r>
                  </m:oMath>
                </a14:m>
                <a:r>
                  <a:rPr lang="en-GB" dirty="0" smtClean="0"/>
                  <a:t> where </a:t>
                </a:r>
                <a14:m>
                  <m:oMath xmlns:m="http://schemas.openxmlformats.org/officeDocument/2006/math" xmlns="">
                    <m:r>
                      <a:rPr lang="en-GB" b="0" i="1" smtClean="0">
                        <a:latin typeface="Cambria Math"/>
                      </a:rPr>
                      <m:t>𝑄</m:t>
                    </m:r>
                    <m:d>
                      <m:dPr>
                        <m:ctrlPr>
                          <a:rPr lang="en-GB" b="0" i="1" smtClean="0">
                            <a:latin typeface="Cambria Math"/>
                          </a:rPr>
                        </m:ctrlPr>
                      </m:dPr>
                      <m:e>
                        <m:r>
                          <a:rPr lang="en-GB" b="0" i="1" smtClean="0">
                            <a:latin typeface="Cambria Math"/>
                          </a:rPr>
                          <m:t>𝑧</m:t>
                        </m:r>
                      </m:e>
                    </m:d>
                    <m:r>
                      <a:rPr lang="en-GB" b="0" i="1" smtClean="0">
                        <a:latin typeface="Cambria Math"/>
                      </a:rPr>
                      <m:t>=1−</m:t>
                    </m:r>
                    <m:r>
                      <a:rPr lang="en-GB" b="0" i="1" smtClean="0">
                        <a:latin typeface="Cambria Math"/>
                      </a:rPr>
                      <m:t>𝑝</m:t>
                    </m:r>
                    <m:r>
                      <a:rPr lang="en-GB" b="0" i="1" smtClean="0">
                        <a:latin typeface="Cambria Math"/>
                      </a:rPr>
                      <m:t>/2</m:t>
                    </m:r>
                  </m:oMath>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884517" y="2276872"/>
                <a:ext cx="7924934" cy="933012"/>
              </a:xfrm>
              <a:prstGeom prst="rect">
                <a:avLst/>
              </a:prstGeom>
              <a:blipFill rotWithShape="1">
                <a:blip r:embed="rId3"/>
                <a:stretch>
                  <a:fillRect l="-538" t="-2581"/>
                </a:stretch>
              </a:blipFill>
              <a:ln>
                <a:solidFill>
                  <a:schemeClr val="accent1">
                    <a:shade val="50000"/>
                  </a:schemeClr>
                </a:solidFill>
              </a:ln>
            </p:spPr>
            <p:txBody>
              <a:bodyPr/>
              <a:lstStyle/>
              <a:p>
                <a:r>
                  <a:rPr lang="en-GB">
                    <a:noFill/>
                  </a:rPr>
                  <a:t> </a:t>
                </a:r>
              </a:p>
            </p:txBody>
          </p:sp>
        </mc:Fallback>
      </mc:AlternateContent>
      <p:sp>
        <p:nvSpPr>
          <p:cNvPr id="5" name="TextBox 4"/>
          <p:cNvSpPr txBox="1"/>
          <p:nvPr/>
        </p:nvSpPr>
        <p:spPr>
          <a:xfrm>
            <a:off x="755576" y="476672"/>
            <a:ext cx="5173532" cy="369332"/>
          </a:xfrm>
          <a:prstGeom prst="rect">
            <a:avLst/>
          </a:prstGeom>
          <a:noFill/>
        </p:spPr>
        <p:txBody>
          <a:bodyPr wrap="none" rtlCol="0">
            <a:spAutoFit/>
          </a:bodyPr>
          <a:lstStyle/>
          <a:p>
            <a:r>
              <a:rPr lang="en-GB" dirty="0" smtClean="0"/>
              <a:t>In general can use any confidence level, not just 95%.</a:t>
            </a:r>
            <a:endParaRPr lang="en-GB" dirty="0"/>
          </a:p>
        </p:txBody>
      </p:sp>
      <p:sp>
        <p:nvSpPr>
          <p:cNvPr id="6" name="TextBox 5"/>
          <p:cNvSpPr txBox="1"/>
          <p:nvPr/>
        </p:nvSpPr>
        <p:spPr>
          <a:xfrm>
            <a:off x="899592" y="1268760"/>
            <a:ext cx="6020110" cy="369332"/>
          </a:xfrm>
          <a:prstGeom prst="rect">
            <a:avLst/>
          </a:prstGeom>
          <a:noFill/>
        </p:spPr>
        <p:txBody>
          <a:bodyPr wrap="none" rtlCol="0">
            <a:spAutoFit/>
          </a:bodyPr>
          <a:lstStyle/>
          <a:p>
            <a:r>
              <a:rPr lang="en-GB" dirty="0" smtClean="0"/>
              <a:t>95% confidence level has 5% in the tails, i.e. p=0.05 in the tails.</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899592" y="1772816"/>
                <a:ext cx="6837449" cy="369332"/>
              </a:xfrm>
              <a:prstGeom prst="rect">
                <a:avLst/>
              </a:prstGeom>
              <a:noFill/>
            </p:spPr>
            <p:txBody>
              <a:bodyPr wrap="none" rtlCol="0">
                <a:spAutoFit/>
              </a:bodyPr>
              <a:lstStyle/>
              <a:p>
                <a:r>
                  <a:rPr lang="en-GB" dirty="0" smtClean="0"/>
                  <a:t>In general to have probability </a:t>
                </a:r>
                <a14:m>
                  <m:oMath xmlns:m="http://schemas.openxmlformats.org/officeDocument/2006/math" xmlns="">
                    <m:r>
                      <a:rPr lang="en-GB" b="0" i="1" smtClean="0">
                        <a:latin typeface="Cambria Math"/>
                      </a:rPr>
                      <m:t>𝑝</m:t>
                    </m:r>
                  </m:oMath>
                </a14:m>
                <a:r>
                  <a:rPr lang="en-GB" dirty="0" smtClean="0"/>
                  <a:t> in the tails; for two tail, </a:t>
                </a:r>
                <a14:m>
                  <m:oMath xmlns:m="http://schemas.openxmlformats.org/officeDocument/2006/math" xmlns="">
                    <m:r>
                      <a:rPr lang="en-GB" b="0" i="1" smtClean="0">
                        <a:latin typeface="Cambria Math"/>
                      </a:rPr>
                      <m:t>𝑝</m:t>
                    </m:r>
                    <m:r>
                      <a:rPr lang="en-GB" b="0" i="1" smtClean="0">
                        <a:latin typeface="Cambria Math"/>
                      </a:rPr>
                      <m:t>/2</m:t>
                    </m:r>
                  </m:oMath>
                </a14:m>
                <a:r>
                  <a:rPr lang="en-GB" dirty="0" smtClean="0"/>
                  <a:t> in each tail:</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1772816"/>
                <a:ext cx="6837449" cy="369332"/>
              </a:xfrm>
              <a:prstGeom prst="rect">
                <a:avLst/>
              </a:prstGeom>
              <a:blipFill rotWithShape="1">
                <a:blip r:embed="rId4"/>
                <a:stretch>
                  <a:fillRect l="-803" t="-8333" r="-892" b="-26667"/>
                </a:stretch>
              </a:blipFill>
            </p:spPr>
            <p:txBody>
              <a:bodyPr/>
              <a:lstStyle/>
              <a:p>
                <a:r>
                  <a:rPr lang="en-GB">
                    <a:noFill/>
                  </a:rPr>
                  <a:t> </a:t>
                </a:r>
              </a:p>
            </p:txBody>
          </p:sp>
        </mc:Fallback>
      </mc:AlternateContent>
      <p:pic>
        <p:nvPicPr>
          <p:cNvPr id="9" name="Picture 8"/>
          <p:cNvPicPr/>
          <p:nvPr/>
        </p:nvPicPr>
        <p:blipFill>
          <a:blip r:embed="rId5" cstate="print"/>
          <a:srcRect/>
          <a:stretch>
            <a:fillRect/>
          </a:stretch>
        </p:blipFill>
        <p:spPr bwMode="auto">
          <a:xfrm>
            <a:off x="685393" y="3439252"/>
            <a:ext cx="4091408" cy="2861650"/>
          </a:xfrm>
          <a:prstGeom prst="rect">
            <a:avLst/>
          </a:prstGeom>
          <a:noFill/>
          <a:ln w="9525">
            <a:noFill/>
            <a:miter lim="800000"/>
            <a:headEnd/>
            <a:tailEnd/>
          </a:ln>
        </p:spPr>
      </p:pic>
      <p:sp>
        <p:nvSpPr>
          <p:cNvPr id="10" name="Rectangle 9"/>
          <p:cNvSpPr/>
          <p:nvPr/>
        </p:nvSpPr>
        <p:spPr>
          <a:xfrm>
            <a:off x="685393" y="6120882"/>
            <a:ext cx="409598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utoShape 7"/>
          <p:cNvSpPr>
            <a:spLocks noChangeShapeType="1"/>
          </p:cNvSpPr>
          <p:nvPr/>
        </p:nvSpPr>
        <p:spPr bwMode="auto">
          <a:xfrm flipH="1">
            <a:off x="3934936" y="5508721"/>
            <a:ext cx="114300" cy="323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 Box 9"/>
          <p:cNvSpPr txBox="1">
            <a:spLocks noChangeArrowheads="1"/>
          </p:cNvSpPr>
          <p:nvPr/>
        </p:nvSpPr>
        <p:spPr bwMode="auto">
          <a:xfrm>
            <a:off x="3907843" y="5103850"/>
            <a:ext cx="674451" cy="4048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dirty="0" smtClean="0">
                <a:ln>
                  <a:noFill/>
                </a:ln>
                <a:solidFill>
                  <a:schemeClr val="tx1"/>
                </a:solidFill>
                <a:effectLst/>
                <a:latin typeface="Calibri" pitchFamily="34" charset="0"/>
                <a:cs typeface="Arial" pitchFamily="34" charset="0"/>
              </a:rPr>
              <a:t>p/2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7"/>
          <p:cNvSpPr>
            <a:spLocks noChangeShapeType="1"/>
          </p:cNvSpPr>
          <p:nvPr/>
        </p:nvSpPr>
        <p:spPr bwMode="auto">
          <a:xfrm>
            <a:off x="1186825" y="5363403"/>
            <a:ext cx="362663" cy="30724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9"/>
          <p:cNvSpPr txBox="1">
            <a:spLocks noChangeArrowheads="1"/>
          </p:cNvSpPr>
          <p:nvPr/>
        </p:nvSpPr>
        <p:spPr bwMode="auto">
          <a:xfrm>
            <a:off x="1045433" y="4958532"/>
            <a:ext cx="674451" cy="4048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dirty="0" smtClean="0">
                <a:ln>
                  <a:noFill/>
                </a:ln>
                <a:solidFill>
                  <a:schemeClr val="tx1"/>
                </a:solidFill>
                <a:effectLst/>
                <a:latin typeface="Calibri" pitchFamily="34" charset="0"/>
                <a:cs typeface="Arial" pitchFamily="34" charset="0"/>
              </a:rPr>
              <a:t>p/2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5293905" y="3675836"/>
            <a:ext cx="3551548" cy="2625066"/>
          </a:xfrm>
          <a:prstGeom prst="rect">
            <a:avLst/>
          </a:prstGeom>
          <a:noFill/>
          <a:ln>
            <a:noFill/>
          </a:ln>
        </p:spPr>
      </p:pic>
      <p:sp>
        <p:nvSpPr>
          <p:cNvPr id="16" name="TextBox 15"/>
          <p:cNvSpPr txBox="1"/>
          <p:nvPr/>
        </p:nvSpPr>
        <p:spPr>
          <a:xfrm>
            <a:off x="6768062" y="5208981"/>
            <a:ext cx="396262" cy="461665"/>
          </a:xfrm>
          <a:prstGeom prst="rect">
            <a:avLst/>
          </a:prstGeom>
          <a:noFill/>
        </p:spPr>
        <p:txBody>
          <a:bodyPr wrap="none" rtlCol="0">
            <a:spAutoFit/>
          </a:bodyPr>
          <a:lstStyle/>
          <a:p>
            <a:r>
              <a:rPr lang="en-GB" sz="2400" b="1" dirty="0" smtClean="0">
                <a:solidFill>
                  <a:schemeClr val="bg1"/>
                </a:solidFill>
              </a:rPr>
              <a:t>Q</a:t>
            </a:r>
            <a:endParaRPr lang="en-GB" sz="2400" b="1" dirty="0">
              <a:solidFill>
                <a:schemeClr val="bg1"/>
              </a:solidFill>
            </a:endParaRPr>
          </a:p>
        </p:txBody>
      </p:sp>
      <mc:AlternateContent xmlns:mc="http://schemas.openxmlformats.org/markup-compatibility/2006" xmlns:a14="http://schemas.microsoft.com/office/drawing/2010/main">
        <mc:Choice Requires="a14">
          <p:sp>
            <p:nvSpPr>
              <p:cNvPr id="17" name="Rectangle 16"/>
              <p:cNvSpPr/>
              <p:nvPr/>
            </p:nvSpPr>
            <p:spPr>
              <a:xfrm>
                <a:off x="388796" y="6341108"/>
                <a:ext cx="7092280" cy="369332"/>
              </a:xfrm>
              <a:prstGeom prst="rect">
                <a:avLst/>
              </a:prstGeom>
            </p:spPr>
            <p:txBody>
              <a:bodyPr wrap="square">
                <a:spAutoFit/>
              </a:bodyPr>
              <a:lstStyle/>
              <a:p>
                <a:r>
                  <a:rPr lang="en-GB" dirty="0" smtClean="0"/>
                  <a:t>E.g. for </a:t>
                </a:r>
                <a:r>
                  <a:rPr lang="en-GB" dirty="0"/>
                  <a:t>a 99% confidence interval, we would want </a:t>
                </a:r>
                <a14:m>
                  <m:oMath xmlns:m="http://schemas.openxmlformats.org/officeDocument/2006/math" xmlns="">
                    <m:r>
                      <a:rPr lang="en-GB" b="0" i="1" smtClean="0">
                        <a:latin typeface="Cambria Math"/>
                      </a:rPr>
                      <m:t>𝑄</m:t>
                    </m:r>
                    <m:d>
                      <m:dPr>
                        <m:ctrlPr>
                          <a:rPr lang="en-GB" b="0" i="1" smtClean="0">
                            <a:latin typeface="Cambria Math"/>
                          </a:rPr>
                        </m:ctrlPr>
                      </m:dPr>
                      <m:e>
                        <m:r>
                          <a:rPr lang="en-GB" b="0" i="1" smtClean="0">
                            <a:latin typeface="Cambria Math"/>
                          </a:rPr>
                          <m:t>𝑧</m:t>
                        </m:r>
                      </m:e>
                    </m:d>
                    <m:r>
                      <a:rPr lang="en-GB" b="0" i="1" smtClean="0">
                        <a:latin typeface="Cambria Math"/>
                      </a:rPr>
                      <m:t>=0.995</m:t>
                    </m:r>
                  </m:oMath>
                </a14:m>
                <a:r>
                  <a:rPr lang="en-GB" dirty="0"/>
                  <a:t>.</a:t>
                </a:r>
              </a:p>
            </p:txBody>
          </p:sp>
        </mc:Choice>
        <mc:Fallback xmlns="">
          <p:sp>
            <p:nvSpPr>
              <p:cNvPr id="17" name="Rectangle 16"/>
              <p:cNvSpPr>
                <a:spLocks noRot="1" noChangeAspect="1" noMove="1" noResize="1" noEditPoints="1" noAdjustHandles="1" noChangeArrowheads="1" noChangeShapeType="1" noTextEdit="1"/>
              </p:cNvSpPr>
              <p:nvPr/>
            </p:nvSpPr>
            <p:spPr>
              <a:xfrm>
                <a:off x="388796" y="6341108"/>
                <a:ext cx="7092280" cy="369332"/>
              </a:xfrm>
              <a:prstGeom prst="rect">
                <a:avLst/>
              </a:prstGeom>
              <a:blipFill rotWithShape="1">
                <a:blip r:embed="rId7"/>
                <a:stretch>
                  <a:fillRect l="-774" t="-8197" b="-2459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909617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1" grpId="0" animBg="1"/>
      <p:bldP spid="12" grpId="0" animBg="1"/>
      <p:bldP spid="13" grpId="0" animBg="1"/>
      <p:bldP spid="14"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136904" cy="1200329"/>
          </a:xfrm>
          <a:prstGeom prst="rect">
            <a:avLst/>
          </a:prstGeom>
        </p:spPr>
        <p:txBody>
          <a:bodyPr wrap="square">
            <a:spAutoFit/>
          </a:bodyPr>
          <a:lstStyle/>
          <a:p>
            <a:r>
              <a:rPr lang="en-GB" b="1" dirty="0"/>
              <a:t>Two tail versus one tail</a:t>
            </a:r>
            <a:endParaRPr lang="en-GB" dirty="0"/>
          </a:p>
          <a:p>
            <a:r>
              <a:rPr lang="en-GB" b="1" dirty="0"/>
              <a:t> </a:t>
            </a:r>
            <a:endParaRPr lang="en-GB" dirty="0"/>
          </a:p>
          <a:p>
            <a:r>
              <a:rPr lang="en-GB" dirty="0" smtClean="0"/>
              <a:t>Does the distribution have two small tails or one? Or are we only interested in upper or lower limits?</a:t>
            </a:r>
          </a:p>
        </p:txBody>
      </p:sp>
      <p:sp>
        <p:nvSpPr>
          <p:cNvPr id="5" name="Rectangle 4"/>
          <p:cNvSpPr/>
          <p:nvPr/>
        </p:nvSpPr>
        <p:spPr>
          <a:xfrm>
            <a:off x="467544" y="1700808"/>
            <a:ext cx="8280920" cy="646331"/>
          </a:xfrm>
          <a:prstGeom prst="rect">
            <a:avLst/>
          </a:prstGeom>
        </p:spPr>
        <p:txBody>
          <a:bodyPr wrap="square">
            <a:spAutoFit/>
          </a:bodyPr>
          <a:lstStyle/>
          <a:p>
            <a:r>
              <a:rPr lang="en-GB" dirty="0"/>
              <a:t>If the distribution is one sided</a:t>
            </a:r>
            <a:r>
              <a:rPr lang="en-GB" dirty="0" smtClean="0"/>
              <a:t>, or we want upper or lower limits, </a:t>
            </a:r>
            <a:r>
              <a:rPr lang="en-GB" dirty="0"/>
              <a:t>a </a:t>
            </a:r>
            <a:r>
              <a:rPr lang="en-GB" i="1" dirty="0"/>
              <a:t>one tail</a:t>
            </a:r>
            <a:r>
              <a:rPr lang="en-GB" b="1" i="1" dirty="0"/>
              <a:t> </a:t>
            </a:r>
            <a:r>
              <a:rPr lang="en-GB" dirty="0"/>
              <a:t>interval </a:t>
            </a:r>
            <a:r>
              <a:rPr lang="en-GB" dirty="0" smtClean="0"/>
              <a:t>may be </a:t>
            </a:r>
            <a:r>
              <a:rPr lang="en-GB" dirty="0"/>
              <a:t>more appropriate</a:t>
            </a:r>
            <a:r>
              <a:rPr lang="en-GB" dirty="0" smtClean="0"/>
              <a:t>.</a:t>
            </a:r>
            <a:endParaRPr lang="en-GB" dirty="0"/>
          </a:p>
        </p:txBody>
      </p:sp>
      <p:pic>
        <p:nvPicPr>
          <p:cNvPr id="6" name="Picture 5"/>
          <p:cNvPicPr/>
          <p:nvPr/>
        </p:nvPicPr>
        <p:blipFill>
          <a:blip r:embed="rId3" cstate="print"/>
          <a:srcRect/>
          <a:stretch>
            <a:fillRect/>
          </a:stretch>
        </p:blipFill>
        <p:spPr bwMode="auto">
          <a:xfrm>
            <a:off x="823434" y="3270548"/>
            <a:ext cx="2790825" cy="2790825"/>
          </a:xfrm>
          <a:prstGeom prst="rect">
            <a:avLst/>
          </a:prstGeom>
          <a:noFill/>
          <a:ln w="9525">
            <a:noFill/>
            <a:miter lim="800000"/>
            <a:headEnd/>
            <a:tailEnd/>
          </a:ln>
        </p:spPr>
      </p:pic>
      <p:sp>
        <p:nvSpPr>
          <p:cNvPr id="7" name="AutoShape 2"/>
          <p:cNvSpPr>
            <a:spLocks noChangeShapeType="1"/>
          </p:cNvSpPr>
          <p:nvPr/>
        </p:nvSpPr>
        <p:spPr bwMode="auto">
          <a:xfrm flipH="1">
            <a:off x="2271712" y="4868019"/>
            <a:ext cx="57150" cy="523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 Box 3"/>
          <p:cNvSpPr txBox="1">
            <a:spLocks noChangeArrowheads="1"/>
          </p:cNvSpPr>
          <p:nvPr/>
        </p:nvSpPr>
        <p:spPr bwMode="auto">
          <a:xfrm>
            <a:off x="2267562" y="4782716"/>
            <a:ext cx="75247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996221" y="3013928"/>
            <a:ext cx="1369670" cy="369332"/>
          </a:xfrm>
          <a:prstGeom prst="rect">
            <a:avLst/>
          </a:prstGeom>
          <a:noFill/>
        </p:spPr>
        <p:txBody>
          <a:bodyPr wrap="none" rtlCol="0">
            <a:spAutoFit/>
          </a:bodyPr>
          <a:lstStyle/>
          <a:p>
            <a:r>
              <a:rPr lang="en-GB" dirty="0" smtClean="0"/>
              <a:t>95% One tail</a:t>
            </a:r>
            <a:endParaRPr lang="en-GB" dirty="0"/>
          </a:p>
        </p:txBody>
      </p:sp>
      <p:pic>
        <p:nvPicPr>
          <p:cNvPr id="12" name="Picture 11"/>
          <p:cNvPicPr/>
          <p:nvPr/>
        </p:nvPicPr>
        <p:blipFill>
          <a:blip r:embed="rId4" cstate="print"/>
          <a:srcRect/>
          <a:stretch>
            <a:fillRect/>
          </a:stretch>
        </p:blipFill>
        <p:spPr bwMode="auto">
          <a:xfrm>
            <a:off x="5030695" y="3288264"/>
            <a:ext cx="3261660" cy="2873759"/>
          </a:xfrm>
          <a:prstGeom prst="rect">
            <a:avLst/>
          </a:prstGeom>
          <a:noFill/>
          <a:ln w="9525">
            <a:noFill/>
            <a:miter lim="800000"/>
            <a:headEnd/>
            <a:tailEnd/>
          </a:ln>
        </p:spPr>
      </p:pic>
      <p:sp>
        <p:nvSpPr>
          <p:cNvPr id="13" name="AutoShape 7"/>
          <p:cNvSpPr>
            <a:spLocks noChangeShapeType="1"/>
          </p:cNvSpPr>
          <p:nvPr/>
        </p:nvSpPr>
        <p:spPr bwMode="auto">
          <a:xfrm flipH="1">
            <a:off x="7501780" y="5291714"/>
            <a:ext cx="114300" cy="323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9"/>
          <p:cNvSpPr txBox="1">
            <a:spLocks noChangeArrowheads="1"/>
          </p:cNvSpPr>
          <p:nvPr/>
        </p:nvSpPr>
        <p:spPr bwMode="auto">
          <a:xfrm>
            <a:off x="4738769" y="5186939"/>
            <a:ext cx="71437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P=0.025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AutoShape 7"/>
          <p:cNvSpPr>
            <a:spLocks noChangeShapeType="1"/>
          </p:cNvSpPr>
          <p:nvPr/>
        </p:nvSpPr>
        <p:spPr bwMode="auto">
          <a:xfrm>
            <a:off x="5419487" y="5415156"/>
            <a:ext cx="288032" cy="25679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 Box 9"/>
          <p:cNvSpPr txBox="1">
            <a:spLocks noChangeArrowheads="1"/>
          </p:cNvSpPr>
          <p:nvPr/>
        </p:nvSpPr>
        <p:spPr bwMode="auto">
          <a:xfrm>
            <a:off x="7583457" y="5048768"/>
            <a:ext cx="71437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P=0.025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7396309" y="2924344"/>
            <a:ext cx="1367490" cy="369332"/>
          </a:xfrm>
          <a:prstGeom prst="rect">
            <a:avLst/>
          </a:prstGeom>
          <a:noFill/>
        </p:spPr>
        <p:txBody>
          <a:bodyPr wrap="none" rtlCol="0">
            <a:spAutoFit/>
          </a:bodyPr>
          <a:lstStyle/>
          <a:p>
            <a:r>
              <a:rPr lang="en-GB" dirty="0" smtClean="0"/>
              <a:t>95% Two tail</a:t>
            </a:r>
            <a:endParaRPr lang="en-GB" dirty="0"/>
          </a:p>
        </p:txBody>
      </p:sp>
    </p:spTree>
    <p:custDataLst>
      <p:tags r:id="rId1"/>
    </p:custDataLst>
    <p:extLst>
      <p:ext uri="{BB962C8B-B14F-4D97-AF65-F5344CB8AC3E}">
        <p14:creationId xmlns:p14="http://schemas.microsoft.com/office/powerpoint/2010/main" val="1651672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P spid="13" grpId="0" animBg="1"/>
      <p:bldP spid="14" grpId="0" animBg="1"/>
      <p:bldP spid="15" grpId="0" animBg="1"/>
      <p:bldP spid="16" grpId="0" animBg="1"/>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5"/>
              <p:cNvSpPr>
                <a:spLocks noChangeArrowheads="1"/>
              </p:cNvSpPr>
              <p:nvPr/>
            </p:nvSpPr>
            <p:spPr bwMode="auto">
              <a:xfrm>
                <a:off x="179512" y="514845"/>
                <a:ext cx="5328592" cy="25545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l"/>
                <a:r>
                  <a:rPr lang="en-GB" sz="2000" b="1" i="1" dirty="0" smtClean="0">
                    <a:solidFill>
                      <a:srgbClr val="FF0000"/>
                    </a:solidFill>
                    <a:latin typeface="Calibri" pitchFamily="34" charset="0"/>
                    <a:cs typeface="Times New Roman" pitchFamily="18" charset="0"/>
                  </a:rPr>
                  <a:t>Example</a:t>
                </a:r>
                <a:endParaRPr lang="en-GB" sz="2000" b="1" dirty="0">
                  <a:latin typeface="Calibri" pitchFamily="34" charset="0"/>
                  <a:cs typeface="Times New Roman" pitchFamily="18" charset="0"/>
                </a:endParaRPr>
              </a:p>
              <a:p>
                <a:pPr algn="l"/>
                <a:endParaRPr lang="en-US" sz="2000" dirty="0" smtClean="0"/>
              </a:p>
              <a:p>
                <a:pPr algn="l"/>
                <a:r>
                  <a:rPr lang="en-US" sz="2000" dirty="0" smtClean="0"/>
                  <a:t>You are responsible for calculating average extra-urban fuel efficiency figures for new cars. </a:t>
                </a:r>
                <a:r>
                  <a:rPr lang="en-GB" sz="2000" dirty="0" smtClean="0">
                    <a:latin typeface="Calibri" pitchFamily="34" charset="0"/>
                    <a:cs typeface="Times New Roman" pitchFamily="18" charset="0"/>
                  </a:rPr>
                  <a:t>You test a sample of 100 cars, and find a sample mean of </a:t>
                </a:r>
                <a14:m>
                  <m:oMath xmlns:m="http://schemas.openxmlformats.org/officeDocument/2006/math" xmlns="">
                    <m:acc>
                      <m:accPr>
                        <m:chr m:val="̅"/>
                        <m:ctrlPr>
                          <a:rPr lang="en-GB" sz="2000" b="0" i="1" smtClean="0">
                            <a:latin typeface="Cambria Math"/>
                            <a:cs typeface="Times New Roman" pitchFamily="18" charset="0"/>
                          </a:rPr>
                        </m:ctrlPr>
                      </m:accPr>
                      <m:e>
                        <m:r>
                          <a:rPr lang="en-GB" sz="2000" b="0" i="1" smtClean="0">
                            <a:latin typeface="Cambria Math"/>
                            <a:cs typeface="Times New Roman" pitchFamily="18" charset="0"/>
                          </a:rPr>
                          <m:t>𝑋</m:t>
                        </m:r>
                      </m:e>
                    </m:acc>
                    <m:r>
                      <a:rPr lang="en-GB" sz="2000" b="0" i="1" smtClean="0">
                        <a:latin typeface="Cambria Math"/>
                        <a:cs typeface="Times New Roman" pitchFamily="18" charset="0"/>
                      </a:rPr>
                      <m:t>=55.40</m:t>
                    </m:r>
                    <m:r>
                      <m:rPr>
                        <m:sty m:val="p"/>
                      </m:rPr>
                      <a:rPr lang="en-GB" sz="2000" b="0" i="0" smtClean="0">
                        <a:latin typeface="Cambria Math"/>
                        <a:cs typeface="Times New Roman" pitchFamily="18" charset="0"/>
                      </a:rPr>
                      <m:t>mpg</m:t>
                    </m:r>
                    <m:r>
                      <a:rPr lang="en-GB" sz="2000" b="0" i="0" smtClean="0">
                        <a:latin typeface="Cambria Math"/>
                        <a:cs typeface="Times New Roman" pitchFamily="18" charset="0"/>
                      </a:rPr>
                      <m:t>.</m:t>
                    </m:r>
                  </m:oMath>
                </a14:m>
                <a:r>
                  <a:rPr lang="en-GB" sz="2000" dirty="0" smtClean="0">
                    <a:latin typeface="Calibri" pitchFamily="34" charset="0"/>
                    <a:cs typeface="Times New Roman" pitchFamily="18" charset="0"/>
                  </a:rPr>
                  <a:t> The standard deviation is </a:t>
                </a:r>
                <a14:m>
                  <m:oMath xmlns:m="http://schemas.openxmlformats.org/officeDocument/2006/math" xmlns="">
                    <m:r>
                      <a:rPr lang="en-GB" sz="2000" b="0" i="1" smtClean="0">
                        <a:latin typeface="Cambria Math"/>
                        <a:cs typeface="Times New Roman" pitchFamily="18" charset="0"/>
                      </a:rPr>
                      <m:t>𝜎</m:t>
                    </m:r>
                    <m:r>
                      <a:rPr lang="en-GB" sz="2000" b="0" i="1" smtClean="0">
                        <a:latin typeface="Cambria Math"/>
                        <a:cs typeface="Times New Roman" pitchFamily="18" charset="0"/>
                      </a:rPr>
                      <m:t>=1.2 </m:t>
                    </m:r>
                    <m:r>
                      <m:rPr>
                        <m:sty m:val="p"/>
                      </m:rPr>
                      <a:rPr lang="en-GB" sz="2000" b="0" i="0" smtClean="0">
                        <a:latin typeface="Cambria Math"/>
                        <a:cs typeface="Times New Roman" pitchFamily="18" charset="0"/>
                      </a:rPr>
                      <m:t>mpg</m:t>
                    </m:r>
                  </m:oMath>
                </a14:m>
                <a:r>
                  <a:rPr lang="en-GB" sz="2000" dirty="0" smtClean="0">
                    <a:latin typeface="Calibri" pitchFamily="34" charset="0"/>
                    <a:cs typeface="Times New Roman" pitchFamily="18" charset="0"/>
                  </a:rPr>
                  <a:t>. What is the 95% confidence interval for the average fuel efficiency?</a:t>
                </a:r>
                <a:endParaRPr lang="en-GB" sz="2000" dirty="0">
                  <a:latin typeface="Calibri" pitchFamily="34" charset="0"/>
                  <a:cs typeface="Times New Roman" pitchFamily="18" charset="0"/>
                </a:endParaRPr>
              </a:p>
            </p:txBody>
          </p:sp>
        </mc:Choice>
        <mc:Fallback xmlns="">
          <p:sp>
            <p:nvSpPr>
              <p:cNvPr id="5" name="Rectangle 5"/>
              <p:cNvSpPr>
                <a:spLocks noRot="1" noChangeAspect="1" noMove="1" noResize="1" noEditPoints="1" noAdjustHandles="1" noChangeArrowheads="1" noChangeShapeType="1" noTextEdit="1"/>
              </p:cNvSpPr>
              <p:nvPr/>
            </p:nvSpPr>
            <p:spPr bwMode="auto">
              <a:xfrm>
                <a:off x="179512" y="514845"/>
                <a:ext cx="5328592" cy="2554545"/>
              </a:xfrm>
              <a:prstGeom prst="rect">
                <a:avLst/>
              </a:prstGeom>
              <a:blipFill rotWithShape="1">
                <a:blip r:embed="rId3"/>
                <a:stretch>
                  <a:fillRect l="-1143" t="-714" r="-1943" b="-3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6" name="TextBox 5"/>
          <p:cNvSpPr txBox="1"/>
          <p:nvPr/>
        </p:nvSpPr>
        <p:spPr>
          <a:xfrm>
            <a:off x="509666" y="3609429"/>
            <a:ext cx="941540" cy="369332"/>
          </a:xfrm>
          <a:prstGeom prst="rect">
            <a:avLst/>
          </a:prstGeom>
          <a:noFill/>
        </p:spPr>
        <p:txBody>
          <a:bodyPr wrap="none" rtlCol="0">
            <a:spAutoFit/>
          </a:bodyPr>
          <a:lstStyle/>
          <a:p>
            <a:r>
              <a:rPr lang="en-GB" i="1" dirty="0" smtClean="0">
                <a:solidFill>
                  <a:srgbClr val="FF0000"/>
                </a:solidFill>
              </a:rPr>
              <a:t>Answer:</a:t>
            </a:r>
            <a:endParaRPr lang="en-GB" dirty="0"/>
          </a:p>
        </p:txBody>
      </p:sp>
      <mc:AlternateContent xmlns:mc="http://schemas.openxmlformats.org/markup-compatibility/2006" xmlns:a14="http://schemas.microsoft.com/office/drawing/2010/main">
        <mc:Choice Requires="a14">
          <p:sp>
            <p:nvSpPr>
              <p:cNvPr id="2" name="TextBox 1"/>
              <p:cNvSpPr txBox="1"/>
              <p:nvPr/>
            </p:nvSpPr>
            <p:spPr>
              <a:xfrm>
                <a:off x="725690" y="4176920"/>
                <a:ext cx="5339154" cy="369332"/>
              </a:xfrm>
              <a:prstGeom prst="rect">
                <a:avLst/>
              </a:prstGeom>
              <a:noFill/>
            </p:spPr>
            <p:txBody>
              <a:bodyPr wrap="none" rtlCol="0">
                <a:spAutoFit/>
              </a:bodyPr>
              <a:lstStyle/>
              <a:p>
                <a:r>
                  <a:rPr lang="en-GB" dirty="0" smtClean="0"/>
                  <a:t>Sample size if </a:t>
                </a:r>
                <a14:m>
                  <m:oMath xmlns:m="http://schemas.openxmlformats.org/officeDocument/2006/math" xmlns="">
                    <m:r>
                      <a:rPr lang="en-GB" b="0" i="1" smtClean="0">
                        <a:latin typeface="Cambria Math"/>
                      </a:rPr>
                      <m:t>𝑛</m:t>
                    </m:r>
                    <m:r>
                      <a:rPr lang="en-GB" b="0" i="1" smtClean="0">
                        <a:latin typeface="Cambria Math"/>
                      </a:rPr>
                      <m:t>=100</m:t>
                    </m:r>
                  </m:oMath>
                </a14:m>
                <a:r>
                  <a:rPr lang="en-GB" dirty="0" smtClean="0"/>
                  <a:t> and 95% confidence interval is </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725690" y="4176920"/>
                <a:ext cx="5339154" cy="369332"/>
              </a:xfrm>
              <a:prstGeom prst="rect">
                <a:avLst/>
              </a:prstGeom>
              <a:blipFill rotWithShape="1">
                <a:blip r:embed="rId4"/>
                <a:stretch>
                  <a:fillRect l="-913"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910266" y="3978760"/>
                <a:ext cx="1534844" cy="656013"/>
              </a:xfrm>
              <a:prstGeom prst="rect">
                <a:avLst/>
              </a:prstGeom>
            </p:spPr>
            <p:txBody>
              <a:bodyPr wrap="none">
                <a:spAutoFit/>
              </a:bodyPr>
              <a:lstStyle/>
              <a:p>
                <a14:m>
                  <m:oMath xmlns:m="http://schemas.openxmlformats.org/officeDocument/2006/math" xmlns="">
                    <m:acc>
                      <m:accPr>
                        <m:chr m:val="̅"/>
                        <m:ctrlPr>
                          <a:rPr lang="en-GB" i="1" smtClean="0">
                            <a:latin typeface="Cambria Math"/>
                          </a:rPr>
                        </m:ctrlPr>
                      </m:accPr>
                      <m:e>
                        <m:r>
                          <a:rPr lang="en-GB" i="1">
                            <a:latin typeface="Cambria Math"/>
                          </a:rPr>
                          <m:t>𝑋</m:t>
                        </m:r>
                      </m:e>
                    </m:acc>
                    <m:r>
                      <a:rPr lang="en-GB" b="0" i="1" smtClean="0">
                        <a:latin typeface="Cambria Math"/>
                      </a:rPr>
                      <m:t>±</m:t>
                    </m:r>
                    <m:r>
                      <a:rPr lang="en-GB" i="1">
                        <a:latin typeface="Cambria Math"/>
                      </a:rPr>
                      <m:t>1.96</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oMath>
                </a14:m>
                <a:r>
                  <a:rPr lang="en-GB" dirty="0"/>
                  <a:t>. </a:t>
                </a:r>
              </a:p>
            </p:txBody>
          </p:sp>
        </mc:Choice>
        <mc:Fallback xmlns="">
          <p:sp>
            <p:nvSpPr>
              <p:cNvPr id="3" name="Rectangle 2"/>
              <p:cNvSpPr>
                <a:spLocks noRot="1" noChangeAspect="1" noMove="1" noResize="1" noEditPoints="1" noAdjustHandles="1" noChangeArrowheads="1" noChangeShapeType="1" noTextEdit="1"/>
              </p:cNvSpPr>
              <p:nvPr/>
            </p:nvSpPr>
            <p:spPr>
              <a:xfrm>
                <a:off x="5910266" y="3978760"/>
                <a:ext cx="1534844" cy="656013"/>
              </a:xfrm>
              <a:prstGeom prst="rect">
                <a:avLst/>
              </a:prstGeom>
              <a:blipFill rotWithShape="1">
                <a:blip r:embed="rId5"/>
                <a:stretch>
                  <a:fillRect r="-2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01344" y="4910112"/>
                <a:ext cx="3802772" cy="910699"/>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⇒55.4±1.96</m:t>
                      </m:r>
                      <m:rad>
                        <m:radPr>
                          <m:degHide m:val="on"/>
                          <m:ctrlPr>
                            <a:rPr lang="en-GB" b="0" i="1" smtClean="0">
                              <a:latin typeface="Cambria Math"/>
                            </a:rPr>
                          </m:ctrlPr>
                        </m:radPr>
                        <m:deg/>
                        <m:e>
                          <m:f>
                            <m:fPr>
                              <m:ctrlPr>
                                <a:rPr lang="en-GB" b="0" i="1" smtClean="0">
                                  <a:latin typeface="Cambria Math"/>
                                </a:rPr>
                              </m:ctrlPr>
                            </m:fPr>
                            <m:num>
                              <m:sSup>
                                <m:sSupPr>
                                  <m:ctrlPr>
                                    <a:rPr lang="en-GB" b="0" i="1" smtClean="0">
                                      <a:latin typeface="Cambria Math"/>
                                    </a:rPr>
                                  </m:ctrlPr>
                                </m:sSupPr>
                                <m:e>
                                  <m:r>
                                    <a:rPr lang="en-GB" b="0" i="1" smtClean="0">
                                      <a:latin typeface="Cambria Math"/>
                                    </a:rPr>
                                    <m:t>1.2</m:t>
                                  </m:r>
                                </m:e>
                                <m:sup>
                                  <m:r>
                                    <a:rPr lang="en-GB" b="0" i="1" smtClean="0">
                                      <a:latin typeface="Cambria Math"/>
                                    </a:rPr>
                                    <m:t>2</m:t>
                                  </m:r>
                                </m:sup>
                              </m:sSup>
                            </m:num>
                            <m:den>
                              <m:r>
                                <a:rPr lang="en-GB" b="0" i="1" smtClean="0">
                                  <a:latin typeface="Cambria Math"/>
                                </a:rPr>
                                <m:t>100</m:t>
                              </m:r>
                            </m:den>
                          </m:f>
                        </m:e>
                      </m:rad>
                      <m:r>
                        <a:rPr lang="en-GB" b="0" i="1" smtClean="0">
                          <a:latin typeface="Cambria Math"/>
                        </a:rPr>
                        <m:t>=55.4±0.235</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501344" y="4910112"/>
                <a:ext cx="3802772" cy="910699"/>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87824" y="5981367"/>
                <a:ext cx="5235921" cy="369332"/>
              </a:xfrm>
              <a:prstGeom prst="rect">
                <a:avLst/>
              </a:prstGeom>
              <a:noFill/>
            </p:spPr>
            <p:txBody>
              <a:bodyPr wrap="none" rtlCol="0">
                <a:spAutoFit/>
              </a:bodyPr>
              <a:lstStyle/>
              <a:p>
                <a:r>
                  <a:rPr lang="en-GB" dirty="0" smtClean="0"/>
                  <a:t>i.e. mean </a:t>
                </a:r>
                <a14:m>
                  <m:oMath xmlns:m="http://schemas.openxmlformats.org/officeDocument/2006/math" xmlns="">
                    <m:r>
                      <a:rPr lang="en-GB" b="0" i="1" smtClean="0">
                        <a:latin typeface="Cambria Math"/>
                      </a:rPr>
                      <m:t>𝜇</m:t>
                    </m:r>
                  </m:oMath>
                </a14:m>
                <a:r>
                  <a:rPr lang="en-GB" dirty="0" smtClean="0"/>
                  <a:t> in 55.165 to 55.63 mpg at 95% confidence</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987824" y="5981367"/>
                <a:ext cx="5235921" cy="369332"/>
              </a:xfrm>
              <a:prstGeom prst="rect">
                <a:avLst/>
              </a:prstGeom>
              <a:blipFill rotWithShape="1">
                <a:blip r:embed="rId7"/>
                <a:stretch>
                  <a:fillRect l="-931" t="-8197" r="-466" b="-24590"/>
                </a:stretch>
              </a:blipFill>
            </p:spPr>
            <p:txBody>
              <a:bodyPr/>
              <a:lstStyle/>
              <a:p>
                <a:r>
                  <a:rPr lang="en-GB">
                    <a:noFill/>
                  </a:rPr>
                  <a:t> </a:t>
                </a:r>
              </a:p>
            </p:txBody>
          </p:sp>
        </mc:Fallback>
      </mc:AlternateContent>
      <p:pic>
        <p:nvPicPr>
          <p:cNvPr id="358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392635"/>
            <a:ext cx="3177703" cy="23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33202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268052513"/>
              </p:ext>
            </p:extLst>
          </p:nvPr>
        </p:nvGraphicFramePr>
        <p:xfrm>
          <a:off x="5940152" y="3062342"/>
          <a:ext cx="2983248" cy="3356154"/>
        </p:xfrm>
        <a:graphic>
          <a:graphicData uri="http://schemas.openxmlformats.org/presentationml/2006/ole">
            <mc:AlternateContent xmlns:mc="http://schemas.openxmlformats.org/markup-compatibility/2006">
              <mc:Choice xmlns:v="urn:schemas-microsoft-com:vml" Requires="v">
                <p:oleObj spid="_x0000_s47115" name="Chart" r:id="rId8" imgW="4952949" imgH="5143500" progId="MSGraph.Chart.8">
                  <p:embed followColorScheme="full"/>
                </p:oleObj>
              </mc:Choice>
              <mc:Fallback>
                <p:oleObj name="Chart" r:id="rId8" imgW="4952949" imgH="5143500" progId="MSGraph.Chart.8">
                  <p:embed followColorScheme="full"/>
                  <p:pic>
                    <p:nvPicPr>
                      <p:cNvPr id="0" name=""/>
                      <p:cNvPicPr/>
                      <p:nvPr/>
                    </p:nvPicPr>
                    <p:blipFill>
                      <a:blip r:embed="rId9"/>
                      <a:stretch>
                        <a:fillRect/>
                      </a:stretch>
                    </p:blipFill>
                    <p:spPr>
                      <a:xfrm>
                        <a:off x="5940152" y="3062342"/>
                        <a:ext cx="2983248" cy="3356154"/>
                      </a:xfrm>
                      <a:prstGeom prst="rect">
                        <a:avLst/>
                      </a:prstGeom>
                    </p:spPr>
                  </p:pic>
                </p:oleObj>
              </mc:Fallback>
            </mc:AlternateContent>
          </a:graphicData>
        </a:graphic>
      </p:graphicFrame>
      <p:sp>
        <p:nvSpPr>
          <p:cNvPr id="7" name="TPQuestion"/>
          <p:cNvSpPr>
            <a:spLocks noGrp="1"/>
          </p:cNvSpPr>
          <p:nvPr>
            <p:ph type="title"/>
          </p:nvPr>
        </p:nvSpPr>
        <p:spPr>
          <a:xfrm>
            <a:off x="1822209" y="420613"/>
            <a:ext cx="4896544" cy="1440160"/>
          </a:xfrm>
        </p:spPr>
        <p:txBody>
          <a:bodyPr>
            <a:noAutofit/>
          </a:bodyPr>
          <a:lstStyle/>
          <a:p>
            <a:pPr algn="l"/>
            <a:r>
              <a:rPr lang="en-GB" sz="2000" u="sng" dirty="0" smtClean="0"/>
              <a:t>Confidence interval</a:t>
            </a:r>
            <a:r>
              <a:rPr lang="en-GB" sz="1600" dirty="0"/>
              <a:t/>
            </a:r>
            <a:br>
              <a:rPr lang="en-GB" sz="1600" dirty="0"/>
            </a:br>
            <a:r>
              <a:rPr lang="en-GB" sz="1600" dirty="0" smtClean="0"/>
              <a:t/>
            </a:r>
            <a:br>
              <a:rPr lang="en-GB" sz="1600" dirty="0" smtClean="0"/>
            </a:br>
            <a:r>
              <a:rPr lang="en-GB" sz="1800" dirty="0"/>
              <a:t>Given the confidence interval just constructed, it is correct to say </a:t>
            </a:r>
            <a:r>
              <a:rPr lang="en-GB" sz="1800" dirty="0" smtClean="0"/>
              <a:t>that approximately </a:t>
            </a:r>
            <a:r>
              <a:rPr lang="en-GB" sz="1800" dirty="0"/>
              <a:t>95% </a:t>
            </a:r>
            <a:r>
              <a:rPr lang="en-GB" sz="1800" dirty="0" smtClean="0"/>
              <a:t>of new cars will have efficiencies between </a:t>
            </a:r>
            <a:r>
              <a:rPr lang="en-GB" sz="1800" dirty="0"/>
              <a:t>55.165 </a:t>
            </a:r>
            <a:r>
              <a:rPr lang="en-GB" sz="1800" dirty="0" smtClean="0"/>
              <a:t>and </a:t>
            </a:r>
            <a:r>
              <a:rPr lang="en-GB" sz="1800" dirty="0"/>
              <a:t>55.63 </a:t>
            </a:r>
            <a:r>
              <a:rPr lang="en-GB" sz="1800" dirty="0" smtClean="0"/>
              <a:t>mpg?</a:t>
            </a:r>
            <a:endParaRPr lang="en-GB" sz="1800" dirty="0"/>
          </a:p>
        </p:txBody>
      </p:sp>
      <p:pic>
        <p:nvPicPr>
          <p:cNvPr id="55311"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958" y="2037336"/>
            <a:ext cx="1649811" cy="253916"/>
          </a:xfrm>
          <a:prstGeom prst="rect">
            <a:avLst/>
          </a:prstGeom>
          <a:noFill/>
        </p:spPr>
        <p:txBody>
          <a:bodyPr wrap="none" rtlCol="0">
            <a:spAutoFit/>
          </a:bodyPr>
          <a:lstStyle/>
          <a:p>
            <a:r>
              <a:rPr lang="en-GB" sz="1050" i="1" dirty="0" smtClean="0"/>
              <a:t>Question  from Derek </a:t>
            </a:r>
            <a:r>
              <a:rPr lang="en-GB" sz="1050" i="1" dirty="0" err="1" smtClean="0"/>
              <a:t>Bruff</a:t>
            </a:r>
            <a:endParaRPr lang="en-GB" sz="1050" i="1" dirty="0"/>
          </a:p>
        </p:txBody>
      </p:sp>
      <mc:AlternateContent xmlns:mc="http://schemas.openxmlformats.org/markup-compatibility/2006" xmlns:a14="http://schemas.microsoft.com/office/drawing/2010/main">
        <mc:Choice Requires="a14">
          <p:sp>
            <p:nvSpPr>
              <p:cNvPr id="27" name="TextBox 26"/>
              <p:cNvSpPr txBox="1"/>
              <p:nvPr/>
            </p:nvSpPr>
            <p:spPr>
              <a:xfrm>
                <a:off x="140609" y="4941168"/>
                <a:ext cx="5404154" cy="1477328"/>
              </a:xfrm>
              <a:prstGeom prst="rect">
                <a:avLst/>
              </a:prstGeom>
              <a:noFill/>
            </p:spPr>
            <p:txBody>
              <a:bodyPr wrap="square" rtlCol="0">
                <a:spAutoFit/>
              </a:bodyPr>
              <a:lstStyle/>
              <a:p>
                <a:r>
                  <a:rPr lang="en-GB" dirty="0" smtClean="0"/>
                  <a:t>NO: </a:t>
                </a:r>
                <a14:m>
                  <m:oMath xmlns:m="http://schemas.openxmlformats.org/officeDocument/2006/math" xmlns="">
                    <m:r>
                      <a:rPr lang="en-GB" b="0" i="1" smtClean="0">
                        <a:latin typeface="Cambria Math"/>
                      </a:rPr>
                      <m:t>𝜎</m:t>
                    </m:r>
                    <m:r>
                      <a:rPr lang="en-GB" b="0" i="1" smtClean="0">
                        <a:latin typeface="Cambria Math"/>
                      </a:rPr>
                      <m:t>=1.2</m:t>
                    </m:r>
                  </m:oMath>
                </a14:m>
                <a:r>
                  <a:rPr lang="en-GB" dirty="0" smtClean="0"/>
                  <a:t>mpg given in the question is the standard deviation of the individual car efficiencies (i.e. expect new cars in a range </a:t>
                </a:r>
                <a14:m>
                  <m:oMath xmlns:m="http://schemas.openxmlformats.org/officeDocument/2006/math" xmlns="">
                    <m:r>
                      <a:rPr lang="en-GB" b="0" i="1" smtClean="0">
                        <a:latin typeface="Cambria Math"/>
                      </a:rPr>
                      <m:t>±1.96</m:t>
                    </m:r>
                    <m:r>
                      <a:rPr lang="en-GB" b="0" i="1" smtClean="0">
                        <a:latin typeface="Cambria Math"/>
                      </a:rPr>
                      <m:t>𝜎</m:t>
                    </m:r>
                    <m:r>
                      <a:rPr lang="en-GB" b="0" i="1" smtClean="0">
                        <a:latin typeface="Cambria Math"/>
                      </a:rPr>
                      <m:t>)</m:t>
                    </m:r>
                  </m:oMath>
                </a14:m>
                <a:r>
                  <a:rPr lang="en-GB" dirty="0" smtClean="0"/>
                  <a:t>. The confidence interval we calculated is the range we expect the </a:t>
                </a:r>
                <a:r>
                  <a:rPr lang="en-GB" i="1" dirty="0" smtClean="0"/>
                  <a:t>mean </a:t>
                </a:r>
                <a:r>
                  <a:rPr lang="en-GB" dirty="0" smtClean="0"/>
                  <a:t>efficiency to lie in (much smaller range).</a:t>
                </a:r>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140609" y="4941168"/>
                <a:ext cx="5404154" cy="1477328"/>
              </a:xfrm>
              <a:prstGeom prst="rect">
                <a:avLst/>
              </a:prstGeom>
              <a:blipFill rotWithShape="1">
                <a:blip r:embed="rId11"/>
                <a:stretch>
                  <a:fillRect l="-902" t="-2066" b="-5785"/>
                </a:stretch>
              </a:blipFill>
            </p:spPr>
            <p:txBody>
              <a:bodyPr/>
              <a:lstStyle/>
              <a:p>
                <a:r>
                  <a:rPr lang="en-GB">
                    <a:noFill/>
                  </a:rPr>
                  <a:t> </a:t>
                </a:r>
              </a:p>
            </p:txBody>
          </p:sp>
        </mc:Fallback>
      </mc:AlternateContent>
      <p:sp>
        <p:nvSpPr>
          <p:cNvPr id="8" name="CorShape1"/>
          <p:cNvSpPr/>
          <p:nvPr>
            <p:custDataLst>
              <p:tags r:id="rId4"/>
            </p:custDataLst>
          </p:nvPr>
        </p:nvSpPr>
        <p:spPr>
          <a:xfrm rot="10800000">
            <a:off x="254184" y="3785364"/>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PAnswers"/>
          <p:cNvSpPr>
            <a:spLocks noGrp="1"/>
          </p:cNvSpPr>
          <p:nvPr>
            <p:ph type="body" idx="1"/>
            <p:custDataLst>
              <p:tags r:id="rId5"/>
            </p:custDataLst>
          </p:nvPr>
        </p:nvSpPr>
        <p:spPr>
          <a:xfrm>
            <a:off x="467544" y="3284984"/>
            <a:ext cx="4149969" cy="3277876"/>
          </a:xfrm>
        </p:spPr>
        <p:txBody>
          <a:bodyPr>
            <a:noAutofit/>
          </a:bodyPr>
          <a:lstStyle/>
          <a:p>
            <a:pPr marL="514350" indent="-514350">
              <a:buFont typeface="Arial" pitchFamily="34" charset="0"/>
              <a:buAutoNum type="arabicPeriod"/>
            </a:pPr>
            <a:r>
              <a:rPr lang="en-GB" sz="2400" dirty="0" smtClean="0"/>
              <a:t>YES</a:t>
            </a:r>
          </a:p>
          <a:p>
            <a:pPr marL="514350" indent="-514350">
              <a:buFont typeface="Arial" pitchFamily="34" charset="0"/>
              <a:buAutoNum type="arabicPeriod"/>
            </a:pPr>
            <a:r>
              <a:rPr lang="en-GB" sz="2400" dirty="0"/>
              <a:t>N</a:t>
            </a:r>
            <a:r>
              <a:rPr lang="en-GB" sz="2400" dirty="0" smtClean="0"/>
              <a:t>O</a:t>
            </a:r>
          </a:p>
        </p:txBody>
      </p:sp>
      <p:grpSp>
        <p:nvGrpSpPr>
          <p:cNvPr id="26" name="CountdownNew"/>
          <p:cNvGrpSpPr/>
          <p:nvPr>
            <p:custDataLst>
              <p:tags r:id="rId6"/>
            </p:custDataLst>
          </p:nvPr>
        </p:nvGrpSpPr>
        <p:grpSpPr>
          <a:xfrm>
            <a:off x="7874000" y="5842000"/>
            <a:ext cx="1270000" cy="1016000"/>
            <a:chOff x="8318500" y="6032500"/>
            <a:chExt cx="1270000" cy="1016000"/>
          </a:xfrm>
        </p:grpSpPr>
        <p:pic>
          <p:nvPicPr>
            <p:cNvPr id="25" name="CDShape"/>
            <p:cNvPicPr>
              <a:picLocks/>
            </p:cNvPicPr>
            <p:nvPr/>
          </p:nvPicPr>
          <p:blipFill>
            <a:blip r:embed="rId12">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24" name="CDTransText"/>
            <p:cNvSpPr txBox="1"/>
            <p:nvPr/>
          </p:nvSpPr>
          <p:spPr>
            <a:xfrm>
              <a:off x="8318500" y="6604000"/>
              <a:ext cx="1270000" cy="444500"/>
            </a:xfrm>
            <a:prstGeom prst="rect">
              <a:avLst/>
            </a:prstGeom>
            <a:noFill/>
          </p:spPr>
          <p:txBody>
            <a:bodyPr vert="horz" rtlCol="0">
              <a:noAutofit/>
            </a:bodyPr>
            <a:lstStyle/>
            <a:p>
              <a:pPr algn="ctr"/>
              <a:r>
                <a:rPr lang="en-GB" sz="900" b="1" smtClean="0">
                  <a:solidFill>
                    <a:srgbClr val="FFFFFF"/>
                  </a:solidFill>
                  <a:effectLst>
                    <a:prstShdw prst="shdw14" dist="35921" dir="2700000">
                      <a:scrgbClr r="0" g="0" b="0">
                        <a:alpha val="43000"/>
                      </a:scrgbClr>
                    </a:prstShdw>
                  </a:effectLst>
                  <a:latin typeface="Tahoma"/>
                </a:rPr>
                <a:t>Countdown</a:t>
              </a:r>
              <a:endParaRPr lang="en-GB" sz="900" b="1">
                <a:solidFill>
                  <a:srgbClr val="FFFFFF"/>
                </a:solidFill>
                <a:effectLst>
                  <a:prstShdw prst="shdw14" dist="35921" dir="2700000">
                    <a:scrgbClr r="0" g="0" b="0">
                      <a:alpha val="43000"/>
                    </a:scrgbClr>
                  </a:prstShdw>
                </a:effectLst>
                <a:latin typeface="Tahoma"/>
              </a:endParaRPr>
            </a:p>
          </p:txBody>
        </p:sp>
        <p:sp>
          <p:nvSpPr>
            <p:cNvPr id="23" name="CDText"/>
            <p:cNvSpPr txBox="1"/>
            <p:nvPr/>
          </p:nvSpPr>
          <p:spPr>
            <a:xfrm>
              <a:off x="8356600" y="6032500"/>
              <a:ext cx="1206500" cy="508000"/>
            </a:xfrm>
            <a:prstGeom prst="rect">
              <a:avLst/>
            </a:prstGeom>
            <a:noFill/>
          </p:spPr>
          <p:txBody>
            <a:bodyPr vert="horz" rtlCol="0" anchor="ctr" anchorCtr="1">
              <a:noAutofit/>
            </a:bodyPr>
            <a:lstStyle/>
            <a:p>
              <a:pPr algn="ctr"/>
              <a:r>
                <a:rPr lang="en-GB" sz="2400" b="1" smtClean="0">
                  <a:solidFill>
                    <a:srgbClr val="000000"/>
                  </a:solidFill>
                  <a:latin typeface="Tahoma"/>
                </a:rPr>
                <a:t>30</a:t>
              </a:r>
              <a:endParaRPr lang="en-GB" sz="2400" b="1" dirty="0">
                <a:solidFill>
                  <a:srgbClr val="000000"/>
                </a:solidFill>
                <a:latin typeface="Tahoma"/>
              </a:endParaRPr>
            </a:p>
          </p:txBody>
        </p:sp>
      </p:grpSp>
    </p:spTree>
    <p:custDataLst>
      <p:tags r:id="rId2"/>
    </p:custDataLst>
    <p:extLst>
      <p:ext uri="{BB962C8B-B14F-4D97-AF65-F5344CB8AC3E}">
        <p14:creationId xmlns:p14="http://schemas.microsoft.com/office/powerpoint/2010/main" val="2858492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repeatDur="0" restart="never"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repeatDur="0" restart="never"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repeatDur="0" restart="never"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27"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95536" y="481608"/>
            <a:ext cx="835292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GB" b="1" i="1" dirty="0">
                <a:solidFill>
                  <a:srgbClr val="FF0000"/>
                </a:solidFill>
                <a:latin typeface="Calibri" pitchFamily="34" charset="0"/>
                <a:cs typeface="Times New Roman" pitchFamily="18" charset="0"/>
              </a:rPr>
              <a:t>Example</a:t>
            </a:r>
            <a:r>
              <a:rPr lang="en-GB" b="1" dirty="0">
                <a:latin typeface="Calibri" pitchFamily="34" charset="0"/>
                <a:cs typeface="Times New Roman" pitchFamily="18" charset="0"/>
              </a:rPr>
              <a:t>: </a:t>
            </a:r>
            <a:r>
              <a:rPr lang="en-GB" b="1" dirty="0" smtClean="0">
                <a:latin typeface="Calibri" pitchFamily="34" charset="0"/>
                <a:cs typeface="Times New Roman" pitchFamily="18" charset="0"/>
              </a:rPr>
              <a:t>Polling</a:t>
            </a:r>
            <a:endParaRPr lang="en-GB" b="1" dirty="0">
              <a:latin typeface="Calibri" pitchFamily="34" charset="0"/>
              <a:cs typeface="Times New Roman" pitchFamily="18" charset="0"/>
            </a:endParaRPr>
          </a:p>
          <a:p>
            <a:pPr algn="l"/>
            <a:endParaRPr lang="en-US" dirty="0"/>
          </a:p>
          <a:p>
            <a:pPr algn="l" eaLnBrk="0" hangingPunct="0"/>
            <a:r>
              <a:rPr lang="en-GB" dirty="0">
                <a:latin typeface="Calibri" pitchFamily="34" charset="0"/>
                <a:cs typeface="Times New Roman" pitchFamily="18" charset="0"/>
              </a:rPr>
              <a:t>A sample of 1000 random voters were polled, with 350 saying they will vote for the Conservatives and 650 saying another party. What is the 95% confidence interval for the Conservative share of the vote?</a:t>
            </a:r>
          </a:p>
        </p:txBody>
      </p:sp>
      <mc:AlternateContent xmlns:mc="http://schemas.openxmlformats.org/markup-compatibility/2006" xmlns:a14="http://schemas.microsoft.com/office/drawing/2010/main">
        <mc:Choice Requires="a14">
          <p:sp>
            <p:nvSpPr>
              <p:cNvPr id="6" name="TextBox 5"/>
              <p:cNvSpPr txBox="1"/>
              <p:nvPr/>
            </p:nvSpPr>
            <p:spPr>
              <a:xfrm>
                <a:off x="539552" y="2420888"/>
                <a:ext cx="7659789" cy="369332"/>
              </a:xfrm>
              <a:prstGeom prst="rect">
                <a:avLst/>
              </a:prstGeom>
              <a:noFill/>
            </p:spPr>
            <p:txBody>
              <a:bodyPr wrap="none" rtlCol="0">
                <a:spAutoFit/>
              </a:bodyPr>
              <a:lstStyle/>
              <a:p>
                <a:r>
                  <a:rPr lang="en-GB" i="1" dirty="0" smtClean="0">
                    <a:solidFill>
                      <a:srgbClr val="FF0000"/>
                    </a:solidFill>
                  </a:rPr>
                  <a:t>Answer</a:t>
                </a:r>
                <a:r>
                  <a:rPr lang="en-GB" dirty="0" smtClean="0"/>
                  <a:t>: this is Binomial data, but large </a:t>
                </a:r>
                <a14:m>
                  <m:oMath xmlns:m="http://schemas.openxmlformats.org/officeDocument/2006/math" xmlns="">
                    <m:r>
                      <a:rPr lang="en-GB" b="0" i="1" smtClean="0">
                        <a:latin typeface="Cambria Math"/>
                      </a:rPr>
                      <m:t>𝑛</m:t>
                    </m:r>
                    <m:r>
                      <a:rPr lang="en-GB" b="0" i="1" smtClean="0">
                        <a:latin typeface="Cambria Math"/>
                      </a:rPr>
                      <m:t>=1000</m:t>
                    </m:r>
                  </m:oMath>
                </a14:m>
                <a:r>
                  <a:rPr lang="en-GB" dirty="0" smtClean="0"/>
                  <a:t> so can approximate as Normal</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2420888"/>
                <a:ext cx="7659789" cy="369332"/>
              </a:xfrm>
              <a:prstGeom prst="rect">
                <a:avLst/>
              </a:prstGeom>
              <a:blipFill rotWithShape="1">
                <a:blip r:embed="rId3"/>
                <a:stretch>
                  <a:fillRect l="-717" t="-8197" r="-55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04740" y="3843414"/>
                <a:ext cx="5455275"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p>
                        <m:sSupPr>
                          <m:ctrlPr>
                            <a:rPr lang="en-GB" b="0" i="1" smtClean="0">
                              <a:latin typeface="Cambria Math"/>
                            </a:rPr>
                          </m:ctrlPr>
                        </m:sSupPr>
                        <m:e>
                          <m:r>
                            <a:rPr lang="en-GB" b="0" i="1" smtClean="0">
                              <a:latin typeface="Cambria Math"/>
                            </a:rPr>
                            <m:t>𝜎</m:t>
                          </m:r>
                        </m:e>
                        <m:sup>
                          <m:r>
                            <a:rPr lang="en-GB" b="0" i="1" smtClean="0">
                              <a:latin typeface="Cambria Math"/>
                            </a:rPr>
                            <m:t>2</m:t>
                          </m:r>
                        </m:sup>
                      </m:sSup>
                      <m:r>
                        <a:rPr lang="en-GB" b="0" i="1" smtClean="0">
                          <a:latin typeface="Cambria Math"/>
                        </a:rPr>
                        <m:t>=</m:t>
                      </m:r>
                      <m:r>
                        <a:rPr lang="en-GB" b="0" i="1" smtClean="0">
                          <a:latin typeface="Cambria Math"/>
                        </a:rPr>
                        <m:t>𝑛𝑝</m:t>
                      </m:r>
                      <m:d>
                        <m:dPr>
                          <m:ctrlPr>
                            <a:rPr lang="en-GB" b="0" i="1" smtClean="0">
                              <a:latin typeface="Cambria Math"/>
                            </a:rPr>
                          </m:ctrlPr>
                        </m:dPr>
                        <m:e>
                          <m:r>
                            <a:rPr lang="en-GB" b="0" i="1" smtClean="0">
                              <a:latin typeface="Cambria Math"/>
                            </a:rPr>
                            <m:t>1−</m:t>
                          </m:r>
                          <m:r>
                            <a:rPr lang="en-GB" b="0" i="1" smtClean="0">
                              <a:latin typeface="Cambria Math"/>
                            </a:rPr>
                            <m:t>𝑝</m:t>
                          </m:r>
                        </m:e>
                      </m:d>
                      <m:r>
                        <a:rPr lang="en-GB" b="0" i="1" smtClean="0">
                          <a:latin typeface="Cambria Math"/>
                        </a:rPr>
                        <m:t>≈1000×0.35×</m:t>
                      </m:r>
                      <m:d>
                        <m:dPr>
                          <m:ctrlPr>
                            <a:rPr lang="en-GB" b="0" i="1" smtClean="0">
                              <a:latin typeface="Cambria Math"/>
                            </a:rPr>
                          </m:ctrlPr>
                        </m:dPr>
                        <m:e>
                          <m:r>
                            <a:rPr lang="en-GB" b="0" i="1" smtClean="0">
                              <a:latin typeface="Cambria Math"/>
                            </a:rPr>
                            <m:t>1−0.35</m:t>
                          </m:r>
                        </m:e>
                      </m:d>
                      <m:r>
                        <a:rPr lang="en-GB" b="0" i="1" smtClean="0">
                          <a:latin typeface="Cambria Math"/>
                        </a:rPr>
                        <m:t>=227.5</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604740" y="3843414"/>
                <a:ext cx="5455275" cy="369332"/>
              </a:xfrm>
              <a:prstGeom prst="rect">
                <a:avLst/>
              </a:prstGeom>
              <a:blipFill rotWithShape="1">
                <a:blip r:embed="rId4"/>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3568" y="2996952"/>
                <a:ext cx="6683240" cy="369332"/>
              </a:xfrm>
              <a:prstGeom prst="rect">
                <a:avLst/>
              </a:prstGeom>
              <a:noFill/>
            </p:spPr>
            <p:txBody>
              <a:bodyPr wrap="none" rtlCol="0">
                <a:spAutoFit/>
              </a:bodyPr>
              <a:lstStyle/>
              <a:p>
                <a:r>
                  <a:rPr lang="en-GB" dirty="0" smtClean="0"/>
                  <a:t>Random variable </a:t>
                </a:r>
                <a14:m>
                  <m:oMath xmlns:m="http://schemas.openxmlformats.org/officeDocument/2006/math" xmlns="">
                    <m:r>
                      <a:rPr lang="en-GB" b="0" i="1" smtClean="0">
                        <a:latin typeface="Cambria Math"/>
                      </a:rPr>
                      <m:t>𝑋</m:t>
                    </m:r>
                  </m:oMath>
                </a14:m>
                <a:r>
                  <a:rPr lang="en-GB" dirty="0" smtClean="0"/>
                  <a:t> is the number voting Conservative, </a:t>
                </a:r>
                <a14:m>
                  <m:oMath xmlns:m="http://schemas.openxmlformats.org/officeDocument/2006/math" xmlns="">
                    <m:r>
                      <a:rPr lang="en-GB" b="0" i="1" smtClean="0">
                        <a:latin typeface="Cambria Math"/>
                      </a:rPr>
                      <m:t>𝑋</m:t>
                    </m:r>
                    <m:r>
                      <a:rPr lang="en-GB" b="0" i="1" smtClean="0">
                        <a:latin typeface="Cambria Math"/>
                      </a:rPr>
                      <m:t>∼</m:t>
                    </m:r>
                    <m:r>
                      <a:rPr lang="en-GB" b="0" i="1" smtClean="0">
                        <a:latin typeface="Cambria Math"/>
                      </a:rPr>
                      <m:t>𝑁</m:t>
                    </m:r>
                    <m:r>
                      <a:rPr lang="en-GB" b="0" i="1" smtClean="0">
                        <a:latin typeface="Cambria Math"/>
                      </a:rPr>
                      <m:t>(</m:t>
                    </m:r>
                    <m:r>
                      <a:rPr lang="en-GB" b="0" i="1" smtClean="0">
                        <a:latin typeface="Cambria Math"/>
                      </a:rPr>
                      <m:t>𝜇</m:t>
                    </m:r>
                    <m:r>
                      <a:rPr lang="en-GB" b="0" i="1" smtClean="0">
                        <a:latin typeface="Cambria Math"/>
                      </a:rPr>
                      <m:t>,</m:t>
                    </m:r>
                    <m:sSup>
                      <m:sSupPr>
                        <m:ctrlPr>
                          <a:rPr lang="en-GB" b="0" i="1" smtClean="0">
                            <a:latin typeface="Cambria Math"/>
                          </a:rPr>
                        </m:ctrlPr>
                      </m:sSupPr>
                      <m:e>
                        <m:r>
                          <a:rPr lang="en-GB" b="0" i="1" smtClean="0">
                            <a:latin typeface="Cambria Math"/>
                          </a:rPr>
                          <m:t>𝜎</m:t>
                        </m:r>
                      </m:e>
                      <m:sup>
                        <m:r>
                          <a:rPr lang="en-GB" b="0" i="1" smtClean="0">
                            <a:latin typeface="Cambria Math"/>
                          </a:rPr>
                          <m:t>2</m:t>
                        </m:r>
                      </m:sup>
                    </m:sSup>
                    <m:r>
                      <a:rPr lang="en-GB" b="0" i="1" smtClean="0">
                        <a:latin typeface="Cambria Math"/>
                      </a:rPr>
                      <m:t>)</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2996952"/>
                <a:ext cx="6683240" cy="369332"/>
              </a:xfrm>
              <a:prstGeom prst="rect">
                <a:avLst/>
              </a:prstGeom>
              <a:blipFill rotWithShape="1">
                <a:blip r:embed="rId5"/>
                <a:stretch>
                  <a:fillRect l="-730"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3568" y="3366284"/>
                <a:ext cx="5856988" cy="489686"/>
              </a:xfrm>
              <a:prstGeom prst="rect">
                <a:avLst/>
              </a:prstGeom>
              <a:noFill/>
            </p:spPr>
            <p:txBody>
              <a:bodyPr wrap="none" rtlCol="0">
                <a:spAutoFit/>
              </a:bodyPr>
              <a:lstStyle/>
              <a:p>
                <a:r>
                  <a:rPr lang="en-GB" dirty="0" smtClean="0"/>
                  <a:t>Take variance from the Binomial result with </a:t>
                </a:r>
                <a14:m>
                  <m:oMath xmlns:m="http://schemas.openxmlformats.org/officeDocument/2006/math" xmlns="">
                    <m:r>
                      <a:rPr lang="en-GB" b="0" i="1" smtClean="0">
                        <a:latin typeface="Cambria Math"/>
                      </a:rPr>
                      <m:t>𝑝</m:t>
                    </m:r>
                    <m:r>
                      <a:rPr lang="en-GB" b="0" i="1" smtClean="0">
                        <a:latin typeface="Cambria Math"/>
                      </a:rPr>
                      <m:t>≈</m:t>
                    </m:r>
                    <m:f>
                      <m:fPr>
                        <m:ctrlPr>
                          <a:rPr lang="en-GB" b="0" i="1" smtClean="0">
                            <a:latin typeface="Cambria Math"/>
                          </a:rPr>
                        </m:ctrlPr>
                      </m:fPr>
                      <m:num>
                        <m:r>
                          <a:rPr lang="en-GB" b="0" i="1" smtClean="0">
                            <a:latin typeface="Cambria Math"/>
                          </a:rPr>
                          <m:t>350</m:t>
                        </m:r>
                      </m:num>
                      <m:den>
                        <m:r>
                          <a:rPr lang="en-GB" b="0" i="1" smtClean="0">
                            <a:latin typeface="Cambria Math"/>
                          </a:rPr>
                          <m:t>1000</m:t>
                        </m:r>
                      </m:den>
                    </m:f>
                    <m:r>
                      <a:rPr lang="en-GB" b="0" i="1" smtClean="0">
                        <a:latin typeface="Cambria Math"/>
                      </a:rPr>
                      <m:t>=0.35</m:t>
                    </m:r>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83568" y="3366284"/>
                <a:ext cx="5856988" cy="489686"/>
              </a:xfrm>
              <a:prstGeom prst="rect">
                <a:avLst/>
              </a:prstGeom>
              <a:blipFill rotWithShape="1">
                <a:blip r:embed="rId6"/>
                <a:stretch>
                  <a:fillRect l="-832" b="-61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84168" y="4306860"/>
                <a:ext cx="2387320" cy="407547"/>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a:rPr>
                        <m:t>⇒</m:t>
                      </m:r>
                      <m:r>
                        <a:rPr lang="en-GB" b="0" i="1" smtClean="0">
                          <a:latin typeface="Cambria Math"/>
                        </a:rPr>
                        <m:t>𝜎</m:t>
                      </m:r>
                      <m:r>
                        <a:rPr lang="en-GB" b="0" i="1" smtClean="0">
                          <a:latin typeface="Cambria Math"/>
                        </a:rPr>
                        <m:t>=</m:t>
                      </m:r>
                      <m:rad>
                        <m:radPr>
                          <m:degHide m:val="on"/>
                          <m:ctrlPr>
                            <a:rPr lang="en-GB" b="0" i="1" smtClean="0">
                              <a:latin typeface="Cambria Math"/>
                            </a:rPr>
                          </m:ctrlPr>
                        </m:radPr>
                        <m:deg/>
                        <m:e>
                          <m:r>
                            <a:rPr lang="en-GB" b="0" i="1" smtClean="0">
                              <a:latin typeface="Cambria Math"/>
                            </a:rPr>
                            <m:t>227.5</m:t>
                          </m:r>
                        </m:e>
                      </m:rad>
                      <m:r>
                        <a:rPr lang="en-GB" b="0" i="1" smtClean="0">
                          <a:latin typeface="Cambria Math"/>
                        </a:rPr>
                        <m:t>≈15.1</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084168" y="4306860"/>
                <a:ext cx="2387320" cy="40754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06135" y="4869160"/>
                <a:ext cx="6862209" cy="923330"/>
              </a:xfrm>
              <a:prstGeom prst="rect">
                <a:avLst/>
              </a:prstGeom>
            </p:spPr>
            <p:txBody>
              <a:bodyPr wrap="square">
                <a:spAutoFit/>
              </a:bodyPr>
              <a:lstStyle/>
              <a:p>
                <a:r>
                  <a:rPr lang="en-GB" dirty="0" smtClean="0"/>
                  <a:t>95% confidence interval for the total votes is</a:t>
                </a:r>
              </a:p>
              <a:p>
                <a:endParaRPr lang="en-GB" dirty="0"/>
              </a:p>
              <a:p>
                <a14:m>
                  <m:oMathPara xmlns:m="http://schemas.openxmlformats.org/officeDocument/2006/math" xmlns="">
                    <m:oMathParaPr>
                      <m:jc m:val="centerGroup"/>
                    </m:oMathParaPr>
                    <m:oMath xmlns:m="http://schemas.openxmlformats.org/officeDocument/2006/math">
                      <m:r>
                        <a:rPr lang="en-GB" dirty="0">
                          <a:latin typeface="Cambria Math"/>
                        </a:rPr>
                        <m:t>3</m:t>
                      </m:r>
                      <m:r>
                        <a:rPr lang="en-GB" b="0" i="0" dirty="0" smtClean="0">
                          <a:latin typeface="Cambria Math"/>
                        </a:rPr>
                        <m:t>5</m:t>
                      </m:r>
                      <m:r>
                        <a:rPr lang="en-GB" b="0" i="1" dirty="0" smtClean="0">
                          <a:latin typeface="Cambria Math"/>
                        </a:rPr>
                        <m:t>0± </m:t>
                      </m:r>
                      <m:r>
                        <a:rPr lang="en-GB" i="1">
                          <a:latin typeface="Cambria Math"/>
                        </a:rPr>
                        <m:t>1.96</m:t>
                      </m:r>
                      <m:r>
                        <a:rPr lang="en-GB" b="0" i="1" smtClean="0">
                          <a:latin typeface="Cambria Math"/>
                        </a:rPr>
                        <m:t>𝜎</m:t>
                      </m:r>
                      <m:r>
                        <a:rPr lang="en-GB" b="0" i="1" smtClean="0">
                          <a:latin typeface="Cambria Math"/>
                        </a:rPr>
                        <m:t>=350±1.96×15.1</m:t>
                      </m:r>
                      <m:r>
                        <a:rPr lang="en-GB" b="0" i="0" smtClean="0">
                          <a:latin typeface="Cambria Math"/>
                        </a:rPr>
                        <m:t>=350</m:t>
                      </m:r>
                      <m:r>
                        <a:rPr lang="en-GB" b="0" i="1" smtClean="0">
                          <a:latin typeface="Cambria Math"/>
                        </a:rPr>
                        <m:t>±29.6</m:t>
                      </m:r>
                    </m:oMath>
                  </m:oMathPara>
                </a14:m>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806135" y="4869160"/>
                <a:ext cx="6862209" cy="923330"/>
              </a:xfrm>
              <a:prstGeom prst="rect">
                <a:avLst/>
              </a:prstGeom>
              <a:blipFill rotWithShape="1">
                <a:blip r:embed="rId8"/>
                <a:stretch>
                  <a:fillRect l="-710" t="-33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63774" y="5817220"/>
                <a:ext cx="5521640" cy="369332"/>
              </a:xfrm>
              <a:prstGeom prst="rect">
                <a:avLst/>
              </a:prstGeom>
              <a:noFill/>
            </p:spPr>
            <p:txBody>
              <a:bodyPr wrap="none" rtlCol="0">
                <a:spAutoFit/>
              </a:bodyPr>
              <a:lstStyle/>
              <a:p>
                <a14:m>
                  <m:oMath xmlns:m="http://schemas.openxmlformats.org/officeDocument/2006/math" xmlns="">
                    <m:r>
                      <a:rPr lang="en-GB" b="0" i="1" smtClean="0">
                        <a:latin typeface="Cambria Math"/>
                      </a:rPr>
                      <m:t>⇒</m:t>
                    </m:r>
                  </m:oMath>
                </a14:m>
                <a:r>
                  <a:rPr lang="en-GB" dirty="0" smtClean="0"/>
                  <a:t> 95% confidence interval for the </a:t>
                </a:r>
                <a:r>
                  <a:rPr lang="en-GB" i="1" dirty="0" smtClean="0"/>
                  <a:t>fraction</a:t>
                </a:r>
                <a:r>
                  <a:rPr lang="en-GB" dirty="0"/>
                  <a:t> </a:t>
                </a:r>
                <a:r>
                  <a:rPr lang="en-GB" dirty="0" smtClean="0"/>
                  <a:t>of the votes is</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863774" y="5817220"/>
                <a:ext cx="5521640" cy="369332"/>
              </a:xfrm>
              <a:prstGeom prst="rect">
                <a:avLst/>
              </a:prstGeom>
              <a:blipFill rotWithShape="1">
                <a:blip r:embed="rId9"/>
                <a:stretch>
                  <a:fillRect t="-8197" r="-110"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79610" y="6239689"/>
                <a:ext cx="2770309" cy="6183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f>
                        <m:fPr>
                          <m:ctrlPr>
                            <a:rPr lang="en-GB" b="0" i="1" smtClean="0">
                              <a:latin typeface="Cambria Math"/>
                            </a:rPr>
                          </m:ctrlPr>
                        </m:fPr>
                        <m:num>
                          <m:r>
                            <a:rPr lang="en-GB" b="0" i="1" smtClean="0">
                              <a:latin typeface="Cambria Math"/>
                            </a:rPr>
                            <m:t>350±29.6</m:t>
                          </m:r>
                        </m:num>
                        <m:den>
                          <m:r>
                            <a:rPr lang="en-GB" b="0" i="1" smtClean="0">
                              <a:latin typeface="Cambria Math"/>
                            </a:rPr>
                            <m:t>1000</m:t>
                          </m:r>
                        </m:den>
                      </m:f>
                      <m:r>
                        <a:rPr lang="en-GB" b="0" i="1" smtClean="0">
                          <a:latin typeface="Cambria Math"/>
                        </a:rPr>
                        <m:t>≈0.35±0.03</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2579610" y="6239689"/>
                <a:ext cx="2770309" cy="61831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90008" y="6364178"/>
                <a:ext cx="2825261" cy="369332"/>
              </a:xfrm>
              <a:prstGeom prst="rect">
                <a:avLst/>
              </a:prstGeom>
              <a:noFill/>
            </p:spPr>
            <p:txBody>
              <a:bodyPr wrap="none" rtlCol="0">
                <a:spAutoFit/>
              </a:bodyPr>
              <a:lstStyle/>
              <a:p>
                <a:r>
                  <a:rPr lang="en-GB" dirty="0" smtClean="0"/>
                  <a:t>i.e. </a:t>
                </a:r>
                <a14:m>
                  <m:oMath xmlns:m="http://schemas.openxmlformats.org/officeDocument/2006/math" xmlns="">
                    <m:r>
                      <a:rPr lang="en-GB" b="0" i="1" smtClean="0">
                        <a:latin typeface="Cambria Math"/>
                      </a:rPr>
                      <m:t>±</m:t>
                    </m:r>
                  </m:oMath>
                </a14:m>
                <a:r>
                  <a:rPr lang="en-GB" dirty="0" smtClean="0"/>
                  <a:t>3% confidence interval</a:t>
                </a:r>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5790008" y="6364178"/>
                <a:ext cx="2825261" cy="369332"/>
              </a:xfrm>
              <a:prstGeom prst="rect">
                <a:avLst/>
              </a:prstGeom>
              <a:blipFill rotWithShape="1">
                <a:blip r:embed="rId11"/>
                <a:stretch>
                  <a:fillRect l="-1944" t="-8197" r="-1296" b="-2459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736575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5"/>
              <p:cNvSpPr>
                <a:spLocks noChangeArrowheads="1"/>
              </p:cNvSpPr>
              <p:nvPr/>
            </p:nvSpPr>
            <p:spPr bwMode="auto">
              <a:xfrm>
                <a:off x="179512" y="668734"/>
                <a:ext cx="5328592" cy="22467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l"/>
                <a:r>
                  <a:rPr lang="en-GB" sz="2000" b="1" i="1" dirty="0" smtClean="0">
                    <a:solidFill>
                      <a:srgbClr val="FF0000"/>
                    </a:solidFill>
                    <a:latin typeface="Calibri" pitchFamily="34" charset="0"/>
                    <a:cs typeface="Times New Roman" pitchFamily="18" charset="0"/>
                  </a:rPr>
                  <a:t>Example – variance unknown</a:t>
                </a:r>
                <a:endParaRPr lang="en-GB" sz="2000" b="1" dirty="0" smtClean="0">
                  <a:latin typeface="Calibri" pitchFamily="34" charset="0"/>
                  <a:cs typeface="Times New Roman" pitchFamily="18" charset="0"/>
                </a:endParaRPr>
              </a:p>
              <a:p>
                <a:pPr algn="l"/>
                <a:endParaRPr lang="en-US" sz="2000" dirty="0" smtClean="0"/>
              </a:p>
              <a:p>
                <a:pPr algn="l"/>
                <a:r>
                  <a:rPr lang="en-GB" sz="2000" dirty="0" smtClean="0"/>
                  <a:t>A large number of steel plates will be used to build a ship. A sample of ten are tested and found to have sample mean </a:t>
                </a:r>
                <a14:m>
                  <m:oMath xmlns:m="http://schemas.openxmlformats.org/officeDocument/2006/math" xmlns="">
                    <m:acc>
                      <m:accPr>
                        <m:chr m:val="̅"/>
                        <m:ctrlPr>
                          <a:rPr lang="en-GB" sz="2000" b="0" i="1" smtClean="0">
                            <a:latin typeface="Cambria Math"/>
                          </a:rPr>
                        </m:ctrlPr>
                      </m:accPr>
                      <m:e>
                        <m:r>
                          <a:rPr lang="en-GB" sz="2000" b="0" i="1" smtClean="0">
                            <a:latin typeface="Cambria Math"/>
                          </a:rPr>
                          <m:t>𝑋</m:t>
                        </m:r>
                      </m:e>
                    </m:acc>
                    <m:r>
                      <a:rPr lang="en-GB" sz="2000" b="0" i="1" smtClean="0">
                        <a:latin typeface="Cambria Math"/>
                      </a:rPr>
                      <m:t>=</m:t>
                    </m:r>
                    <m:r>
                      <a:rPr lang="en-GB" sz="2000" b="0" i="0" smtClean="0">
                        <a:latin typeface="Cambria Math"/>
                      </a:rPr>
                      <m:t>2.13</m:t>
                    </m:r>
                    <m:r>
                      <m:rPr>
                        <m:sty m:val="p"/>
                      </m:rPr>
                      <a:rPr lang="en-GB" sz="2000" b="0" i="0" smtClean="0">
                        <a:latin typeface="Cambria Math"/>
                      </a:rPr>
                      <m:t>kg</m:t>
                    </m:r>
                  </m:oMath>
                </a14:m>
                <a:r>
                  <a:rPr lang="en-GB" sz="2000" dirty="0" smtClean="0"/>
                  <a:t> and sample variance </a:t>
                </a:r>
                <a14:m>
                  <m:oMath xmlns:m="http://schemas.openxmlformats.org/officeDocument/2006/math" xmlns="">
                    <m:sSup>
                      <m:sSupPr>
                        <m:ctrlPr>
                          <a:rPr lang="en-GB" sz="2000" b="0" i="1" smtClean="0">
                            <a:latin typeface="Cambria Math"/>
                          </a:rPr>
                        </m:ctrlPr>
                      </m:sSupPr>
                      <m:e>
                        <m:r>
                          <a:rPr lang="en-GB" sz="2000" b="0" i="1" smtClean="0">
                            <a:latin typeface="Cambria Math"/>
                          </a:rPr>
                          <m:t>𝑠</m:t>
                        </m:r>
                      </m:e>
                      <m:sup>
                        <m:r>
                          <a:rPr lang="en-GB" sz="2000" b="0" i="1" smtClean="0">
                            <a:latin typeface="Cambria Math"/>
                          </a:rPr>
                          <m:t>2</m:t>
                        </m:r>
                      </m:sup>
                    </m:sSup>
                    <m:r>
                      <a:rPr lang="en-GB" sz="2000" b="0" i="1" smtClean="0">
                        <a:latin typeface="Cambria Math"/>
                      </a:rPr>
                      <m:t>=</m:t>
                    </m:r>
                  </m:oMath>
                </a14:m>
                <a:r>
                  <a:rPr lang="en-GB" sz="2000" dirty="0" smtClean="0"/>
                  <a:t> </a:t>
                </a:r>
                <a14:m>
                  <m:oMath xmlns:m="http://schemas.openxmlformats.org/officeDocument/2006/math" xmlns="">
                    <m:r>
                      <a:rPr lang="en-GB" sz="2000" b="0" i="0" smtClean="0">
                        <a:latin typeface="Cambria Math"/>
                      </a:rPr>
                      <m:t> </m:t>
                    </m:r>
                    <m:sSup>
                      <m:sSupPr>
                        <m:ctrlPr>
                          <a:rPr lang="en-GB" sz="2000" b="0" i="1" smtClean="0">
                            <a:latin typeface="Cambria Math"/>
                          </a:rPr>
                        </m:ctrlPr>
                      </m:sSupPr>
                      <m:e>
                        <m:d>
                          <m:dPr>
                            <m:ctrlPr>
                              <a:rPr lang="en-GB" sz="2000" b="0" i="1" smtClean="0">
                                <a:latin typeface="Cambria Math"/>
                              </a:rPr>
                            </m:ctrlPr>
                          </m:dPr>
                          <m:e>
                            <m:r>
                              <a:rPr lang="en-GB" sz="2000" b="0" i="0" smtClean="0">
                                <a:latin typeface="Cambria Math"/>
                              </a:rPr>
                              <m:t>0.25 </m:t>
                            </m:r>
                            <m:r>
                              <m:rPr>
                                <m:sty m:val="p"/>
                              </m:rPr>
                              <a:rPr lang="en-GB" sz="2000" b="0" i="0" smtClean="0">
                                <a:latin typeface="Cambria Math"/>
                              </a:rPr>
                              <m:t>kg</m:t>
                            </m:r>
                          </m:e>
                        </m:d>
                      </m:e>
                      <m:sup>
                        <m:r>
                          <a:rPr lang="en-GB" sz="2000" b="0" i="0" smtClean="0">
                            <a:latin typeface="Cambria Math"/>
                          </a:rPr>
                          <m:t>2</m:t>
                        </m:r>
                      </m:sup>
                    </m:sSup>
                    <m:r>
                      <a:rPr lang="en-GB" sz="2000" b="0" i="0" smtClean="0">
                        <a:latin typeface="Cambria Math"/>
                      </a:rPr>
                      <m:t>.</m:t>
                    </m:r>
                  </m:oMath>
                </a14:m>
                <a:r>
                  <a:rPr lang="en-GB" sz="2000" dirty="0" smtClean="0">
                    <a:latin typeface="Calibri" pitchFamily="34" charset="0"/>
                    <a:cs typeface="Times New Roman" pitchFamily="18" charset="0"/>
                  </a:rPr>
                  <a:t> What is the 95% confidence interval for the mean weight </a:t>
                </a:r>
                <a14:m>
                  <m:oMath xmlns:m="http://schemas.openxmlformats.org/officeDocument/2006/math" xmlns="">
                    <m:r>
                      <a:rPr lang="en-GB" sz="2000" b="0" i="1" smtClean="0">
                        <a:latin typeface="Cambria Math"/>
                        <a:cs typeface="Times New Roman" pitchFamily="18" charset="0"/>
                      </a:rPr>
                      <m:t>𝜇</m:t>
                    </m:r>
                  </m:oMath>
                </a14:m>
                <a:r>
                  <a:rPr lang="en-GB" sz="2000" dirty="0" smtClean="0">
                    <a:latin typeface="Calibri" pitchFamily="34" charset="0"/>
                    <a:cs typeface="Times New Roman" pitchFamily="18" charset="0"/>
                  </a:rPr>
                  <a:t>? </a:t>
                </a:r>
                <a:endParaRPr lang="en-GB" sz="2000" dirty="0">
                  <a:latin typeface="Calibri" pitchFamily="34" charset="0"/>
                  <a:cs typeface="Times New Roman" pitchFamily="18" charset="0"/>
                </a:endParaRPr>
              </a:p>
            </p:txBody>
          </p:sp>
        </mc:Choice>
        <mc:Fallback xmlns="">
          <p:sp>
            <p:nvSpPr>
              <p:cNvPr id="4" name="Rectangle 5"/>
              <p:cNvSpPr>
                <a:spLocks noRot="1" noChangeAspect="1" noMove="1" noResize="1" noEditPoints="1" noAdjustHandles="1" noChangeArrowheads="1" noChangeShapeType="1" noTextEdit="1"/>
              </p:cNvSpPr>
              <p:nvPr/>
            </p:nvSpPr>
            <p:spPr bwMode="auto">
              <a:xfrm>
                <a:off x="179512" y="668734"/>
                <a:ext cx="5328592" cy="2246769"/>
              </a:xfrm>
              <a:prstGeom prst="rect">
                <a:avLst/>
              </a:prstGeom>
              <a:blipFill rotWithShape="1">
                <a:blip r:embed="rId3"/>
                <a:stretch>
                  <a:fillRect l="-1143" t="-1087" r="-1829" b="-43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61218"/>
            <a:ext cx="3206849" cy="259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Rectangle 5"/>
              <p:cNvSpPr/>
              <p:nvPr/>
            </p:nvSpPr>
            <p:spPr>
              <a:xfrm>
                <a:off x="395536" y="5229200"/>
                <a:ext cx="3868303" cy="1244059"/>
              </a:xfrm>
              <a:prstGeom prst="rect">
                <a:avLst/>
              </a:prstGeom>
              <a:solidFill>
                <a:srgbClr val="FFFF99"/>
              </a:solidFill>
              <a:ln>
                <a:solidFill>
                  <a:srgbClr val="FF0000"/>
                </a:solidFill>
              </a:ln>
            </p:spPr>
            <p:txBody>
              <a:bodyPr wrap="none">
                <a:spAutoFit/>
              </a:bodyPr>
              <a:lstStyle/>
              <a:p>
                <a:r>
                  <a:rPr lang="en-GB" b="0" i="1" dirty="0" smtClean="0">
                    <a:latin typeface="Cambria Math"/>
                  </a:rPr>
                  <a:t>Reminder:</a:t>
                </a:r>
              </a:p>
              <a:p>
                <a:endParaRPr lang="en-GB" i="1" dirty="0">
                  <a:latin typeface="Cambria Math"/>
                </a:endParaRPr>
              </a:p>
              <a:p>
                <a:r>
                  <a:rPr lang="en-GB" b="0" dirty="0" smtClean="0">
                    <a:latin typeface="Cambria Math"/>
                  </a:rPr>
                  <a:t>Sample Varia</a:t>
                </a:r>
                <a:r>
                  <a:rPr lang="en-GB" dirty="0" smtClean="0">
                    <a:latin typeface="Cambria Math"/>
                  </a:rPr>
                  <a:t>nce:</a:t>
                </a:r>
                <a14:m>
                  <m:oMath xmlns:m="http://schemas.openxmlformats.org/officeDocument/2006/math" xmlns="">
                    <m:r>
                      <a:rPr lang="en-GB" sz="2400" b="0" i="1" smtClean="0">
                        <a:latin typeface="Cambria Math"/>
                      </a:rPr>
                      <m:t>  </m:t>
                    </m:r>
                    <m:sSup>
                      <m:sSupPr>
                        <m:ctrlPr>
                          <a:rPr lang="en-GB" sz="2400" b="0" i="1" smtClean="0">
                            <a:latin typeface="Cambria Math"/>
                          </a:rPr>
                        </m:ctrlPr>
                      </m:sSupPr>
                      <m:e>
                        <m:r>
                          <a:rPr lang="en-GB" sz="2400" b="0" i="1" smtClean="0">
                            <a:latin typeface="Cambria Math"/>
                          </a:rPr>
                          <m:t>𝑠</m:t>
                        </m:r>
                      </m:e>
                      <m:sup>
                        <m:r>
                          <a:rPr lang="en-GB" sz="2400" b="0" i="1" smtClean="0">
                            <a:latin typeface="Cambria Math"/>
                          </a:rPr>
                          <m:t>2</m:t>
                        </m:r>
                      </m:sup>
                    </m:sSup>
                    <m:r>
                      <a:rPr lang="en-GB" sz="2400" i="1">
                        <a:latin typeface="Cambria Math"/>
                      </a:rPr>
                      <m:t>=</m:t>
                    </m:r>
                    <m:f>
                      <m:fPr>
                        <m:ctrlPr>
                          <a:rPr lang="en-GB" sz="2400" i="1">
                            <a:latin typeface="Cambria Math"/>
                          </a:rPr>
                        </m:ctrlPr>
                      </m:fPr>
                      <m:num>
                        <m:nary>
                          <m:naryPr>
                            <m:chr m:val="∑"/>
                            <m:supHide m:val="on"/>
                            <m:ctrlPr>
                              <a:rPr lang="en-GB" sz="2400" i="1">
                                <a:latin typeface="Cambria Math"/>
                              </a:rPr>
                            </m:ctrlPr>
                          </m:naryPr>
                          <m:sub>
                            <m:r>
                              <a:rPr lang="en-GB" sz="2400" i="1">
                                <a:latin typeface="Cambria Math"/>
                              </a:rPr>
                              <m:t>𝑖</m:t>
                            </m:r>
                          </m:sub>
                          <m:sup/>
                          <m:e>
                            <m:sSubSup>
                              <m:sSubSupPr>
                                <m:ctrlPr>
                                  <a:rPr lang="en-GB" sz="2400" i="1">
                                    <a:latin typeface="Cambria Math"/>
                                  </a:rPr>
                                </m:ctrlPr>
                              </m:sSubSupPr>
                              <m:e>
                                <m:r>
                                  <a:rPr lang="en-GB" sz="2400" i="1">
                                    <a:latin typeface="Cambria Math"/>
                                  </a:rPr>
                                  <m:t>𝑋</m:t>
                                </m:r>
                              </m:e>
                              <m:sub>
                                <m:r>
                                  <a:rPr lang="en-GB" sz="2400" i="1">
                                    <a:latin typeface="Cambria Math"/>
                                  </a:rPr>
                                  <m:t>𝑖</m:t>
                                </m:r>
                              </m:sub>
                              <m:sup>
                                <m:r>
                                  <a:rPr lang="en-GB" sz="2400" i="1">
                                    <a:latin typeface="Cambria Math"/>
                                  </a:rPr>
                                  <m:t>2</m:t>
                                </m:r>
                              </m:sup>
                            </m:sSubSup>
                          </m:e>
                        </m:nary>
                        <m:r>
                          <a:rPr lang="en-GB" sz="2400" i="1">
                            <a:latin typeface="Cambria Math"/>
                          </a:rPr>
                          <m:t>−</m:t>
                        </m:r>
                        <m:r>
                          <a:rPr lang="en-GB" sz="2400" i="1">
                            <a:latin typeface="Cambria Math"/>
                          </a:rPr>
                          <m:t>𝑛</m:t>
                        </m:r>
                        <m:sSup>
                          <m:sSupPr>
                            <m:ctrlPr>
                              <a:rPr lang="en-GB" sz="2400" i="1">
                                <a:latin typeface="Cambria Math"/>
                              </a:rPr>
                            </m:ctrlPr>
                          </m:sSupPr>
                          <m:e>
                            <m:acc>
                              <m:accPr>
                                <m:chr m:val="̅"/>
                                <m:ctrlPr>
                                  <a:rPr lang="en-GB" sz="2400" i="1">
                                    <a:latin typeface="Cambria Math"/>
                                  </a:rPr>
                                </m:ctrlPr>
                              </m:accPr>
                              <m:e>
                                <m:r>
                                  <a:rPr lang="en-GB" sz="2400" i="1">
                                    <a:latin typeface="Cambria Math"/>
                                  </a:rPr>
                                  <m:t>𝑋</m:t>
                                </m:r>
                              </m:e>
                            </m:acc>
                          </m:e>
                          <m:sup>
                            <m:r>
                              <a:rPr lang="en-GB" sz="2400" i="1">
                                <a:latin typeface="Cambria Math"/>
                              </a:rPr>
                              <m:t>2</m:t>
                            </m:r>
                          </m:sup>
                        </m:sSup>
                      </m:num>
                      <m:den>
                        <m:r>
                          <a:rPr lang="en-GB" sz="2400" i="1">
                            <a:latin typeface="Cambria Math"/>
                          </a:rPr>
                          <m:t>𝑛</m:t>
                        </m:r>
                        <m:r>
                          <a:rPr lang="en-GB" sz="2400" i="1">
                            <a:latin typeface="Cambria Math"/>
                          </a:rPr>
                          <m:t>−1</m:t>
                        </m:r>
                      </m:den>
                    </m:f>
                  </m:oMath>
                </a14:m>
                <a:endParaRPr lang="en-GB" sz="2400" dirty="0"/>
              </a:p>
            </p:txBody>
          </p:sp>
        </mc:Choice>
        <mc:Fallback xmlns="">
          <p:sp>
            <p:nvSpPr>
              <p:cNvPr id="6" name="Rectangle 5"/>
              <p:cNvSpPr>
                <a:spLocks noRot="1" noChangeAspect="1" noMove="1" noResize="1" noEditPoints="1" noAdjustHandles="1" noChangeArrowheads="1" noChangeShapeType="1" noTextEdit="1"/>
              </p:cNvSpPr>
              <p:nvPr/>
            </p:nvSpPr>
            <p:spPr>
              <a:xfrm>
                <a:off x="395536" y="5229200"/>
                <a:ext cx="3868303" cy="1244059"/>
              </a:xfrm>
              <a:prstGeom prst="rect">
                <a:avLst/>
              </a:prstGeom>
              <a:blipFill rotWithShape="1">
                <a:blip r:embed="rId5"/>
                <a:stretch>
                  <a:fillRect l="-1258" t="-2427"/>
                </a:stretch>
              </a:blipFill>
              <a:ln>
                <a:solidFill>
                  <a:srgbClr val="FF0000"/>
                </a:solidFill>
              </a:ln>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0726347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332656"/>
                <a:ext cx="7842111" cy="1231106"/>
              </a:xfrm>
              <a:prstGeom prst="rect">
                <a:avLst/>
              </a:prstGeom>
            </p:spPr>
            <p:txBody>
              <a:bodyPr wrap="square">
                <a:spAutoFit/>
              </a:bodyPr>
              <a:lstStyle/>
              <a:p>
                <a:r>
                  <a:rPr lang="en-GB" sz="2000" b="1" dirty="0" smtClean="0">
                    <a:solidFill>
                      <a:srgbClr val="002060"/>
                    </a:solidFill>
                  </a:rPr>
                  <a:t>Normal </a:t>
                </a:r>
                <a:r>
                  <a:rPr lang="en-GB" sz="2000" b="1" dirty="0">
                    <a:solidFill>
                      <a:srgbClr val="002060"/>
                    </a:solidFill>
                  </a:rPr>
                  <a:t>data, variance </a:t>
                </a:r>
                <a:r>
                  <a:rPr lang="en-GB" sz="2000" b="1" dirty="0" smtClean="0">
                    <a:solidFill>
                      <a:srgbClr val="002060"/>
                    </a:solidFill>
                  </a:rPr>
                  <a:t>unknown</a:t>
                </a:r>
                <a:endParaRPr lang="en-GB" sz="2000" dirty="0">
                  <a:solidFill>
                    <a:srgbClr val="002060"/>
                  </a:solidFill>
                </a:endParaRPr>
              </a:p>
              <a:p>
                <a:r>
                  <a:rPr lang="en-GB" b="1" dirty="0"/>
                  <a:t> </a:t>
                </a:r>
                <a:endParaRPr lang="en-GB" dirty="0"/>
              </a:p>
              <a:p>
                <a:r>
                  <a:rPr lang="en-GB" dirty="0"/>
                  <a:t>Random sample </a:t>
                </a:r>
                <a14:m>
                  <m:oMath xmlns:m="http://schemas.openxmlformats.org/officeDocument/2006/math" xmlns="">
                    <m:sSub>
                      <m:sSubPr>
                        <m:ctrlPr>
                          <a:rPr lang="en-GB" i="1">
                            <a:latin typeface="Cambria Math"/>
                          </a:rPr>
                        </m:ctrlPr>
                      </m:sSubPr>
                      <m:e>
                        <m:r>
                          <a:rPr lang="en-GB" i="1">
                            <a:latin typeface="Cambria Math"/>
                          </a:rPr>
                          <m:t>𝑋</m:t>
                        </m:r>
                      </m:e>
                      <m:sub>
                        <m:r>
                          <a:rPr lang="en-GB" i="1">
                            <a:latin typeface="Cambria Math"/>
                          </a:rPr>
                          <m:t>1</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2</m:t>
                        </m:r>
                      </m:sub>
                    </m:sSub>
                    <m:r>
                      <a:rPr lang="en-GB" i="1">
                        <a:latin typeface="Cambria Math"/>
                      </a:rPr>
                      <m:t>,…</m:t>
                    </m:r>
                    <m:sSub>
                      <m:sSubPr>
                        <m:ctrlPr>
                          <a:rPr lang="en-GB" i="1">
                            <a:latin typeface="Cambria Math"/>
                          </a:rPr>
                        </m:ctrlPr>
                      </m:sSubPr>
                      <m:e>
                        <m:r>
                          <a:rPr lang="en-GB" i="1">
                            <a:latin typeface="Cambria Math"/>
                          </a:rPr>
                          <m:t>𝑋</m:t>
                        </m:r>
                      </m:e>
                      <m:sub>
                        <m:r>
                          <a:rPr lang="en-GB" i="1">
                            <a:latin typeface="Cambria Math"/>
                          </a:rPr>
                          <m:t>𝑛</m:t>
                        </m:r>
                      </m:sub>
                    </m:sSub>
                  </m:oMath>
                </a14:m>
                <a:r>
                  <a:rPr lang="en-GB" dirty="0"/>
                  <a:t> from </a:t>
                </a:r>
                <a14:m>
                  <m:oMath xmlns:m="http://schemas.openxmlformats.org/officeDocument/2006/math" xmlns="">
                    <m:r>
                      <a:rPr lang="en-GB" i="1">
                        <a:latin typeface="Cambria Math"/>
                      </a:rPr>
                      <m:t>𝑁</m:t>
                    </m:r>
                    <m:d>
                      <m:dPr>
                        <m:ctrlPr>
                          <a:rPr lang="en-GB" i="1">
                            <a:latin typeface="Cambria Math"/>
                          </a:rPr>
                        </m:ctrlPr>
                      </m:dPr>
                      <m:e>
                        <m:r>
                          <a:rPr lang="en-GB" i="1">
                            <a:latin typeface="Cambria Math"/>
                          </a:rPr>
                          <m:t>𝜇</m:t>
                        </m:r>
                        <m:r>
                          <a:rPr lang="en-GB" i="1">
                            <a:latin typeface="Cambria Math"/>
                          </a:rPr>
                          <m:t>, </m:t>
                        </m:r>
                        <m:sSup>
                          <m:sSupPr>
                            <m:ctrlPr>
                              <a:rPr lang="en-GB" i="1">
                                <a:latin typeface="Cambria Math"/>
                              </a:rPr>
                            </m:ctrlPr>
                          </m:sSupPr>
                          <m:e>
                            <m:r>
                              <a:rPr lang="en-GB" i="1">
                                <a:latin typeface="Cambria Math"/>
                              </a:rPr>
                              <m:t>𝜎</m:t>
                            </m:r>
                          </m:e>
                          <m:sup>
                            <m:r>
                              <a:rPr lang="en-GB" i="1">
                                <a:latin typeface="Cambria Math"/>
                              </a:rPr>
                              <m:t>2</m:t>
                            </m:r>
                          </m:sup>
                        </m:sSup>
                      </m:e>
                    </m:d>
                  </m:oMath>
                </a14:m>
                <a:r>
                  <a:rPr lang="en-GB" dirty="0"/>
                  <a:t>, where </a:t>
                </a:r>
                <a14:m>
                  <m:oMath xmlns:m="http://schemas.openxmlformats.org/officeDocument/2006/math" xmlns="">
                    <m:sSup>
                      <m:sSupPr>
                        <m:ctrlPr>
                          <a:rPr lang="en-GB" i="1">
                            <a:latin typeface="Cambria Math"/>
                          </a:rPr>
                        </m:ctrlPr>
                      </m:sSupPr>
                      <m:e>
                        <m:r>
                          <a:rPr lang="en-GB" i="1">
                            <a:latin typeface="Cambria Math"/>
                          </a:rPr>
                          <m:t>𝜎</m:t>
                        </m:r>
                      </m:e>
                      <m:sup>
                        <m:r>
                          <a:rPr lang="en-GB" i="1">
                            <a:latin typeface="Cambria Math"/>
                          </a:rPr>
                          <m:t>2</m:t>
                        </m:r>
                      </m:sup>
                    </m:sSup>
                  </m:oMath>
                </a14:m>
                <a:r>
                  <a:rPr lang="en-GB" dirty="0" smtClean="0"/>
                  <a:t>a</a:t>
                </a:r>
                <a14:m>
                  <m:oMath xmlns:m="http://schemas.openxmlformats.org/officeDocument/2006/math" xmlns="">
                    <m:r>
                      <m:rPr>
                        <m:sty m:val="p"/>
                      </m:rPr>
                      <a:rPr lang="en-GB" b="0" i="0" smtClean="0">
                        <a:latin typeface="Cambria Math"/>
                      </a:rPr>
                      <m:t>nd</m:t>
                    </m:r>
                    <m:r>
                      <a:rPr lang="en-GB" b="0" i="0" smtClean="0">
                        <a:latin typeface="Cambria Math"/>
                      </a:rPr>
                      <m:t> </m:t>
                    </m:r>
                    <m:r>
                      <a:rPr lang="en-GB" i="1">
                        <a:latin typeface="Cambria Math"/>
                      </a:rPr>
                      <m:t>𝜇</m:t>
                    </m:r>
                  </m:oMath>
                </a14:m>
                <a:r>
                  <a:rPr lang="en-GB" i="1" dirty="0"/>
                  <a:t> </a:t>
                </a:r>
                <a:r>
                  <a:rPr lang="en-GB" dirty="0" smtClean="0"/>
                  <a:t>are both </a:t>
                </a:r>
                <a:r>
                  <a:rPr lang="en-GB" dirty="0"/>
                  <a:t>unknown. </a:t>
                </a:r>
                <a:endParaRPr lang="en-GB" dirty="0" smtClean="0"/>
              </a:p>
              <a:p>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539552" y="332656"/>
                <a:ext cx="7842111" cy="1231106"/>
              </a:xfrm>
              <a:prstGeom prst="rect">
                <a:avLst/>
              </a:prstGeom>
              <a:blipFill rotWithShape="1">
                <a:blip r:embed="rId3"/>
                <a:stretch>
                  <a:fillRect l="-855" t="-2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93952" y="1414517"/>
                <a:ext cx="8442544" cy="369332"/>
              </a:xfrm>
              <a:prstGeom prst="rect">
                <a:avLst/>
              </a:prstGeom>
            </p:spPr>
            <p:txBody>
              <a:bodyPr wrap="square">
                <a:spAutoFit/>
              </a:bodyPr>
              <a:lstStyle/>
              <a:p>
                <a:r>
                  <a:rPr lang="en-GB" dirty="0" smtClean="0"/>
                  <a:t>Want </a:t>
                </a:r>
                <a:r>
                  <a:rPr lang="en-GB" dirty="0"/>
                  <a:t>a confidence interval for </a:t>
                </a:r>
                <a14:m>
                  <m:oMath xmlns:m="http://schemas.openxmlformats.org/officeDocument/2006/math" xmlns="">
                    <m:r>
                      <a:rPr lang="en-GB" i="1">
                        <a:latin typeface="Cambria Math"/>
                      </a:rPr>
                      <m:t>𝜇</m:t>
                    </m:r>
                  </m:oMath>
                </a14:m>
                <a:r>
                  <a:rPr lang="en-GB" dirty="0"/>
                  <a:t>, using observed sample mean and variance.</a:t>
                </a:r>
              </a:p>
            </p:txBody>
          </p:sp>
        </mc:Choice>
        <mc:Fallback xmlns="">
          <p:sp>
            <p:nvSpPr>
              <p:cNvPr id="13" name="Rectangle 12"/>
              <p:cNvSpPr>
                <a:spLocks noRot="1" noChangeAspect="1" noMove="1" noResize="1" noEditPoints="1" noAdjustHandles="1" noChangeArrowheads="1" noChangeShapeType="1" noTextEdit="1"/>
              </p:cNvSpPr>
              <p:nvPr/>
            </p:nvSpPr>
            <p:spPr>
              <a:xfrm>
                <a:off x="593952" y="1414517"/>
                <a:ext cx="8442544" cy="369332"/>
              </a:xfrm>
              <a:prstGeom prst="rect">
                <a:avLst/>
              </a:prstGeom>
              <a:blipFill rotWithShape="1">
                <a:blip r:embed="rId4"/>
                <a:stretch>
                  <a:fillRect l="-578"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81085" y="2091726"/>
                <a:ext cx="8068277" cy="546688"/>
              </a:xfrm>
              <a:prstGeom prst="rect">
                <a:avLst/>
              </a:prstGeom>
            </p:spPr>
            <p:txBody>
              <a:bodyPr wrap="square">
                <a:spAutoFit/>
              </a:bodyPr>
              <a:lstStyle/>
              <a:p>
                <a:r>
                  <a:rPr lang="en-GB" dirty="0" smtClean="0">
                    <a:solidFill>
                      <a:schemeClr val="tx1"/>
                    </a:solidFill>
                  </a:rPr>
                  <a:t>When </a:t>
                </a:r>
                <a:r>
                  <a:rPr lang="en-GB" dirty="0">
                    <a:solidFill>
                      <a:schemeClr val="tx1"/>
                    </a:solidFill>
                  </a:rPr>
                  <a:t>we </a:t>
                </a:r>
                <a:r>
                  <a:rPr lang="en-GB" i="1" dirty="0">
                    <a:solidFill>
                      <a:srgbClr val="C00000"/>
                    </a:solidFill>
                  </a:rPr>
                  <a:t>know</a:t>
                </a:r>
                <a:r>
                  <a:rPr lang="en-GB" dirty="0">
                    <a:solidFill>
                      <a:srgbClr val="C00000"/>
                    </a:solidFill>
                  </a:rPr>
                  <a:t> </a:t>
                </a:r>
                <a:r>
                  <a:rPr lang="en-GB" dirty="0">
                    <a:solidFill>
                      <a:schemeClr val="tx1"/>
                    </a:solidFill>
                  </a:rPr>
                  <a:t>the </a:t>
                </a:r>
                <a:r>
                  <a:rPr lang="en-GB" dirty="0" smtClean="0">
                    <a:solidFill>
                      <a:schemeClr val="tx1"/>
                    </a:solidFill>
                  </a:rPr>
                  <a:t>variance: use </a:t>
                </a:r>
                <a14:m>
                  <m:oMath xmlns:m="http://schemas.openxmlformats.org/officeDocument/2006/math" xmlns="">
                    <m:r>
                      <a:rPr lang="en-GB" b="0" i="1" smtClean="0">
                        <a:solidFill>
                          <a:schemeClr val="tx1"/>
                        </a:solidFill>
                        <a:latin typeface="Cambria Math"/>
                      </a:rPr>
                      <m:t>𝑧</m:t>
                    </m:r>
                    <m:r>
                      <a:rPr lang="en-GB" b="0" i="1" smtClean="0">
                        <a:solidFill>
                          <a:schemeClr val="tx1"/>
                        </a:solidFill>
                        <a:latin typeface="Cambria Math"/>
                      </a:rPr>
                      <m:t>=</m:t>
                    </m:r>
                  </m:oMath>
                </a14:m>
                <a:r>
                  <a:rPr lang="en-GB" dirty="0" smtClean="0">
                    <a:solidFill>
                      <a:schemeClr val="tx1"/>
                    </a:solidFill>
                  </a:rPr>
                  <a:t> </a:t>
                </a:r>
                <a14:m>
                  <m:oMath xmlns:m="http://schemas.openxmlformats.org/officeDocument/2006/math" xmlns="">
                    <m:f>
                      <m:fPr>
                        <m:ctrlPr>
                          <a:rPr lang="en-GB" i="1">
                            <a:solidFill>
                              <a:schemeClr val="tx1"/>
                            </a:solidFill>
                            <a:latin typeface="Cambria Math"/>
                          </a:rPr>
                        </m:ctrlPr>
                      </m:fPr>
                      <m:num>
                        <m:acc>
                          <m:accPr>
                            <m:chr m:val="̅"/>
                            <m:ctrlPr>
                              <a:rPr lang="en-GB" i="1">
                                <a:solidFill>
                                  <a:schemeClr val="tx1"/>
                                </a:solidFill>
                                <a:latin typeface="Cambria Math"/>
                              </a:rPr>
                            </m:ctrlPr>
                          </m:accPr>
                          <m:e>
                            <m:r>
                              <a:rPr lang="en-GB" i="1">
                                <a:solidFill>
                                  <a:schemeClr val="tx1"/>
                                </a:solidFill>
                                <a:latin typeface="Cambria Math"/>
                              </a:rPr>
                              <m:t>𝑋</m:t>
                            </m:r>
                          </m:e>
                        </m:acc>
                        <m:r>
                          <a:rPr lang="en-GB" i="1">
                            <a:solidFill>
                              <a:schemeClr val="tx1"/>
                            </a:solidFill>
                            <a:latin typeface="Cambria Math"/>
                          </a:rPr>
                          <m:t>−</m:t>
                        </m:r>
                        <m:r>
                          <a:rPr lang="en-GB" i="1">
                            <a:solidFill>
                              <a:schemeClr val="tx1"/>
                            </a:solidFill>
                            <a:latin typeface="Cambria Math"/>
                          </a:rPr>
                          <m:t>𝜇</m:t>
                        </m:r>
                      </m:num>
                      <m:den>
                        <m:r>
                          <a:rPr lang="en-GB" b="0" i="1" smtClean="0">
                            <a:solidFill>
                              <a:schemeClr val="tx1"/>
                            </a:solidFill>
                            <a:latin typeface="Cambria Math"/>
                          </a:rPr>
                          <m:t>𝜎</m:t>
                        </m:r>
                        <m:r>
                          <a:rPr lang="en-GB" i="1">
                            <a:solidFill>
                              <a:schemeClr val="tx1"/>
                            </a:solidFill>
                            <a:latin typeface="Cambria Math"/>
                          </a:rPr>
                          <m:t>/ </m:t>
                        </m:r>
                        <m:rad>
                          <m:radPr>
                            <m:degHide m:val="on"/>
                            <m:ctrlPr>
                              <a:rPr lang="en-GB" i="1">
                                <a:solidFill>
                                  <a:schemeClr val="tx1"/>
                                </a:solidFill>
                                <a:latin typeface="Cambria Math"/>
                              </a:rPr>
                            </m:ctrlPr>
                          </m:radPr>
                          <m:deg/>
                          <m:e>
                            <m:r>
                              <a:rPr lang="en-GB" i="1">
                                <a:solidFill>
                                  <a:schemeClr val="tx1"/>
                                </a:solidFill>
                                <a:latin typeface="Cambria Math"/>
                              </a:rPr>
                              <m:t>𝑛</m:t>
                            </m:r>
                          </m:e>
                        </m:rad>
                      </m:den>
                    </m:f>
                  </m:oMath>
                </a14:m>
                <a:r>
                  <a:rPr lang="en-GB" dirty="0">
                    <a:solidFill>
                      <a:schemeClr val="tx1"/>
                    </a:solidFill>
                  </a:rPr>
                  <a:t> </a:t>
                </a:r>
                <a:r>
                  <a:rPr lang="en-GB" dirty="0" smtClean="0">
                    <a:solidFill>
                      <a:schemeClr val="tx1"/>
                    </a:solidFill>
                  </a:rPr>
                  <a:t>which is </a:t>
                </a:r>
                <a:r>
                  <a:rPr lang="en-GB" i="1" dirty="0">
                    <a:solidFill>
                      <a:srgbClr val="C00000"/>
                    </a:solidFill>
                  </a:rPr>
                  <a:t>normally</a:t>
                </a:r>
                <a:r>
                  <a:rPr lang="en-GB" dirty="0">
                    <a:solidFill>
                      <a:srgbClr val="C00000"/>
                    </a:solidFill>
                  </a:rPr>
                  <a:t> </a:t>
                </a:r>
                <a:r>
                  <a:rPr lang="en-GB" dirty="0" smtClean="0">
                    <a:solidFill>
                      <a:schemeClr val="tx1"/>
                    </a:solidFill>
                  </a:rPr>
                  <a:t>distributed</a:t>
                </a:r>
                <a:endParaRPr lang="en-GB"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81085" y="2091726"/>
                <a:ext cx="8068277" cy="546688"/>
              </a:xfrm>
              <a:prstGeom prst="rect">
                <a:avLst/>
              </a:prstGeom>
              <a:blipFill rotWithShape="1">
                <a:blip r:embed="rId5"/>
                <a:stretch>
                  <a:fillRect l="-604"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83568" y="2911792"/>
                <a:ext cx="5259710" cy="369332"/>
              </a:xfrm>
              <a:prstGeom prst="rect">
                <a:avLst/>
              </a:prstGeom>
            </p:spPr>
            <p:txBody>
              <a:bodyPr wrap="none">
                <a:spAutoFit/>
              </a:bodyPr>
              <a:lstStyle/>
              <a:p>
                <a:r>
                  <a:rPr lang="en-GB" dirty="0" smtClean="0">
                    <a:solidFill>
                      <a:schemeClr val="tx1"/>
                    </a:solidFill>
                  </a:rPr>
                  <a:t>But don’t know </a:t>
                </a:r>
                <a14:m>
                  <m:oMath xmlns:m="http://schemas.openxmlformats.org/officeDocument/2006/math" xmlns="">
                    <m:sSup>
                      <m:sSupPr>
                        <m:ctrlPr>
                          <a:rPr lang="en-GB" b="0" i="1" smtClean="0">
                            <a:solidFill>
                              <a:schemeClr val="tx1"/>
                            </a:solidFill>
                            <a:latin typeface="Cambria Math"/>
                          </a:rPr>
                        </m:ctrlPr>
                      </m:sSupPr>
                      <m:e>
                        <m:r>
                          <a:rPr lang="en-GB" b="0" i="1" smtClean="0">
                            <a:solidFill>
                              <a:schemeClr val="tx1"/>
                            </a:solidFill>
                            <a:latin typeface="Cambria Math"/>
                          </a:rPr>
                          <m:t>𝜎</m:t>
                        </m:r>
                      </m:e>
                      <m:sup>
                        <m:r>
                          <a:rPr lang="en-GB" b="0" i="1" smtClean="0">
                            <a:solidFill>
                              <a:schemeClr val="tx1"/>
                            </a:solidFill>
                            <a:latin typeface="Cambria Math"/>
                          </a:rPr>
                          <m:t>2</m:t>
                        </m:r>
                      </m:sup>
                    </m:sSup>
                  </m:oMath>
                </a14:m>
                <a:r>
                  <a:rPr lang="en-GB" dirty="0" smtClean="0">
                    <a:solidFill>
                      <a:schemeClr val="tx1"/>
                    </a:solidFill>
                  </a:rPr>
                  <a:t>, so have to use sample </a:t>
                </a:r>
                <a:r>
                  <a:rPr lang="en-GB" dirty="0">
                    <a:solidFill>
                      <a:schemeClr val="tx1"/>
                    </a:solidFill>
                  </a:rPr>
                  <a:t>estimate </a:t>
                </a:r>
                <a14:m>
                  <m:oMath xmlns:m="http://schemas.openxmlformats.org/officeDocument/2006/math" xmlns="">
                    <m:sSup>
                      <m:sSupPr>
                        <m:ctrlPr>
                          <a:rPr lang="en-GB" b="0" i="1" smtClean="0">
                            <a:solidFill>
                              <a:schemeClr val="tx1"/>
                            </a:solidFill>
                            <a:latin typeface="Cambria Math"/>
                          </a:rPr>
                        </m:ctrlPr>
                      </m:sSupPr>
                      <m:e>
                        <m:r>
                          <a:rPr lang="en-GB" b="0" i="1" smtClean="0">
                            <a:solidFill>
                              <a:schemeClr val="tx1"/>
                            </a:solidFill>
                            <a:latin typeface="Cambria Math"/>
                          </a:rPr>
                          <m:t>𝑠</m:t>
                        </m:r>
                      </m:e>
                      <m:sup>
                        <m:r>
                          <a:rPr lang="en-GB" b="0" i="1" smtClean="0">
                            <a:solidFill>
                              <a:schemeClr val="tx1"/>
                            </a:solidFill>
                            <a:latin typeface="Cambria Math"/>
                          </a:rPr>
                          <m:t>2</m:t>
                        </m:r>
                      </m:sup>
                    </m:sSup>
                  </m:oMath>
                </a14:m>
                <a:endParaRPr lang="en-GB"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683568" y="2911792"/>
                <a:ext cx="5259710" cy="369332"/>
              </a:xfrm>
              <a:prstGeom prst="rect">
                <a:avLst/>
              </a:prstGeom>
              <a:blipFill rotWithShape="1">
                <a:blip r:embed="rId6"/>
                <a:stretch>
                  <a:fillRect l="-927"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14020" y="3315863"/>
                <a:ext cx="8329979" cy="792909"/>
              </a:xfrm>
              <a:prstGeom prst="rect">
                <a:avLst/>
              </a:prstGeom>
            </p:spPr>
            <p:txBody>
              <a:bodyPr wrap="square">
                <a:spAutoFit/>
              </a:bodyPr>
              <a:lstStyle/>
              <a:p>
                <a:r>
                  <a:rPr lang="en-GB" dirty="0" smtClean="0">
                    <a:solidFill>
                      <a:schemeClr val="tx1"/>
                    </a:solidFill>
                  </a:rPr>
                  <a:t>When </a:t>
                </a:r>
                <a:r>
                  <a:rPr lang="en-GB" dirty="0">
                    <a:solidFill>
                      <a:schemeClr val="tx1"/>
                    </a:solidFill>
                  </a:rPr>
                  <a:t>we </a:t>
                </a:r>
                <a:r>
                  <a:rPr lang="en-GB" i="1" dirty="0" smtClean="0">
                    <a:solidFill>
                      <a:srgbClr val="C00000"/>
                    </a:solidFill>
                  </a:rPr>
                  <a:t>don’t know</a:t>
                </a:r>
                <a:r>
                  <a:rPr lang="en-GB" dirty="0" smtClean="0">
                    <a:solidFill>
                      <a:srgbClr val="C00000"/>
                    </a:solidFill>
                  </a:rPr>
                  <a:t> </a:t>
                </a:r>
                <a:r>
                  <a:rPr lang="en-GB" dirty="0">
                    <a:solidFill>
                      <a:schemeClr val="tx1"/>
                    </a:solidFill>
                  </a:rPr>
                  <a:t>the </a:t>
                </a:r>
                <a:r>
                  <a:rPr lang="en-GB" dirty="0" smtClean="0">
                    <a:solidFill>
                      <a:schemeClr val="tx1"/>
                    </a:solidFill>
                  </a:rPr>
                  <a:t>variance: use </a:t>
                </a:r>
                <a14:m>
                  <m:oMath xmlns:m="http://schemas.openxmlformats.org/officeDocument/2006/math" xmlns="">
                    <m:r>
                      <a:rPr lang="en-GB" b="0" i="1" smtClean="0">
                        <a:solidFill>
                          <a:schemeClr val="tx1"/>
                        </a:solidFill>
                        <a:latin typeface="Cambria Math"/>
                      </a:rPr>
                      <m:t>𝑡</m:t>
                    </m:r>
                    <m:r>
                      <a:rPr lang="en-GB" b="0" i="0" smtClean="0">
                        <a:solidFill>
                          <a:schemeClr val="tx1"/>
                        </a:solidFill>
                        <a:latin typeface="Cambria Math"/>
                      </a:rPr>
                      <m:t>=</m:t>
                    </m:r>
                    <m:f>
                      <m:fPr>
                        <m:ctrlPr>
                          <a:rPr lang="en-GB" i="1">
                            <a:solidFill>
                              <a:schemeClr val="tx1"/>
                            </a:solidFill>
                            <a:latin typeface="Cambria Math"/>
                          </a:rPr>
                        </m:ctrlPr>
                      </m:fPr>
                      <m:num>
                        <m:acc>
                          <m:accPr>
                            <m:chr m:val="̅"/>
                            <m:ctrlPr>
                              <a:rPr lang="en-GB" i="1">
                                <a:solidFill>
                                  <a:schemeClr val="tx1"/>
                                </a:solidFill>
                                <a:latin typeface="Cambria Math"/>
                              </a:rPr>
                            </m:ctrlPr>
                          </m:accPr>
                          <m:e>
                            <m:r>
                              <a:rPr lang="en-GB" i="1">
                                <a:solidFill>
                                  <a:schemeClr val="tx1"/>
                                </a:solidFill>
                                <a:latin typeface="Cambria Math"/>
                              </a:rPr>
                              <m:t>𝑋</m:t>
                            </m:r>
                          </m:e>
                        </m:acc>
                        <m:r>
                          <a:rPr lang="en-GB" i="1">
                            <a:solidFill>
                              <a:schemeClr val="tx1"/>
                            </a:solidFill>
                            <a:latin typeface="Cambria Math"/>
                          </a:rPr>
                          <m:t>−</m:t>
                        </m:r>
                        <m:r>
                          <a:rPr lang="en-GB" i="1">
                            <a:solidFill>
                              <a:schemeClr val="tx1"/>
                            </a:solidFill>
                            <a:latin typeface="Cambria Math"/>
                          </a:rPr>
                          <m:t>𝜇</m:t>
                        </m:r>
                      </m:num>
                      <m:den>
                        <m:r>
                          <a:rPr lang="en-GB" i="1" smtClean="0">
                            <a:solidFill>
                              <a:schemeClr val="tx1"/>
                            </a:solidFill>
                            <a:latin typeface="Cambria Math"/>
                          </a:rPr>
                          <m:t>𝑠</m:t>
                        </m:r>
                        <m:r>
                          <a:rPr lang="en-GB" i="1">
                            <a:solidFill>
                              <a:schemeClr val="tx1"/>
                            </a:solidFill>
                            <a:latin typeface="Cambria Math"/>
                          </a:rPr>
                          <m:t>/ </m:t>
                        </m:r>
                        <m:rad>
                          <m:radPr>
                            <m:degHide m:val="on"/>
                            <m:ctrlPr>
                              <a:rPr lang="en-GB" i="1">
                                <a:solidFill>
                                  <a:schemeClr val="tx1"/>
                                </a:solidFill>
                                <a:latin typeface="Cambria Math"/>
                              </a:rPr>
                            </m:ctrlPr>
                          </m:radPr>
                          <m:deg/>
                          <m:e>
                            <m:r>
                              <a:rPr lang="en-GB" i="1">
                                <a:solidFill>
                                  <a:schemeClr val="tx1"/>
                                </a:solidFill>
                                <a:latin typeface="Cambria Math"/>
                              </a:rPr>
                              <m:t>𝑛</m:t>
                            </m:r>
                          </m:e>
                        </m:rad>
                      </m:den>
                    </m:f>
                  </m:oMath>
                </a14:m>
                <a:r>
                  <a:rPr lang="en-GB" dirty="0">
                    <a:solidFill>
                      <a:schemeClr val="tx1"/>
                    </a:solidFill>
                  </a:rPr>
                  <a:t> </a:t>
                </a:r>
                <a:r>
                  <a:rPr lang="en-GB" dirty="0" smtClean="0">
                    <a:solidFill>
                      <a:schemeClr val="tx1"/>
                    </a:solidFill>
                  </a:rPr>
                  <a:t>which has a</a:t>
                </a:r>
                <a:r>
                  <a:rPr lang="en-GB" i="1" dirty="0" smtClean="0">
                    <a:solidFill>
                      <a:srgbClr val="C00000"/>
                    </a:solidFill>
                  </a:rPr>
                  <a:t> t-distribution </a:t>
                </a:r>
                <a:br>
                  <a:rPr lang="en-GB" i="1" dirty="0" smtClean="0">
                    <a:solidFill>
                      <a:srgbClr val="C00000"/>
                    </a:solidFill>
                  </a:rPr>
                </a:br>
                <a:r>
                  <a:rPr lang="en-GB" sz="1600" dirty="0" smtClean="0">
                    <a:solidFill>
                      <a:schemeClr val="tx1"/>
                    </a:solidFill>
                  </a:rPr>
                  <a:t>(with </a:t>
                </a:r>
                <a14:m>
                  <m:oMath xmlns:m="http://schemas.openxmlformats.org/officeDocument/2006/math" xmlns="">
                    <m:r>
                      <a:rPr lang="en-GB" sz="1600" b="0" i="1" smtClean="0">
                        <a:solidFill>
                          <a:schemeClr val="tx1"/>
                        </a:solidFill>
                        <a:latin typeface="Cambria Math"/>
                      </a:rPr>
                      <m:t>𝑛</m:t>
                    </m:r>
                    <m:r>
                      <a:rPr lang="en-GB" sz="1600" b="0" i="1" smtClean="0">
                        <a:solidFill>
                          <a:schemeClr val="tx1"/>
                        </a:solidFill>
                        <a:latin typeface="Cambria Math"/>
                      </a:rPr>
                      <m:t>−1</m:t>
                    </m:r>
                  </m:oMath>
                </a14:m>
                <a:r>
                  <a:rPr lang="en-GB" sz="1600" dirty="0" smtClean="0">
                    <a:solidFill>
                      <a:schemeClr val="tx1"/>
                    </a:solidFill>
                  </a:rPr>
                  <a:t> d.o.f) </a:t>
                </a:r>
                <a:endParaRPr lang="en-GB"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814020" y="3315863"/>
                <a:ext cx="8329979" cy="792909"/>
              </a:xfrm>
              <a:prstGeom prst="rect">
                <a:avLst/>
              </a:prstGeom>
              <a:blipFill rotWithShape="1">
                <a:blip r:embed="rId7"/>
                <a:stretch>
                  <a:fillRect l="-659" b="-9231"/>
                </a:stretch>
              </a:blipFill>
            </p:spPr>
            <p:txBody>
              <a:bodyPr/>
              <a:lstStyle/>
              <a:p>
                <a:r>
                  <a:rPr lang="en-GB">
                    <a:noFill/>
                  </a:rPr>
                  <a:t> </a:t>
                </a:r>
              </a:p>
            </p:txBody>
          </p:sp>
        </mc:Fallback>
      </mc:AlternateContent>
      <p:pic>
        <p:nvPicPr>
          <p:cNvPr id="21" name="Picture 20"/>
          <p:cNvPicPr/>
          <p:nvPr/>
        </p:nvPicPr>
        <p:blipFill>
          <a:blip r:embed="rId8" cstate="print"/>
          <a:srcRect/>
          <a:stretch>
            <a:fillRect/>
          </a:stretch>
        </p:blipFill>
        <p:spPr bwMode="auto">
          <a:xfrm>
            <a:off x="2555776" y="4653136"/>
            <a:ext cx="6079019" cy="1906722"/>
          </a:xfrm>
          <a:prstGeom prst="rect">
            <a:avLst/>
          </a:prstGeom>
          <a:noFill/>
          <a:ln w="9525">
            <a:noFill/>
            <a:miter lim="800000"/>
            <a:headEnd/>
            <a:tailEnd/>
          </a:ln>
        </p:spPr>
      </p:pic>
      <p:sp>
        <p:nvSpPr>
          <p:cNvPr id="22" name="TextBox 21"/>
          <p:cNvSpPr txBox="1"/>
          <p:nvPr/>
        </p:nvSpPr>
        <p:spPr>
          <a:xfrm>
            <a:off x="938457" y="4118510"/>
            <a:ext cx="5025158" cy="369332"/>
          </a:xfrm>
          <a:prstGeom prst="rect">
            <a:avLst/>
          </a:prstGeom>
          <a:noFill/>
        </p:spPr>
        <p:txBody>
          <a:bodyPr wrap="none" rtlCol="0">
            <a:spAutoFit/>
          </a:bodyPr>
          <a:lstStyle/>
          <a:p>
            <a:r>
              <a:rPr lang="en-GB" dirty="0" smtClean="0"/>
              <a:t>Sometimes more fully as “Student’s t-distribution”</a:t>
            </a:r>
            <a:endParaRPr lang="en-GB" dirty="0"/>
          </a:p>
        </p:txBody>
      </p:sp>
      <p:sp>
        <p:nvSpPr>
          <p:cNvPr id="2" name="TextBox 1"/>
          <p:cNvSpPr txBox="1"/>
          <p:nvPr/>
        </p:nvSpPr>
        <p:spPr>
          <a:xfrm>
            <a:off x="7717556" y="4715271"/>
            <a:ext cx="917239" cy="307777"/>
          </a:xfrm>
          <a:prstGeom prst="rect">
            <a:avLst/>
          </a:prstGeom>
          <a:noFill/>
        </p:spPr>
        <p:txBody>
          <a:bodyPr wrap="none" rtlCol="0">
            <a:spAutoFit/>
          </a:bodyPr>
          <a:lstStyle/>
          <a:p>
            <a:r>
              <a:rPr lang="en-GB" sz="1400" dirty="0" smtClean="0"/>
              <a:t>Wikipedia</a:t>
            </a:r>
            <a:endParaRPr lang="en-GB" sz="1400" dirty="0"/>
          </a:p>
        </p:txBody>
      </p:sp>
      <mc:AlternateContent xmlns:mc="http://schemas.openxmlformats.org/markup-compatibility/2006" xmlns:a14="http://schemas.microsoft.com/office/drawing/2010/main">
        <mc:Choice Requires="a14">
          <p:sp>
            <p:nvSpPr>
              <p:cNvPr id="3" name="TextBox 2"/>
              <p:cNvSpPr txBox="1"/>
              <p:nvPr/>
            </p:nvSpPr>
            <p:spPr>
              <a:xfrm>
                <a:off x="6848621" y="2505349"/>
                <a:ext cx="2096921" cy="433645"/>
              </a:xfrm>
              <a:prstGeom prst="rect">
                <a:avLst/>
              </a:prstGeom>
              <a:solidFill>
                <a:srgbClr val="FFFF00">
                  <a:alpha val="16000"/>
                </a:srgbClr>
              </a:solidFill>
              <a:ln>
                <a:solidFill>
                  <a:schemeClr val="accent1"/>
                </a:solidFill>
              </a:ln>
            </p:spPr>
            <p:txBody>
              <a:bodyPr wrap="none" rtlCol="0">
                <a:spAutoFit/>
              </a:bodyPr>
              <a:lstStyle/>
              <a:p>
                <a:r>
                  <a:rPr lang="en-GB" sz="1400" dirty="0" smtClean="0"/>
                  <a:t>Remember: </a:t>
                </a:r>
                <a14:m>
                  <m:oMath xmlns:m="http://schemas.openxmlformats.org/officeDocument/2006/math" xmlns="">
                    <m:acc>
                      <m:accPr>
                        <m:chr m:val="̅"/>
                        <m:ctrlPr>
                          <a:rPr lang="en-GB" sz="1400" b="0" i="1" smtClean="0">
                            <a:latin typeface="Cambria Math"/>
                          </a:rPr>
                        </m:ctrlPr>
                      </m:accPr>
                      <m:e>
                        <m:r>
                          <a:rPr lang="en-GB" sz="1400" b="0" i="1" smtClean="0">
                            <a:latin typeface="Cambria Math"/>
                          </a:rPr>
                          <m:t>𝑋</m:t>
                        </m:r>
                      </m:e>
                    </m:acc>
                    <m:r>
                      <a:rPr lang="en-GB" sz="1400" b="0" i="1" dirty="0" smtClean="0">
                        <a:latin typeface="Cambria Math"/>
                      </a:rPr>
                      <m:t>∼</m:t>
                    </m:r>
                    <m:r>
                      <a:rPr lang="en-GB" sz="1400" b="0" i="1" dirty="0" smtClean="0">
                        <a:latin typeface="Cambria Math"/>
                      </a:rPr>
                      <m:t>𝑁</m:t>
                    </m:r>
                    <m:d>
                      <m:dPr>
                        <m:ctrlPr>
                          <a:rPr lang="en-GB" sz="1400" b="0" i="1" dirty="0" smtClean="0">
                            <a:latin typeface="Cambria Math"/>
                          </a:rPr>
                        </m:ctrlPr>
                      </m:dPr>
                      <m:e>
                        <m:r>
                          <a:rPr lang="en-GB" sz="1400" b="0" i="1" dirty="0" smtClean="0">
                            <a:latin typeface="Cambria Math"/>
                          </a:rPr>
                          <m:t>𝜇</m:t>
                        </m:r>
                        <m:r>
                          <a:rPr lang="en-GB" sz="1400" b="0" i="1" dirty="0" smtClean="0">
                            <a:latin typeface="Cambria Math"/>
                          </a:rPr>
                          <m:t>,</m:t>
                        </m:r>
                        <m:f>
                          <m:fPr>
                            <m:ctrlPr>
                              <a:rPr lang="en-GB" sz="1400" b="0" i="1" dirty="0" smtClean="0">
                                <a:latin typeface="Cambria Math"/>
                              </a:rPr>
                            </m:ctrlPr>
                          </m:fPr>
                          <m:num>
                            <m:sSup>
                              <m:sSupPr>
                                <m:ctrlPr>
                                  <a:rPr lang="en-GB" sz="1400" b="0" i="1" dirty="0" smtClean="0">
                                    <a:latin typeface="Cambria Math"/>
                                  </a:rPr>
                                </m:ctrlPr>
                              </m:sSupPr>
                              <m:e>
                                <m:r>
                                  <a:rPr lang="en-GB" sz="1400" b="0" i="1" dirty="0" smtClean="0">
                                    <a:latin typeface="Cambria Math"/>
                                  </a:rPr>
                                  <m:t>𝜎</m:t>
                                </m:r>
                              </m:e>
                              <m:sup>
                                <m:r>
                                  <a:rPr lang="en-GB" sz="1400" b="0" i="1" dirty="0" smtClean="0">
                                    <a:latin typeface="Cambria Math"/>
                                  </a:rPr>
                                  <m:t>2</m:t>
                                </m:r>
                              </m:sup>
                            </m:sSup>
                          </m:num>
                          <m:den>
                            <m:r>
                              <a:rPr lang="en-GB" sz="1400" b="0" i="1" dirty="0" smtClean="0">
                                <a:latin typeface="Cambria Math"/>
                              </a:rPr>
                              <m:t>𝑛</m:t>
                            </m:r>
                          </m:den>
                        </m:f>
                      </m:e>
                    </m:d>
                  </m:oMath>
                </a14:m>
                <a:endParaRPr lang="en-GB"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6848621" y="2505349"/>
                <a:ext cx="2096921" cy="433645"/>
              </a:xfrm>
              <a:prstGeom prst="rect">
                <a:avLst/>
              </a:prstGeom>
              <a:blipFill rotWithShape="1">
                <a:blip r:embed="rId9"/>
                <a:stretch>
                  <a:fillRect l="-289" b="-1370"/>
                </a:stretch>
              </a:blipFill>
              <a:ln>
                <a:solidFill>
                  <a:schemeClr val="accent1"/>
                </a:solidFill>
              </a:ln>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29221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22" grpId="0"/>
      <p:bldP spid="2"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stretch>
            <a:fillRect/>
          </a:stretch>
        </p:blipFill>
        <p:spPr>
          <a:xfrm>
            <a:off x="3059832" y="2038304"/>
            <a:ext cx="2776384" cy="2344335"/>
          </a:xfrm>
          <a:prstGeom prst="rect">
            <a:avLst/>
          </a:prstGeom>
        </p:spPr>
      </p:pic>
      <p:pic>
        <p:nvPicPr>
          <p:cNvPr id="21" name="Picture 20"/>
          <p:cNvPicPr/>
          <p:nvPr/>
        </p:nvPicPr>
        <p:blipFill>
          <a:blip r:embed="rId4"/>
          <a:stretch>
            <a:fillRect/>
          </a:stretch>
        </p:blipFill>
        <p:spPr>
          <a:xfrm>
            <a:off x="365372" y="2170751"/>
            <a:ext cx="2384822" cy="2211888"/>
          </a:xfrm>
          <a:prstGeom prst="rect">
            <a:avLst/>
          </a:prstGeom>
        </p:spPr>
      </p:pic>
      <p:pic>
        <p:nvPicPr>
          <p:cNvPr id="6" name="Picture 5"/>
          <p:cNvPicPr/>
          <p:nvPr/>
        </p:nvPicPr>
        <p:blipFill>
          <a:blip r:embed="rId5" cstate="print"/>
          <a:srcRect/>
          <a:stretch>
            <a:fillRect/>
          </a:stretch>
        </p:blipFill>
        <p:spPr bwMode="auto">
          <a:xfrm>
            <a:off x="6082655" y="2281568"/>
            <a:ext cx="2916907" cy="210107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 name="Rectangle 11"/>
              <p:cNvSpPr/>
              <p:nvPr/>
            </p:nvSpPr>
            <p:spPr>
              <a:xfrm>
                <a:off x="736384" y="1340768"/>
                <a:ext cx="1622560" cy="369332"/>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smtClean="0">
                          <a:latin typeface="Cambria Math"/>
                        </a:rPr>
                        <m:t>𝜈</m:t>
                      </m:r>
                      <m:r>
                        <a:rPr lang="en-GB" i="1" smtClean="0">
                          <a:latin typeface="Cambria Math"/>
                        </a:rPr>
                        <m:t>=</m:t>
                      </m:r>
                      <m:r>
                        <a:rPr lang="en-GB" i="1" smtClean="0">
                          <a:latin typeface="Cambria Math"/>
                        </a:rPr>
                        <m:t>𝑛</m:t>
                      </m:r>
                      <m:r>
                        <a:rPr lang="en-GB" i="1" smtClean="0">
                          <a:latin typeface="Cambria Math"/>
                        </a:rPr>
                        <m:t>−1=1</m:t>
                      </m:r>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736384" y="1340768"/>
                <a:ext cx="1622560"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773048" y="1354222"/>
                <a:ext cx="1622560" cy="369332"/>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smtClean="0">
                          <a:latin typeface="Cambria Math"/>
                        </a:rPr>
                        <m:t>𝜈</m:t>
                      </m:r>
                      <m:r>
                        <a:rPr lang="en-GB" i="1" smtClean="0">
                          <a:latin typeface="Cambria Math"/>
                        </a:rPr>
                        <m:t>=</m:t>
                      </m:r>
                      <m:r>
                        <a:rPr lang="en-GB" i="1" smtClean="0">
                          <a:latin typeface="Cambria Math"/>
                        </a:rPr>
                        <m:t>𝑛</m:t>
                      </m:r>
                      <m:r>
                        <a:rPr lang="en-GB" i="1" smtClean="0">
                          <a:latin typeface="Cambria Math"/>
                        </a:rPr>
                        <m:t>−1=5</m:t>
                      </m:r>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3773048" y="1354222"/>
                <a:ext cx="1622560"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65708" y="1354222"/>
                <a:ext cx="1750800" cy="369332"/>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𝜈</m:t>
                      </m:r>
                      <m:r>
                        <a:rPr lang="en-GB" i="1">
                          <a:latin typeface="Cambria Math"/>
                        </a:rPr>
                        <m:t>=</m:t>
                      </m:r>
                      <m:r>
                        <a:rPr lang="en-GB" i="1">
                          <a:latin typeface="Cambria Math"/>
                        </a:rPr>
                        <m:t>𝑛</m:t>
                      </m:r>
                      <m:r>
                        <a:rPr lang="en-GB" i="1">
                          <a:latin typeface="Cambria Math"/>
                        </a:rPr>
                        <m:t>−1=50</m:t>
                      </m:r>
                    </m:oMath>
                  </m:oMathPara>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6665708" y="1354222"/>
                <a:ext cx="1750800" cy="369332"/>
              </a:xfrm>
              <a:prstGeom prst="rect">
                <a:avLst/>
              </a:prstGeom>
              <a:blipFill rotWithShape="1">
                <a:blip r:embed="rId8"/>
                <a:stretch>
                  <a:fillRect/>
                </a:stretch>
              </a:blipFill>
            </p:spPr>
            <p:txBody>
              <a:bodyPr/>
              <a:lstStyle/>
              <a:p>
                <a:r>
                  <a:rPr lang="en-GB">
                    <a:noFill/>
                  </a:rPr>
                  <a:t> </a:t>
                </a:r>
              </a:p>
            </p:txBody>
          </p:sp>
        </mc:Fallback>
      </mc:AlternateContent>
      <p:cxnSp>
        <p:nvCxnSpPr>
          <p:cNvPr id="16" name="Straight Arrow Connector 15"/>
          <p:cNvCxnSpPr/>
          <p:nvPr/>
        </p:nvCxnSpPr>
        <p:spPr>
          <a:xfrm flipH="1">
            <a:off x="1691680" y="2281568"/>
            <a:ext cx="360040" cy="13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9185" y="2118019"/>
            <a:ext cx="806631" cy="338554"/>
          </a:xfrm>
          <a:prstGeom prst="rect">
            <a:avLst/>
          </a:prstGeom>
          <a:noFill/>
        </p:spPr>
        <p:txBody>
          <a:bodyPr wrap="none" rtlCol="0">
            <a:spAutoFit/>
          </a:bodyPr>
          <a:lstStyle/>
          <a:p>
            <a:r>
              <a:rPr lang="en-GB" sz="1600" dirty="0" smtClean="0">
                <a:solidFill>
                  <a:schemeClr val="accent1"/>
                </a:solidFill>
              </a:rPr>
              <a:t>Normal</a:t>
            </a:r>
            <a:endParaRPr lang="en-GB" sz="1600" dirty="0">
              <a:solidFill>
                <a:schemeClr val="accent1"/>
              </a:solidFill>
            </a:endParaRPr>
          </a:p>
        </p:txBody>
      </p:sp>
      <p:cxnSp>
        <p:nvCxnSpPr>
          <p:cNvPr id="18" name="Straight Arrow Connector 17"/>
          <p:cNvCxnSpPr/>
          <p:nvPr/>
        </p:nvCxnSpPr>
        <p:spPr>
          <a:xfrm flipH="1">
            <a:off x="1691680" y="2772522"/>
            <a:ext cx="360040" cy="13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09185" y="2608973"/>
            <a:ext cx="1282018" cy="338554"/>
          </a:xfrm>
          <a:prstGeom prst="rect">
            <a:avLst/>
          </a:prstGeom>
          <a:noFill/>
        </p:spPr>
        <p:txBody>
          <a:bodyPr wrap="none" rtlCol="0">
            <a:spAutoFit/>
          </a:bodyPr>
          <a:lstStyle/>
          <a:p>
            <a:r>
              <a:rPr lang="en-GB" sz="1600" dirty="0" smtClean="0">
                <a:solidFill>
                  <a:srgbClr val="FF0000"/>
                </a:solidFill>
              </a:rPr>
              <a:t>t-distribution</a:t>
            </a:r>
            <a:endParaRPr lang="en-GB" sz="1600"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2186235" y="5085184"/>
                <a:ext cx="4796185" cy="646331"/>
              </a:xfrm>
              <a:prstGeom prst="rect">
                <a:avLst/>
              </a:prstGeom>
              <a:noFill/>
            </p:spPr>
            <p:txBody>
              <a:bodyPr wrap="none" rtlCol="0">
                <a:spAutoFit/>
              </a:bodyPr>
              <a:lstStyle/>
              <a:p>
                <a:r>
                  <a:rPr lang="en-GB" dirty="0" smtClean="0"/>
                  <a:t>For large </a:t>
                </a:r>
                <a14:m>
                  <m:oMath xmlns:m="http://schemas.openxmlformats.org/officeDocument/2006/math" xmlns="">
                    <m:r>
                      <a:rPr lang="en-GB" b="0" i="1" smtClean="0">
                        <a:latin typeface="Cambria Math"/>
                      </a:rPr>
                      <m:t>𝑛</m:t>
                    </m:r>
                  </m:oMath>
                </a14:m>
                <a:r>
                  <a:rPr lang="en-GB" dirty="0" smtClean="0"/>
                  <a:t> the t-distribution tends to the Normal</a:t>
                </a:r>
                <a:br>
                  <a:rPr lang="en-GB" dirty="0" smtClean="0"/>
                </a:br>
                <a:r>
                  <a:rPr lang="en-GB" dirty="0" smtClean="0"/>
                  <a:t> - in general broader tails</a:t>
                </a:r>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186235" y="5085184"/>
                <a:ext cx="4796185" cy="646331"/>
              </a:xfrm>
              <a:prstGeom prst="rect">
                <a:avLst/>
              </a:prstGeom>
              <a:blipFill rotWithShape="1">
                <a:blip r:embed="rId9"/>
                <a:stretch>
                  <a:fillRect l="-1145" t="-4717" r="-254" b="-1415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941713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332656"/>
            <a:ext cx="3801554" cy="400110"/>
          </a:xfrm>
          <a:prstGeom prst="rect">
            <a:avLst/>
          </a:prstGeom>
        </p:spPr>
        <p:txBody>
          <a:bodyPr wrap="none">
            <a:spAutoFit/>
          </a:bodyPr>
          <a:lstStyle/>
          <a:p>
            <a:r>
              <a:rPr lang="en-GB" sz="2000" b="1" dirty="0">
                <a:solidFill>
                  <a:srgbClr val="002060"/>
                </a:solidFill>
              </a:rPr>
              <a:t>Confidence </a:t>
            </a:r>
            <a:r>
              <a:rPr lang="en-GB" sz="2000" b="1" dirty="0" smtClean="0">
                <a:solidFill>
                  <a:srgbClr val="002060"/>
                </a:solidFill>
              </a:rPr>
              <a:t>Intervals for the mean</a:t>
            </a:r>
            <a:endParaRPr lang="en-GB" sz="2000" dirty="0">
              <a:solidFill>
                <a:srgbClr val="002060"/>
              </a:solidFill>
            </a:endParaRPr>
          </a:p>
        </p:txBody>
      </p:sp>
      <mc:AlternateContent xmlns:mc="http://schemas.openxmlformats.org/markup-compatibility/2006" xmlns:a14="http://schemas.microsoft.com/office/drawing/2010/main">
        <mc:Choice Requires="a14">
          <p:sp>
            <p:nvSpPr>
              <p:cNvPr id="7" name="Rectangle 6"/>
              <p:cNvSpPr/>
              <p:nvPr/>
            </p:nvSpPr>
            <p:spPr>
              <a:xfrm>
                <a:off x="827584" y="1052736"/>
                <a:ext cx="7344816" cy="933012"/>
              </a:xfrm>
              <a:prstGeom prst="rect">
                <a:avLst/>
              </a:prstGeom>
            </p:spPr>
            <p:txBody>
              <a:bodyPr wrap="square">
                <a:spAutoFit/>
              </a:bodyPr>
              <a:lstStyle/>
              <a:p>
                <a:r>
                  <a:rPr lang="en-GB" dirty="0"/>
                  <a:t>If </a:t>
                </a:r>
                <a14:m>
                  <m:oMath xmlns:m="http://schemas.openxmlformats.org/officeDocument/2006/math" xmlns="">
                    <m:sSup>
                      <m:sSupPr>
                        <m:ctrlPr>
                          <a:rPr lang="en-GB" i="1">
                            <a:latin typeface="Cambria Math"/>
                          </a:rPr>
                        </m:ctrlPr>
                      </m:sSupPr>
                      <m:e>
                        <m:r>
                          <a:rPr lang="en-GB" i="1">
                            <a:latin typeface="Cambria Math"/>
                          </a:rPr>
                          <m:t>𝜎</m:t>
                        </m:r>
                      </m:e>
                      <m:sup>
                        <m:r>
                          <a:rPr lang="en-GB" i="1">
                            <a:latin typeface="Cambria Math"/>
                          </a:rPr>
                          <m:t>2</m:t>
                        </m:r>
                      </m:sup>
                    </m:sSup>
                  </m:oMath>
                </a14:m>
                <a:r>
                  <a:rPr lang="en-GB" dirty="0"/>
                  <a:t> is known, confidence interval for </a:t>
                </a:r>
                <a14:m>
                  <m:oMath xmlns:m="http://schemas.openxmlformats.org/officeDocument/2006/math" xmlns="">
                    <m:r>
                      <a:rPr lang="en-GB" i="1">
                        <a:latin typeface="Cambria Math"/>
                      </a:rPr>
                      <m:t>𝜇</m:t>
                    </m:r>
                  </m:oMath>
                </a14:m>
                <a:r>
                  <a:rPr lang="en-GB" dirty="0"/>
                  <a:t> is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m:t>
                    </m:r>
                    <m:r>
                      <a:rPr lang="en-GB" i="1">
                        <a:latin typeface="Cambria Math"/>
                      </a:rPr>
                      <m:t>𝑧</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oMath>
                </a14:m>
                <a:r>
                  <a:rPr lang="en-GB" dirty="0"/>
                  <a:t>  to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m:t>
                    </m:r>
                    <m:r>
                      <a:rPr lang="en-GB" i="1">
                        <a:latin typeface="Cambria Math"/>
                      </a:rPr>
                      <m:t>𝑧</m:t>
                    </m:r>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𝜎</m:t>
                                </m:r>
                              </m:e>
                              <m:sup>
                                <m:r>
                                  <a:rPr lang="en-GB" i="1">
                                    <a:latin typeface="Cambria Math"/>
                                  </a:rPr>
                                  <m:t>2</m:t>
                                </m:r>
                              </m:sup>
                            </m:sSup>
                          </m:num>
                          <m:den>
                            <m:r>
                              <a:rPr lang="en-GB" i="1">
                                <a:latin typeface="Cambria Math"/>
                              </a:rPr>
                              <m:t>𝑛</m:t>
                            </m:r>
                          </m:den>
                        </m:f>
                      </m:e>
                    </m:rad>
                  </m:oMath>
                </a14:m>
                <a:r>
                  <a:rPr lang="en-GB" dirty="0"/>
                  <a:t>, where </a:t>
                </a:r>
                <a14:m>
                  <m:oMath xmlns:m="http://schemas.openxmlformats.org/officeDocument/2006/math" xmlns="">
                    <m:r>
                      <a:rPr lang="en-GB" i="1">
                        <a:latin typeface="Cambria Math"/>
                      </a:rPr>
                      <m:t>𝑧</m:t>
                    </m:r>
                  </m:oMath>
                </a14:m>
                <a:r>
                  <a:rPr lang="en-GB" dirty="0"/>
                  <a:t> is obtained from Normal </a:t>
                </a:r>
                <a:r>
                  <a:rPr lang="en-GB" dirty="0" smtClean="0"/>
                  <a:t>tables (z=1.96 for two-tailed 95% confidence limit).</a:t>
                </a:r>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827584" y="1052736"/>
                <a:ext cx="7344816" cy="933012"/>
              </a:xfrm>
              <a:prstGeom prst="rect">
                <a:avLst/>
              </a:prstGeom>
              <a:blipFill rotWithShape="1">
                <a:blip r:embed="rId3"/>
                <a:stretch>
                  <a:fillRect l="-747" r="-498"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37640" y="2281716"/>
                <a:ext cx="7478776" cy="652551"/>
              </a:xfrm>
              <a:prstGeom prst="rect">
                <a:avLst/>
              </a:prstGeom>
            </p:spPr>
            <p:txBody>
              <a:bodyPr wrap="square">
                <a:spAutoFit/>
              </a:bodyPr>
              <a:lstStyle/>
              <a:p>
                <a:r>
                  <a:rPr lang="en-GB" dirty="0"/>
                  <a:t>If </a:t>
                </a:r>
                <a14:m>
                  <m:oMath xmlns:m="http://schemas.openxmlformats.org/officeDocument/2006/math" xmlns="">
                    <m:sSup>
                      <m:sSupPr>
                        <m:ctrlPr>
                          <a:rPr lang="en-GB" i="1">
                            <a:latin typeface="Cambria Math"/>
                          </a:rPr>
                        </m:ctrlPr>
                      </m:sSupPr>
                      <m:e>
                        <m:r>
                          <a:rPr lang="en-GB" i="1">
                            <a:latin typeface="Cambria Math"/>
                          </a:rPr>
                          <m:t>𝜎</m:t>
                        </m:r>
                      </m:e>
                      <m:sup>
                        <m:r>
                          <a:rPr lang="en-GB" i="1">
                            <a:latin typeface="Cambria Math"/>
                          </a:rPr>
                          <m:t>2</m:t>
                        </m:r>
                      </m:sup>
                    </m:sSup>
                  </m:oMath>
                </a14:m>
                <a:r>
                  <a:rPr lang="en-GB" i="1" dirty="0"/>
                  <a:t> </a:t>
                </a:r>
                <a:r>
                  <a:rPr lang="en-GB" dirty="0"/>
                  <a:t>is unknown, we need to make two changes:</a:t>
                </a:r>
              </a:p>
              <a:p>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837640" y="2281716"/>
                <a:ext cx="7478776" cy="652551"/>
              </a:xfrm>
              <a:prstGeom prst="rect">
                <a:avLst/>
              </a:prstGeom>
              <a:blipFill rotWithShape="1">
                <a:blip r:embed="rId4"/>
                <a:stretch>
                  <a:fillRect l="-652" t="-37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86000" y="2828836"/>
                <a:ext cx="4572000" cy="375552"/>
              </a:xfrm>
              <a:prstGeom prst="rect">
                <a:avLst/>
              </a:prstGeom>
            </p:spPr>
            <p:txBody>
              <a:bodyPr>
                <a:spAutoFit/>
              </a:bodyPr>
              <a:lstStyle/>
              <a:p>
                <a:r>
                  <a:rPr lang="en-GB" dirty="0"/>
                  <a:t>(i) Estimate </a:t>
                </a:r>
                <a14:m>
                  <m:oMath xmlns:m="http://schemas.openxmlformats.org/officeDocument/2006/math" xmlns="">
                    <m:sSup>
                      <m:sSupPr>
                        <m:ctrlPr>
                          <a:rPr lang="en-GB" i="1">
                            <a:latin typeface="Cambria Math"/>
                          </a:rPr>
                        </m:ctrlPr>
                      </m:sSupPr>
                      <m:e>
                        <m:r>
                          <a:rPr lang="en-GB" i="1">
                            <a:latin typeface="Cambria Math"/>
                          </a:rPr>
                          <m:t>𝜎</m:t>
                        </m:r>
                      </m:e>
                      <m:sup>
                        <m:r>
                          <a:rPr lang="en-GB" i="1">
                            <a:latin typeface="Cambria Math"/>
                          </a:rPr>
                          <m:t>2</m:t>
                        </m:r>
                      </m:sup>
                    </m:sSup>
                  </m:oMath>
                </a14:m>
                <a:r>
                  <a:rPr lang="en-GB" dirty="0"/>
                  <a:t> by </a:t>
                </a:r>
                <a14:m>
                  <m:oMath xmlns:m="http://schemas.openxmlformats.org/officeDocument/2006/math" xmlns="">
                    <m:sSup>
                      <m:sSupPr>
                        <m:ctrlPr>
                          <a:rPr lang="en-GB" i="1">
                            <a:latin typeface="Cambria Math"/>
                          </a:rPr>
                        </m:ctrlPr>
                      </m:sSupPr>
                      <m:e>
                        <m:r>
                          <a:rPr lang="en-GB" i="1">
                            <a:latin typeface="Cambria Math"/>
                          </a:rPr>
                          <m:t>𝑠</m:t>
                        </m:r>
                      </m:e>
                      <m:sup>
                        <m:r>
                          <a:rPr lang="en-GB" i="1">
                            <a:latin typeface="Cambria Math"/>
                          </a:rPr>
                          <m:t>2</m:t>
                        </m:r>
                      </m:sup>
                    </m:sSup>
                  </m:oMath>
                </a14:m>
                <a:r>
                  <a:rPr lang="en-GB" dirty="0"/>
                  <a:t>, the sample variance; </a:t>
                </a:r>
              </a:p>
            </p:txBody>
          </p:sp>
        </mc:Choice>
        <mc:Fallback xmlns="">
          <p:sp>
            <p:nvSpPr>
              <p:cNvPr id="9" name="Rectangle 8"/>
              <p:cNvSpPr>
                <a:spLocks noRot="1" noChangeAspect="1" noMove="1" noResize="1" noEditPoints="1" noAdjustHandles="1" noChangeArrowheads="1" noChangeShapeType="1" noTextEdit="1"/>
              </p:cNvSpPr>
              <p:nvPr/>
            </p:nvSpPr>
            <p:spPr>
              <a:xfrm>
                <a:off x="2286000" y="2828836"/>
                <a:ext cx="4572000" cy="375552"/>
              </a:xfrm>
              <a:prstGeom prst="rect">
                <a:avLst/>
              </a:prstGeom>
              <a:blipFill rotWithShape="1">
                <a:blip r:embed="rId5"/>
                <a:stretch>
                  <a:fillRect l="-1067" t="-6452" b="-241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91028" y="3356992"/>
                <a:ext cx="6169404" cy="369332"/>
              </a:xfrm>
              <a:prstGeom prst="rect">
                <a:avLst/>
              </a:prstGeom>
            </p:spPr>
            <p:txBody>
              <a:bodyPr wrap="square">
                <a:spAutoFit/>
              </a:bodyPr>
              <a:lstStyle/>
              <a:p>
                <a:r>
                  <a:rPr lang="en-GB" dirty="0"/>
                  <a:t>(ii) replace </a:t>
                </a:r>
                <a:r>
                  <a:rPr lang="en-GB" i="1" dirty="0"/>
                  <a:t>z</a:t>
                </a:r>
                <a:r>
                  <a:rPr lang="en-GB" dirty="0"/>
                  <a:t> by </a:t>
                </a:r>
                <a14:m>
                  <m:oMath xmlns:m="http://schemas.openxmlformats.org/officeDocument/2006/math" xmlns="">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oMath>
                </a14:m>
                <a:r>
                  <a:rPr lang="en-GB" dirty="0"/>
                  <a:t>, the value obtained from t-tables,</a:t>
                </a:r>
              </a:p>
            </p:txBody>
          </p:sp>
        </mc:Choice>
        <mc:Fallback xmlns="">
          <p:sp>
            <p:nvSpPr>
              <p:cNvPr id="10" name="Rectangle 9"/>
              <p:cNvSpPr>
                <a:spLocks noRot="1" noChangeAspect="1" noMove="1" noResize="1" noEditPoints="1" noAdjustHandles="1" noChangeArrowheads="1" noChangeShapeType="1" noTextEdit="1"/>
              </p:cNvSpPr>
              <p:nvPr/>
            </p:nvSpPr>
            <p:spPr>
              <a:xfrm>
                <a:off x="2291028" y="3356992"/>
                <a:ext cx="6169404" cy="369332"/>
              </a:xfrm>
              <a:prstGeom prst="rect">
                <a:avLst/>
              </a:prstGeom>
              <a:blipFill rotWithShape="1">
                <a:blip r:embed="rId6"/>
                <a:stretch>
                  <a:fillRect l="-889"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31640" y="4725144"/>
                <a:ext cx="6480720" cy="933012"/>
              </a:xfrm>
              <a:prstGeom prst="rect">
                <a:avLst/>
              </a:prstGeom>
              <a:solidFill>
                <a:schemeClr val="accent1">
                  <a:alpha val="16000"/>
                </a:schemeClr>
              </a:solidFill>
              <a:ln>
                <a:solidFill>
                  <a:schemeClr val="accent1">
                    <a:shade val="50000"/>
                  </a:schemeClr>
                </a:solidFill>
              </a:ln>
            </p:spPr>
            <p:txBody>
              <a:bodyPr wrap="square">
                <a:spAutoFit/>
              </a:bodyPr>
              <a:lstStyle/>
              <a:p>
                <a:r>
                  <a:rPr lang="en-GB" dirty="0"/>
                  <a:t>The confidence interval for </a:t>
                </a:r>
                <a14:m>
                  <m:oMath xmlns:m="http://schemas.openxmlformats.org/officeDocument/2006/math" xmlns="">
                    <m:r>
                      <a:rPr lang="en-GB" i="1">
                        <a:latin typeface="Cambria Math"/>
                      </a:rPr>
                      <m:t>𝜇</m:t>
                    </m:r>
                  </m:oMath>
                </a14:m>
                <a:r>
                  <a:rPr lang="en-GB" dirty="0"/>
                  <a:t> if we measure a sample mean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 </m:t>
                    </m:r>
                  </m:oMath>
                </a14:m>
                <a:r>
                  <a:rPr lang="en-GB" dirty="0"/>
                  <a:t>and sample variance </a:t>
                </a:r>
                <a14:m>
                  <m:oMath xmlns:m="http://schemas.openxmlformats.org/officeDocument/2006/math" xmlns="">
                    <m:sSup>
                      <m:sSupPr>
                        <m:ctrlPr>
                          <a:rPr lang="en-GB" i="1">
                            <a:latin typeface="Cambria Math"/>
                          </a:rPr>
                        </m:ctrlPr>
                      </m:sSupPr>
                      <m:e>
                        <m:r>
                          <a:rPr lang="en-GB" i="1">
                            <a:latin typeface="Cambria Math"/>
                          </a:rPr>
                          <m:t>𝑠</m:t>
                        </m:r>
                      </m:e>
                      <m:sup>
                        <m:r>
                          <a:rPr lang="en-GB" i="1">
                            <a:latin typeface="Cambria Math"/>
                          </a:rPr>
                          <m:t>2</m:t>
                        </m:r>
                      </m:sup>
                    </m:sSup>
                  </m:oMath>
                </a14:m>
                <a:r>
                  <a:rPr lang="en-GB" dirty="0"/>
                  <a:t> is: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a14:m>
                <a:r>
                  <a:rPr lang="en-GB" dirty="0"/>
                  <a:t>  to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a14:m>
                <a:r>
                  <a:rPr lang="en-GB" dirty="0"/>
                  <a:t>. </a:t>
                </a:r>
              </a:p>
            </p:txBody>
          </p:sp>
        </mc:Choice>
        <mc:Fallback xmlns="">
          <p:sp>
            <p:nvSpPr>
              <p:cNvPr id="13" name="Rectangle 12"/>
              <p:cNvSpPr>
                <a:spLocks noRot="1" noChangeAspect="1" noMove="1" noResize="1" noEditPoints="1" noAdjustHandles="1" noChangeArrowheads="1" noChangeShapeType="1" noTextEdit="1"/>
              </p:cNvSpPr>
              <p:nvPr/>
            </p:nvSpPr>
            <p:spPr>
              <a:xfrm>
                <a:off x="1331640" y="4725144"/>
                <a:ext cx="6480720" cy="933012"/>
              </a:xfrm>
              <a:prstGeom prst="rect">
                <a:avLst/>
              </a:prstGeom>
              <a:blipFill rotWithShape="1">
                <a:blip r:embed="rId7"/>
                <a:stretch>
                  <a:fillRect l="-657" t="-2581"/>
                </a:stretch>
              </a:blipFill>
              <a:ln>
                <a:solidFill>
                  <a:schemeClr val="accent1">
                    <a:shade val="50000"/>
                  </a:schemeClr>
                </a:solidFill>
              </a:ln>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062524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7346"/>
            <a:ext cx="7704856" cy="1477328"/>
          </a:xfrm>
          <a:prstGeom prst="rect">
            <a:avLst/>
          </a:prstGeom>
        </p:spPr>
        <p:txBody>
          <a:bodyPr wrap="square">
            <a:spAutoFit/>
          </a:bodyPr>
          <a:lstStyle/>
          <a:p>
            <a:r>
              <a:rPr lang="en-GB" b="1" i="1" dirty="0" smtClean="0">
                <a:solidFill>
                  <a:srgbClr val="FF0000"/>
                </a:solidFill>
              </a:rPr>
              <a:t>Variation</a:t>
            </a:r>
            <a:endParaRPr lang="en-GB" dirty="0">
              <a:solidFill>
                <a:srgbClr val="FF0000"/>
              </a:solidFill>
            </a:endParaRPr>
          </a:p>
          <a:p>
            <a:r>
              <a:rPr lang="en-GB" dirty="0"/>
              <a:t> </a:t>
            </a:r>
          </a:p>
          <a:p>
            <a:r>
              <a:rPr lang="en-GB" dirty="0"/>
              <a:t>Let’s say the virus is deadly, so we want to make sure the probability is less than 1 in a million, 10</a:t>
            </a:r>
            <a:r>
              <a:rPr lang="en-GB" baseline="30000" dirty="0"/>
              <a:t>-6</a:t>
            </a:r>
            <a:r>
              <a:rPr lang="en-GB" dirty="0"/>
              <a:t>. </a:t>
            </a:r>
            <a:r>
              <a:rPr lang="en-GB" dirty="0" smtClean="0"/>
              <a:t>How many pills do we need to order?</a:t>
            </a:r>
          </a:p>
          <a:p>
            <a:endParaRPr lang="en-GB" dirty="0"/>
          </a:p>
        </p:txBody>
      </p:sp>
      <mc:AlternateContent xmlns:mc="http://schemas.openxmlformats.org/markup-compatibility/2006" xmlns:a14="http://schemas.microsoft.com/office/drawing/2010/main">
        <mc:Choice Requires="a14">
          <p:sp>
            <p:nvSpPr>
              <p:cNvPr id="5" name="Rectangle 4"/>
              <p:cNvSpPr/>
              <p:nvPr/>
            </p:nvSpPr>
            <p:spPr>
              <a:xfrm>
                <a:off x="827584" y="1674674"/>
                <a:ext cx="7920880" cy="646331"/>
              </a:xfrm>
              <a:prstGeom prst="rect">
                <a:avLst/>
              </a:prstGeom>
            </p:spPr>
            <p:txBody>
              <a:bodyPr wrap="square">
                <a:spAutoFit/>
              </a:bodyPr>
              <a:lstStyle/>
              <a:p>
                <a:r>
                  <a:rPr lang="en-GB" dirty="0"/>
                  <a:t>A normal approximation would give 4.7</a:t>
                </a:r>
                <a14:m>
                  <m:oMath xmlns:m="http://schemas.openxmlformats.org/officeDocument/2006/math" xmlns="">
                    <m:r>
                      <a:rPr lang="en-GB" i="1">
                        <a:latin typeface="Cambria Math"/>
                      </a:rPr>
                      <m:t>𝜎</m:t>
                    </m:r>
                  </m:oMath>
                </a14:m>
                <a:r>
                  <a:rPr lang="en-GB" i="1" dirty="0"/>
                  <a:t> </a:t>
                </a:r>
                <a:r>
                  <a:rPr lang="en-GB" dirty="0"/>
                  <a:t>above the mean, so </a:t>
                </a:r>
                <a14:m>
                  <m:oMath xmlns:m="http://schemas.openxmlformats.org/officeDocument/2006/math" xmlns="">
                    <m:r>
                      <a:rPr lang="en-GB" i="1">
                        <a:latin typeface="Cambria Math"/>
                      </a:rPr>
                      <m:t>𝑛</m:t>
                    </m:r>
                    <m:r>
                      <a:rPr lang="en-GB" i="1">
                        <a:latin typeface="Cambria Math"/>
                      </a:rPr>
                      <m:t>≥42</m:t>
                    </m:r>
                  </m:oMath>
                </a14:m>
                <a:r>
                  <a:rPr lang="en-GB" dirty="0"/>
                  <a:t> </a:t>
                </a:r>
                <a:r>
                  <a:rPr lang="en-GB" dirty="0" smtClean="0"/>
                  <a:t>pills</a:t>
                </a:r>
              </a:p>
              <a:p>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827584" y="1674674"/>
                <a:ext cx="7920880" cy="646331"/>
              </a:xfrm>
              <a:prstGeom prst="rect">
                <a:avLst/>
              </a:prstGeom>
              <a:blipFill rotWithShape="1">
                <a:blip r:embed="rId3"/>
                <a:stretch>
                  <a:fillRect l="-693" t="-4717"/>
                </a:stretch>
              </a:blipFill>
            </p:spPr>
            <p:txBody>
              <a:bodyPr/>
              <a:lstStyle/>
              <a:p>
                <a:r>
                  <a:rPr lang="en-GB">
                    <a:noFill/>
                  </a:rPr>
                  <a:t> </a:t>
                </a:r>
              </a:p>
            </p:txBody>
          </p:sp>
        </mc:Fallback>
      </mc:AlternateContent>
      <p:sp>
        <p:nvSpPr>
          <p:cNvPr id="6" name="Rectangle 5"/>
          <p:cNvSpPr/>
          <p:nvPr/>
        </p:nvSpPr>
        <p:spPr>
          <a:xfrm>
            <a:off x="838896" y="2321005"/>
            <a:ext cx="7333503" cy="923330"/>
          </a:xfrm>
          <a:prstGeom prst="rect">
            <a:avLst/>
          </a:prstGeom>
        </p:spPr>
        <p:txBody>
          <a:bodyPr wrap="square">
            <a:spAutoFit/>
          </a:bodyPr>
          <a:lstStyle/>
          <a:p>
            <a:r>
              <a:rPr lang="en-GB" dirty="0">
                <a:solidFill>
                  <a:srgbClr val="C00000"/>
                </a:solidFill>
              </a:rPr>
              <a:t>But surely getting just a bit above twice the average number of cases is not that unlikely</a:t>
            </a:r>
            <a:r>
              <a:rPr lang="en-GB" dirty="0" smtClean="0">
                <a:solidFill>
                  <a:srgbClr val="C00000"/>
                </a:solidFill>
              </a:rPr>
              <a:t>?? </a:t>
            </a:r>
            <a:r>
              <a:rPr lang="en-GB" dirty="0" smtClean="0"/>
              <a:t>(42 pills can treat 0.42 people a day on average)</a:t>
            </a:r>
            <a:endParaRPr lang="en-GB" dirty="0"/>
          </a:p>
          <a:p>
            <a:endParaRPr lang="en-GB" dirty="0"/>
          </a:p>
        </p:txBody>
      </p:sp>
      <p:sp>
        <p:nvSpPr>
          <p:cNvPr id="7" name="Rectangle 6"/>
          <p:cNvSpPr/>
          <p:nvPr/>
        </p:nvSpPr>
        <p:spPr>
          <a:xfrm>
            <a:off x="899592" y="3254231"/>
            <a:ext cx="8064896" cy="1754326"/>
          </a:xfrm>
          <a:prstGeom prst="rect">
            <a:avLst/>
          </a:prstGeom>
        </p:spPr>
        <p:txBody>
          <a:bodyPr wrap="square">
            <a:spAutoFit/>
          </a:bodyPr>
          <a:lstStyle/>
          <a:p>
            <a:r>
              <a:rPr lang="en-GB" dirty="0"/>
              <a:t>Yes indeed, the assumption of independence is extremely unlikely to be valid. </a:t>
            </a:r>
            <a:r>
              <a:rPr lang="en-GB" dirty="0" smtClean="0"/>
              <a:t/>
            </a:r>
            <a:br>
              <a:rPr lang="en-GB" dirty="0" smtClean="0"/>
            </a:br>
            <a:r>
              <a:rPr lang="en-GB" dirty="0" smtClean="0"/>
              <a:t>(viruses often infectious!)</a:t>
            </a:r>
          </a:p>
          <a:p>
            <a:r>
              <a:rPr lang="en-GB" dirty="0" smtClean="0"/>
              <a:t> </a:t>
            </a:r>
          </a:p>
          <a:p>
            <a:r>
              <a:rPr lang="en-GB" dirty="0" smtClean="0"/>
              <a:t>i.e. the normal approximation result is </a:t>
            </a:r>
            <a:r>
              <a:rPr lang="en-GB" b="1" dirty="0" smtClean="0">
                <a:solidFill>
                  <a:srgbClr val="C00000"/>
                </a:solidFill>
              </a:rPr>
              <a:t>wrong</a:t>
            </a:r>
            <a:r>
              <a:rPr lang="en-GB" b="1" dirty="0" smtClean="0"/>
              <a:t> </a:t>
            </a:r>
            <a:r>
              <a:rPr lang="en-GB" dirty="0" smtClean="0"/>
              <a:t>because we made an inaccurate assumption</a:t>
            </a:r>
            <a:endParaRPr lang="en-GB" b="1" dirty="0" smtClean="0"/>
          </a:p>
          <a:p>
            <a:r>
              <a:rPr lang="en-GB" dirty="0"/>
              <a:t> </a:t>
            </a:r>
          </a:p>
        </p:txBody>
      </p:sp>
      <p:sp>
        <p:nvSpPr>
          <p:cNvPr id="8" name="Rectangle 7"/>
          <p:cNvSpPr/>
          <p:nvPr/>
        </p:nvSpPr>
        <p:spPr>
          <a:xfrm>
            <a:off x="683568" y="5008557"/>
            <a:ext cx="7920880" cy="1200329"/>
          </a:xfrm>
          <a:prstGeom prst="rect">
            <a:avLst/>
          </a:prstGeom>
          <a:solidFill>
            <a:srgbClr val="FFFF99"/>
          </a:solidFill>
          <a:ln>
            <a:solidFill>
              <a:srgbClr val="00B050"/>
            </a:solidFill>
          </a:ln>
        </p:spPr>
        <p:txBody>
          <a:bodyPr wrap="square">
            <a:spAutoFit/>
          </a:bodyPr>
          <a:lstStyle/>
          <a:p>
            <a:r>
              <a:rPr lang="en-GB" b="1" dirty="0"/>
              <a:t>Don’t use approximations that are too simple if their failure might be important</a:t>
            </a:r>
            <a:r>
              <a:rPr lang="en-GB" b="1" dirty="0" smtClean="0"/>
              <a:t>!</a:t>
            </a:r>
          </a:p>
          <a:p>
            <a:endParaRPr lang="en-GB" b="1" dirty="0"/>
          </a:p>
          <a:p>
            <a:r>
              <a:rPr lang="en-GB" dirty="0" smtClean="0"/>
              <a:t>Rare </a:t>
            </a:r>
            <a:r>
              <a:rPr lang="en-GB" dirty="0"/>
              <a:t>events in particular are often a lot more likely than predicted by (too-) simple approximations for the probability distribution.</a:t>
            </a:r>
          </a:p>
        </p:txBody>
      </p:sp>
    </p:spTree>
    <p:custDataLst>
      <p:tags r:id="rId1"/>
    </p:custDataLst>
    <p:extLst>
      <p:ext uri="{BB962C8B-B14F-4D97-AF65-F5344CB8AC3E}">
        <p14:creationId xmlns:p14="http://schemas.microsoft.com/office/powerpoint/2010/main" val="1296892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3568" y="476672"/>
            <a:ext cx="913392" cy="369332"/>
          </a:xfrm>
          <a:prstGeom prst="rect">
            <a:avLst/>
          </a:prstGeom>
        </p:spPr>
        <p:txBody>
          <a:bodyPr wrap="none">
            <a:spAutoFit/>
          </a:bodyPr>
          <a:lstStyle/>
          <a:p>
            <a:r>
              <a:rPr lang="en-GB" b="1" dirty="0" smtClean="0"/>
              <a:t>t-tables</a:t>
            </a:r>
            <a:endParaRPr lang="en-GB" dirty="0"/>
          </a:p>
        </p:txBody>
      </p:sp>
      <mc:AlternateContent xmlns:mc="http://schemas.openxmlformats.org/markup-compatibility/2006" xmlns:a14="http://schemas.microsoft.com/office/drawing/2010/main">
        <mc:Choice Requires="a14">
          <p:sp>
            <p:nvSpPr>
              <p:cNvPr id="15" name="Rectangle 14"/>
              <p:cNvSpPr/>
              <p:nvPr/>
            </p:nvSpPr>
            <p:spPr>
              <a:xfrm>
                <a:off x="971600" y="1052736"/>
                <a:ext cx="7488832" cy="646331"/>
              </a:xfrm>
              <a:prstGeom prst="rect">
                <a:avLst/>
              </a:prstGeom>
            </p:spPr>
            <p:txBody>
              <a:bodyPr wrap="square">
                <a:spAutoFit/>
              </a:bodyPr>
              <a:lstStyle/>
              <a:p>
                <a:r>
                  <a:rPr lang="en-GB" dirty="0"/>
                  <a:t>give </a:t>
                </a:r>
                <a14:m>
                  <m:oMath xmlns:m="http://schemas.openxmlformats.org/officeDocument/2006/math" xmlns="">
                    <m:sSub>
                      <m:sSubPr>
                        <m:ctrlPr>
                          <a:rPr lang="en-GB" i="1">
                            <a:latin typeface="Cambria Math"/>
                          </a:rPr>
                        </m:ctrlPr>
                      </m:sSubPr>
                      <m:e>
                        <m:r>
                          <a:rPr lang="en-GB" i="1">
                            <a:latin typeface="Cambria Math"/>
                          </a:rPr>
                          <m:t>𝑡</m:t>
                        </m:r>
                      </m:e>
                      <m:sub>
                        <m:r>
                          <a:rPr lang="en-GB" i="1">
                            <a:latin typeface="Cambria Math"/>
                          </a:rPr>
                          <m:t>𝜈</m:t>
                        </m:r>
                      </m:sub>
                    </m:sSub>
                  </m:oMath>
                </a14:m>
                <a:r>
                  <a:rPr lang="en-GB" dirty="0"/>
                  <a:t> for different values Q of the cumulative Student's</a:t>
                </a:r>
                <a:r>
                  <a:rPr lang="en-GB" i="1" dirty="0"/>
                  <a:t> t</a:t>
                </a:r>
                <a:r>
                  <a:rPr lang="en-GB" dirty="0"/>
                  <a:t>-distributions, and for different values of </a:t>
                </a:r>
                <a14:m>
                  <m:oMath xmlns:m="http://schemas.openxmlformats.org/officeDocument/2006/math" xmlns="">
                    <m:r>
                      <a:rPr lang="en-GB" i="1">
                        <a:latin typeface="Cambria Math"/>
                      </a:rPr>
                      <m:t>𝜈</m:t>
                    </m:r>
                  </m:oMath>
                </a14:m>
                <a:endParaRPr lang="en-GB" dirty="0"/>
              </a:p>
            </p:txBody>
          </p:sp>
        </mc:Choice>
        <mc:Fallback xmlns="">
          <p:sp>
            <p:nvSpPr>
              <p:cNvPr id="15" name="Rectangle 14"/>
              <p:cNvSpPr>
                <a:spLocks noRot="1" noChangeAspect="1" noMove="1" noResize="1" noEditPoints="1" noAdjustHandles="1" noChangeArrowheads="1" noChangeShapeType="1" noTextEdit="1"/>
              </p:cNvSpPr>
              <p:nvPr/>
            </p:nvSpPr>
            <p:spPr>
              <a:xfrm>
                <a:off x="971600" y="1052736"/>
                <a:ext cx="7488832" cy="646331"/>
              </a:xfrm>
              <a:prstGeom prst="rect">
                <a:avLst/>
              </a:prstGeom>
              <a:blipFill rotWithShape="1">
                <a:blip r:embed="rId3"/>
                <a:stretch>
                  <a:fillRect l="-651" t="-4717" b="-14151"/>
                </a:stretch>
              </a:blipFill>
            </p:spPr>
            <p:txBody>
              <a:bodyPr/>
              <a:lstStyle/>
              <a:p>
                <a:r>
                  <a:rPr lang="en-GB">
                    <a:noFill/>
                  </a:rPr>
                  <a:t> </a:t>
                </a:r>
              </a:p>
            </p:txBody>
          </p:sp>
        </mc:Fallback>
      </mc:AlternateContent>
      <p:pic>
        <p:nvPicPr>
          <p:cNvPr id="16" name="Picture 15"/>
          <p:cNvPicPr/>
          <p:nvPr/>
        </p:nvPicPr>
        <p:blipFill>
          <a:blip r:embed="rId4" cstate="print"/>
          <a:srcRect/>
          <a:stretch>
            <a:fillRect/>
          </a:stretch>
        </p:blipFill>
        <p:spPr bwMode="auto">
          <a:xfrm>
            <a:off x="3995936" y="2132856"/>
            <a:ext cx="4202385" cy="3626321"/>
          </a:xfrm>
          <a:prstGeom prst="rect">
            <a:avLst/>
          </a:prstGeom>
          <a:noFill/>
          <a:ln w="9525">
            <a:noFill/>
            <a:miter lim="800000"/>
            <a:headEnd/>
            <a:tailEnd/>
          </a:ln>
        </p:spPr>
      </p:pic>
      <p:sp>
        <p:nvSpPr>
          <p:cNvPr id="17" name="AutoShape 13"/>
          <p:cNvSpPr>
            <a:spLocks noChangeShapeType="1"/>
          </p:cNvSpPr>
          <p:nvPr/>
        </p:nvSpPr>
        <p:spPr bwMode="auto">
          <a:xfrm flipV="1">
            <a:off x="6582169" y="5517231"/>
            <a:ext cx="292198" cy="3600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18" name="Text Box 14"/>
              <p:cNvSpPr txBox="1">
                <a:spLocks noChangeArrowheads="1"/>
              </p:cNvSpPr>
              <p:nvPr/>
            </p:nvSpPr>
            <p:spPr bwMode="auto">
              <a:xfrm>
                <a:off x="6277369" y="5877272"/>
                <a:ext cx="450900" cy="432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14:m>
                  <m:oMath xmlns:m="http://schemas.openxmlformats.org/officeDocument/2006/math" xmlns="">
                    <m:sSub>
                      <m:sSubPr>
                        <m:ctrlPr>
                          <a:rPr kumimoji="0" lang="en-GB" b="0" i="1" u="none" strike="noStrike" cap="none" normalizeH="0" baseline="0" smtClean="0">
                            <a:ln>
                              <a:noFill/>
                            </a:ln>
                            <a:solidFill>
                              <a:schemeClr val="tx1"/>
                            </a:solidFill>
                            <a:effectLst/>
                            <a:latin typeface="Cambria Math"/>
                            <a:cs typeface="Arial" pitchFamily="34" charset="0"/>
                          </a:rPr>
                        </m:ctrlPr>
                      </m:sSubPr>
                      <m:e>
                        <m:r>
                          <a:rPr kumimoji="0" lang="en-GB" b="0" i="1" u="none" strike="noStrike" cap="none" normalizeH="0" baseline="0" smtClean="0">
                            <a:ln>
                              <a:noFill/>
                            </a:ln>
                            <a:solidFill>
                              <a:schemeClr val="tx1"/>
                            </a:solidFill>
                            <a:effectLst/>
                            <a:latin typeface="Cambria Math"/>
                            <a:cs typeface="Arial" pitchFamily="34" charset="0"/>
                          </a:rPr>
                          <m:t>𝑡</m:t>
                        </m:r>
                      </m:e>
                      <m:sub>
                        <m:r>
                          <a:rPr kumimoji="0" lang="en-GB" b="0" i="1" u="none" strike="noStrike" cap="none" normalizeH="0" baseline="0" smtClean="0">
                            <a:ln>
                              <a:noFill/>
                            </a:ln>
                            <a:solidFill>
                              <a:schemeClr val="tx1"/>
                            </a:solidFill>
                            <a:effectLst/>
                            <a:latin typeface="Cambria Math"/>
                            <a:cs typeface="Arial" pitchFamily="34" charset="0"/>
                          </a:rPr>
                          <m:t>𝜈</m:t>
                        </m:r>
                      </m:sub>
                    </m:sSub>
                  </m:oMath>
                </a14:m>
                <a:r>
                  <a:rPr kumimoji="0" lang="en-GB" b="0" i="0" u="none" strike="noStrike" cap="none" normalizeH="0" baseline="0" dirty="0" smtClean="0">
                    <a:ln>
                      <a:noFill/>
                    </a:ln>
                    <a:solidFill>
                      <a:schemeClr val="tx1"/>
                    </a:solidFill>
                    <a:effectLst/>
                    <a:latin typeface="Calibri" pitchFamily="34" charset="0"/>
                    <a:cs typeface="Arial" pitchFamily="34" charset="0"/>
                  </a:rPr>
                  <a:t> </a:t>
                </a:r>
                <a:r>
                  <a:rPr kumimoji="0" lang="en-GB" sz="12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18" name="Text Box 14"/>
              <p:cNvSpPr txBox="1">
                <a:spLocks noRot="1" noChangeAspect="1" noMove="1" noResize="1" noEditPoints="1" noAdjustHandles="1" noChangeArrowheads="1" noChangeShapeType="1" noTextEdit="1"/>
              </p:cNvSpPr>
              <p:nvPr/>
            </p:nvSpPr>
            <p:spPr bwMode="auto">
              <a:xfrm>
                <a:off x="6277369" y="5877272"/>
                <a:ext cx="450900" cy="432048"/>
              </a:xfrm>
              <a:prstGeom prst="rect">
                <a:avLst/>
              </a:prstGeom>
              <a:blipFill rotWithShape="1">
                <a:blip r:embed="rId5"/>
                <a:stretch>
                  <a:fillRect/>
                </a:stretch>
              </a:blipFill>
              <a:ln w="9525">
                <a:solidFill>
                  <a:srgbClr val="000000"/>
                </a:solidFill>
                <a:miter lim="800000"/>
                <a:headEnd/>
                <a:tailEnd/>
              </a:ln>
            </p:spPr>
            <p:txBody>
              <a:bodyPr/>
              <a:lstStyle/>
              <a:p>
                <a:r>
                  <a:rPr lang="en-GB">
                    <a:noFill/>
                  </a:rPr>
                  <a:t> </a:t>
                </a:r>
              </a:p>
            </p:txBody>
          </p:sp>
        </mc:Fallback>
      </mc:AlternateContent>
      <p:sp>
        <p:nvSpPr>
          <p:cNvPr id="19" name="Text Box 15"/>
          <p:cNvSpPr txBox="1">
            <a:spLocks noChangeArrowheads="1"/>
          </p:cNvSpPr>
          <p:nvPr/>
        </p:nvSpPr>
        <p:spPr bwMode="auto">
          <a:xfrm>
            <a:off x="5508104" y="4509120"/>
            <a:ext cx="504056" cy="504056"/>
          </a:xfrm>
          <a:prstGeom prst="rect">
            <a:avLst/>
          </a:prstGeom>
          <a:noFill/>
          <a:ln>
            <a:noFill/>
          </a:ln>
          <a:effectLst/>
          <a:extLst>
            <a:ext uri="{909E8E84-426E-40dd-AFC4-6F175D3DCCD1}">
              <a14:hiddenFill xmlns:a14="http://schemas.microsoft.com/office/drawing/2010/main">
                <a:solidFill>
                  <a:srgbClr val="810C00"/>
                </a:solidFill>
              </a14:hiddenFill>
            </a:ext>
            <a:ext uri="{91240B29-F687-4f45-9708-019B960494DF}">
              <a14:hiddenLine xmlns:a14="http://schemas.microsoft.com/office/drawing/2010/main" w="31750">
                <a:solidFill>
                  <a:srgbClr val="800C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rgbClr val="FFFFFF"/>
                </a:solidFill>
                <a:effectLst/>
                <a:latin typeface="Calibri" pitchFamily="34" charset="0"/>
                <a:cs typeface="Arial" pitchFamily="34" charset="0"/>
              </a:rPr>
              <a:t>Q</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1403648" y="2406918"/>
                <a:ext cx="2222916" cy="705834"/>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𝑄</m:t>
                      </m:r>
                      <m:r>
                        <a:rPr lang="en-GB" i="1">
                          <a:latin typeface="Cambria Math"/>
                        </a:rPr>
                        <m:t>(</m:t>
                      </m:r>
                      <m:sSub>
                        <m:sSubPr>
                          <m:ctrlPr>
                            <a:rPr lang="en-GB" i="1">
                              <a:latin typeface="Cambria Math"/>
                            </a:rPr>
                          </m:ctrlPr>
                        </m:sSubPr>
                        <m:e>
                          <m:r>
                            <a:rPr lang="en-GB" i="1">
                              <a:latin typeface="Cambria Math"/>
                            </a:rPr>
                            <m:t>𝑡</m:t>
                          </m:r>
                        </m:e>
                        <m:sub>
                          <m:r>
                            <a:rPr lang="en-GB" i="1">
                              <a:latin typeface="Cambria Math"/>
                            </a:rPr>
                            <m:t>𝜈</m:t>
                          </m:r>
                        </m:sub>
                      </m:sSub>
                      <m:r>
                        <a:rPr lang="en-GB" i="1">
                          <a:latin typeface="Cambria Math"/>
                        </a:rPr>
                        <m:t>)= </m:t>
                      </m:r>
                      <m:nary>
                        <m:naryPr>
                          <m:limLoc m:val="subSup"/>
                          <m:ctrlPr>
                            <a:rPr lang="en-GB" i="1">
                              <a:latin typeface="Cambria Math"/>
                            </a:rPr>
                          </m:ctrlPr>
                        </m:naryPr>
                        <m:sub>
                          <m:r>
                            <a:rPr lang="en-GB" i="1">
                              <a:latin typeface="Cambria Math"/>
                            </a:rPr>
                            <m:t>−∞</m:t>
                          </m:r>
                        </m:sub>
                        <m:sup>
                          <m:sSub>
                            <m:sSubPr>
                              <m:ctrlPr>
                                <a:rPr lang="en-GB" i="1">
                                  <a:latin typeface="Cambria Math"/>
                                </a:rPr>
                              </m:ctrlPr>
                            </m:sSubPr>
                            <m:e>
                              <m:r>
                                <a:rPr lang="en-GB" i="1">
                                  <a:latin typeface="Cambria Math"/>
                                </a:rPr>
                                <m:t>𝑡</m:t>
                              </m:r>
                            </m:e>
                            <m:sub>
                              <m:r>
                                <a:rPr lang="en-GB" i="1">
                                  <a:latin typeface="Cambria Math"/>
                                </a:rPr>
                                <m:t>𝜈</m:t>
                              </m:r>
                            </m:sub>
                          </m:sSub>
                        </m:sup>
                        <m:e>
                          <m:sSub>
                            <m:sSubPr>
                              <m:ctrlPr>
                                <a:rPr lang="en-GB" i="1">
                                  <a:latin typeface="Cambria Math"/>
                                </a:rPr>
                              </m:ctrlPr>
                            </m:sSubPr>
                            <m:e>
                              <m:r>
                                <a:rPr lang="en-GB" i="1">
                                  <a:latin typeface="Cambria Math"/>
                                </a:rPr>
                                <m:t>𝑓</m:t>
                              </m:r>
                            </m:e>
                            <m:sub>
                              <m:r>
                                <a:rPr lang="en-GB" i="1">
                                  <a:latin typeface="Cambria Math"/>
                                </a:rPr>
                                <m:t>𝜈</m:t>
                              </m:r>
                            </m:sub>
                          </m:sSub>
                          <m:d>
                            <m:dPr>
                              <m:ctrlPr>
                                <a:rPr lang="en-GB" i="1">
                                  <a:latin typeface="Cambria Math"/>
                                </a:rPr>
                              </m:ctrlPr>
                            </m:dPr>
                            <m:e>
                              <m:r>
                                <a:rPr lang="en-GB" i="1">
                                  <a:latin typeface="Cambria Math"/>
                                </a:rPr>
                                <m:t>𝑡</m:t>
                              </m:r>
                            </m:e>
                          </m:d>
                          <m:r>
                            <a:rPr lang="en-GB" i="1">
                              <a:latin typeface="Cambria Math"/>
                            </a:rPr>
                            <m:t>𝑑𝑡</m:t>
                          </m:r>
                        </m:e>
                      </m:nary>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1403648" y="2406918"/>
                <a:ext cx="2222916" cy="70583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27584" y="3429000"/>
                <a:ext cx="2952328" cy="2585323"/>
              </a:xfrm>
              <a:prstGeom prst="rect">
                <a:avLst/>
              </a:prstGeom>
            </p:spPr>
            <p:txBody>
              <a:bodyPr wrap="square">
                <a:spAutoFit/>
              </a:bodyPr>
              <a:lstStyle/>
              <a:p>
                <a:r>
                  <a:rPr lang="en-GB" dirty="0" smtClean="0"/>
                  <a:t>The parameter </a:t>
                </a:r>
                <a14:m>
                  <m:oMath xmlns:m="http://schemas.openxmlformats.org/officeDocument/2006/math" xmlns="">
                    <m:r>
                      <a:rPr lang="en-GB" i="1">
                        <a:latin typeface="Cambria Math"/>
                      </a:rPr>
                      <m:t>𝜈</m:t>
                    </m:r>
                  </m:oMath>
                </a14:m>
                <a:r>
                  <a:rPr lang="en-GB" dirty="0"/>
                  <a:t> is called the number of degrees of freedom. </a:t>
                </a:r>
                <a:endParaRPr lang="en-GB" dirty="0" smtClean="0"/>
              </a:p>
              <a:p>
                <a:endParaRPr lang="en-GB" dirty="0"/>
              </a:p>
              <a:p>
                <a:r>
                  <a:rPr lang="en-GB" dirty="0" smtClean="0"/>
                  <a:t>(when </a:t>
                </a:r>
                <a:r>
                  <a:rPr lang="en-GB" dirty="0"/>
                  <a:t>the mean and variance are unknown, there are </a:t>
                </a:r>
                <a14:m>
                  <m:oMath xmlns:m="http://schemas.openxmlformats.org/officeDocument/2006/math" xmlns="">
                    <m:r>
                      <a:rPr lang="en-GB" b="0" i="1" smtClean="0">
                        <a:latin typeface="Cambria Math"/>
                      </a:rPr>
                      <m:t>𝑛</m:t>
                    </m:r>
                    <m:r>
                      <a:rPr lang="en-GB" b="0" i="1" smtClean="0">
                        <a:latin typeface="Cambria Math"/>
                      </a:rPr>
                      <m:t>−1</m:t>
                    </m:r>
                  </m:oMath>
                </a14:m>
                <a:r>
                  <a:rPr lang="en-GB" dirty="0" smtClean="0"/>
                  <a:t> degrees </a:t>
                </a:r>
                <a:r>
                  <a:rPr lang="en-GB" dirty="0"/>
                  <a:t>of freedom to estimate the </a:t>
                </a:r>
                <a:r>
                  <a:rPr lang="en-GB" dirty="0" smtClean="0"/>
                  <a:t>variance)</a:t>
                </a:r>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827584" y="3429000"/>
                <a:ext cx="2952328" cy="2585323"/>
              </a:xfrm>
              <a:prstGeom prst="rect">
                <a:avLst/>
              </a:prstGeom>
              <a:blipFill rotWithShape="1">
                <a:blip r:embed="rId7"/>
                <a:stretch>
                  <a:fillRect l="-1860" t="-1179" r="-1033" b="-259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21236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71"/>
            <a:ext cx="3804845" cy="68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cstate="print"/>
          <a:srcRect/>
          <a:stretch>
            <a:fillRect/>
          </a:stretch>
        </p:blipFill>
        <p:spPr bwMode="auto">
          <a:xfrm>
            <a:off x="395536" y="572998"/>
            <a:ext cx="4202385" cy="3626321"/>
          </a:xfrm>
          <a:prstGeom prst="rect">
            <a:avLst/>
          </a:prstGeom>
          <a:noFill/>
          <a:ln w="9525">
            <a:noFill/>
            <a:miter lim="800000"/>
            <a:headEnd/>
            <a:tailEnd/>
          </a:ln>
        </p:spPr>
      </p:pic>
      <p:sp>
        <p:nvSpPr>
          <p:cNvPr id="6" name="AutoShape 13"/>
          <p:cNvSpPr>
            <a:spLocks noChangeShapeType="1"/>
          </p:cNvSpPr>
          <p:nvPr/>
        </p:nvSpPr>
        <p:spPr bwMode="auto">
          <a:xfrm flipV="1">
            <a:off x="2981769" y="3957373"/>
            <a:ext cx="292198" cy="3600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7" name="Text Box 14"/>
              <p:cNvSpPr txBox="1">
                <a:spLocks noChangeArrowheads="1"/>
              </p:cNvSpPr>
              <p:nvPr/>
            </p:nvSpPr>
            <p:spPr bwMode="auto">
              <a:xfrm>
                <a:off x="2676969" y="4317414"/>
                <a:ext cx="450900" cy="432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14:m>
                  <m:oMath xmlns:m="http://schemas.openxmlformats.org/officeDocument/2006/math" xmlns="">
                    <m:sSub>
                      <m:sSubPr>
                        <m:ctrlPr>
                          <a:rPr kumimoji="0" lang="en-GB" b="0" i="1" u="none" strike="noStrike" cap="none" normalizeH="0" baseline="0" smtClean="0">
                            <a:ln>
                              <a:noFill/>
                            </a:ln>
                            <a:solidFill>
                              <a:schemeClr val="tx1"/>
                            </a:solidFill>
                            <a:effectLst/>
                            <a:latin typeface="Cambria Math"/>
                            <a:cs typeface="Arial" pitchFamily="34" charset="0"/>
                          </a:rPr>
                        </m:ctrlPr>
                      </m:sSubPr>
                      <m:e>
                        <m:r>
                          <a:rPr kumimoji="0" lang="en-GB" b="0" i="1" u="none" strike="noStrike" cap="none" normalizeH="0" baseline="0" smtClean="0">
                            <a:ln>
                              <a:noFill/>
                            </a:ln>
                            <a:solidFill>
                              <a:schemeClr val="tx1"/>
                            </a:solidFill>
                            <a:effectLst/>
                            <a:latin typeface="Cambria Math"/>
                            <a:cs typeface="Arial" pitchFamily="34" charset="0"/>
                          </a:rPr>
                          <m:t>𝑡</m:t>
                        </m:r>
                      </m:e>
                      <m:sub>
                        <m:r>
                          <a:rPr kumimoji="0" lang="en-GB" b="0" i="1" u="none" strike="noStrike" cap="none" normalizeH="0" baseline="0" smtClean="0">
                            <a:ln>
                              <a:noFill/>
                            </a:ln>
                            <a:solidFill>
                              <a:schemeClr val="tx1"/>
                            </a:solidFill>
                            <a:effectLst/>
                            <a:latin typeface="Cambria Math"/>
                            <a:cs typeface="Arial" pitchFamily="34" charset="0"/>
                          </a:rPr>
                          <m:t>𝜈</m:t>
                        </m:r>
                      </m:sub>
                    </m:sSub>
                  </m:oMath>
                </a14:m>
                <a:r>
                  <a:rPr kumimoji="0" lang="en-GB" b="0" i="0" u="none" strike="noStrike" cap="none" normalizeH="0" baseline="0" dirty="0" smtClean="0">
                    <a:ln>
                      <a:noFill/>
                    </a:ln>
                    <a:solidFill>
                      <a:schemeClr val="tx1"/>
                    </a:solidFill>
                    <a:effectLst/>
                    <a:latin typeface="Calibri" pitchFamily="34" charset="0"/>
                    <a:cs typeface="Arial" pitchFamily="34" charset="0"/>
                  </a:rPr>
                  <a:t> </a:t>
                </a:r>
                <a:r>
                  <a:rPr kumimoji="0" lang="en-GB" sz="12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7" name="Text Box 14"/>
              <p:cNvSpPr txBox="1">
                <a:spLocks noRot="1" noChangeAspect="1" noMove="1" noResize="1" noEditPoints="1" noAdjustHandles="1" noChangeArrowheads="1" noChangeShapeType="1" noTextEdit="1"/>
              </p:cNvSpPr>
              <p:nvPr/>
            </p:nvSpPr>
            <p:spPr bwMode="auto">
              <a:xfrm>
                <a:off x="2676969" y="4317414"/>
                <a:ext cx="450900" cy="432048"/>
              </a:xfrm>
              <a:prstGeom prst="rect">
                <a:avLst/>
              </a:prstGeom>
              <a:blipFill rotWithShape="1">
                <a:blip r:embed="rId5"/>
                <a:stretch>
                  <a:fillRect/>
                </a:stretch>
              </a:blipFill>
              <a:ln w="9525">
                <a:solidFill>
                  <a:srgbClr val="000000"/>
                </a:solidFill>
                <a:miter lim="800000"/>
                <a:headEnd/>
                <a:tailEnd/>
              </a:ln>
            </p:spPr>
            <p:txBody>
              <a:bodyPr/>
              <a:lstStyle/>
              <a:p>
                <a:r>
                  <a:rPr lang="en-GB">
                    <a:noFill/>
                  </a:rPr>
                  <a:t> </a:t>
                </a:r>
              </a:p>
            </p:txBody>
          </p:sp>
        </mc:Fallback>
      </mc:AlternateContent>
      <p:sp>
        <p:nvSpPr>
          <p:cNvPr id="8" name="Text Box 15"/>
          <p:cNvSpPr txBox="1">
            <a:spLocks noChangeArrowheads="1"/>
          </p:cNvSpPr>
          <p:nvPr/>
        </p:nvSpPr>
        <p:spPr bwMode="auto">
          <a:xfrm>
            <a:off x="1907704" y="2949262"/>
            <a:ext cx="504056" cy="504056"/>
          </a:xfrm>
          <a:prstGeom prst="rect">
            <a:avLst/>
          </a:prstGeom>
          <a:noFill/>
          <a:ln>
            <a:noFill/>
          </a:ln>
          <a:effectLst/>
          <a:extLst>
            <a:ext uri="{909E8E84-426E-40dd-AFC4-6F175D3DCCD1}">
              <a14:hiddenFill xmlns:a14="http://schemas.microsoft.com/office/drawing/2010/main">
                <a:solidFill>
                  <a:srgbClr val="810C00"/>
                </a:solidFill>
              </a14:hiddenFill>
            </a:ext>
            <a:ext uri="{91240B29-F687-4f45-9708-019B960494DF}">
              <a14:hiddenLine xmlns:a14="http://schemas.microsoft.com/office/drawing/2010/main" w="31750">
                <a:solidFill>
                  <a:srgbClr val="800C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rgbClr val="FFFFFF"/>
                </a:solidFill>
                <a:effectLst/>
                <a:latin typeface="Calibri" pitchFamily="34" charset="0"/>
                <a:cs typeface="Arial" pitchFamily="34" charset="0"/>
              </a:rPr>
              <a:t>Q</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60040" y="4941168"/>
            <a:ext cx="4572000" cy="923330"/>
          </a:xfrm>
          <a:prstGeom prst="rect">
            <a:avLst/>
          </a:prstGeom>
        </p:spPr>
        <p:txBody>
          <a:bodyPr>
            <a:spAutoFit/>
          </a:bodyPr>
          <a:lstStyle/>
          <a:p>
            <a:r>
              <a:rPr lang="en-GB" dirty="0"/>
              <a:t>For a 95% confidence interval, we want the middle 95% region, so Q = 0.975 </a:t>
            </a:r>
            <a:r>
              <a:rPr lang="en-GB" dirty="0" smtClean="0"/>
              <a:t/>
            </a:r>
            <a:br>
              <a:rPr lang="en-GB" dirty="0" smtClean="0"/>
            </a:br>
            <a:r>
              <a:rPr lang="en-GB" dirty="0" smtClean="0"/>
              <a:t>(0.05/2=0.025 </a:t>
            </a:r>
            <a:r>
              <a:rPr lang="en-GB" dirty="0"/>
              <a:t>in both tails</a:t>
            </a:r>
            <a:r>
              <a:rPr lang="en-GB" dirty="0" smtClean="0"/>
              <a:t>).</a:t>
            </a:r>
            <a:endParaRPr lang="en-GB" dirty="0"/>
          </a:p>
        </p:txBody>
      </p:sp>
      <p:sp>
        <p:nvSpPr>
          <p:cNvPr id="9" name="Rectangle 8"/>
          <p:cNvSpPr/>
          <p:nvPr/>
        </p:nvSpPr>
        <p:spPr>
          <a:xfrm>
            <a:off x="360040" y="5905161"/>
            <a:ext cx="4572000" cy="646331"/>
          </a:xfrm>
          <a:prstGeom prst="rect">
            <a:avLst/>
          </a:prstGeom>
        </p:spPr>
        <p:txBody>
          <a:bodyPr>
            <a:spAutoFit/>
          </a:bodyPr>
          <a:lstStyle/>
          <a:p>
            <a:r>
              <a:rPr lang="en-GB" dirty="0"/>
              <a:t>Similarly, for a 99% confidence interval, we would want Q = 0.995.</a:t>
            </a:r>
          </a:p>
        </p:txBody>
      </p:sp>
      <p:sp>
        <p:nvSpPr>
          <p:cNvPr id="2" name="TextBox 1"/>
          <p:cNvSpPr txBox="1"/>
          <p:nvPr/>
        </p:nvSpPr>
        <p:spPr>
          <a:xfrm>
            <a:off x="209995" y="176444"/>
            <a:ext cx="3395417" cy="307777"/>
          </a:xfrm>
          <a:prstGeom prst="rect">
            <a:avLst/>
          </a:prstGeom>
          <a:noFill/>
        </p:spPr>
        <p:txBody>
          <a:bodyPr wrap="none" rtlCol="0">
            <a:spAutoFit/>
          </a:bodyPr>
          <a:lstStyle/>
          <a:p>
            <a:r>
              <a:rPr lang="en-GB" sz="1400" i="1" dirty="0" smtClean="0">
                <a:solidFill>
                  <a:srgbClr val="0070C0"/>
                </a:solidFill>
              </a:rPr>
              <a:t>Table on other side of Normal table handout</a:t>
            </a:r>
            <a:endParaRPr lang="en-GB" sz="1400" i="1" dirty="0">
              <a:solidFill>
                <a:srgbClr val="0070C0"/>
              </a:solidFill>
            </a:endParaRPr>
          </a:p>
        </p:txBody>
      </p:sp>
    </p:spTree>
    <p:custDataLst>
      <p:tags r:id="rId1"/>
    </p:custDataLst>
    <p:extLst>
      <p:ext uri="{BB962C8B-B14F-4D97-AF65-F5344CB8AC3E}">
        <p14:creationId xmlns:p14="http://schemas.microsoft.com/office/powerpoint/2010/main" val="2370187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6564" name="Text Box 4"/>
              <p:cNvSpPr txBox="1">
                <a:spLocks noChangeArrowheads="1"/>
              </p:cNvSpPr>
              <p:nvPr/>
            </p:nvSpPr>
            <p:spPr bwMode="auto">
              <a:xfrm>
                <a:off x="179512" y="162814"/>
                <a:ext cx="4945222"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r>
                  <a:rPr lang="en-GB" sz="2000" i="1" dirty="0" smtClean="0">
                    <a:solidFill>
                      <a:srgbClr val="FF0000"/>
                    </a:solidFill>
                    <a:latin typeface="Calibri" pitchFamily="34" charset="0"/>
                    <a:cs typeface="Times New Roman" pitchFamily="18" charset="0"/>
                  </a:rPr>
                  <a:t>t-distribution example:</a:t>
                </a:r>
              </a:p>
              <a:p>
                <a:pPr algn="l"/>
                <a:endParaRPr lang="en-GB" sz="2000" dirty="0" smtClean="0">
                  <a:solidFill>
                    <a:srgbClr val="000000"/>
                  </a:solidFill>
                  <a:latin typeface="Calibri" pitchFamily="34" charset="0"/>
                  <a:cs typeface="Times New Roman" pitchFamily="18" charset="0"/>
                </a:endParaRPr>
              </a:p>
              <a:p>
                <a:r>
                  <a:rPr lang="en-GB" sz="2000" dirty="0"/>
                  <a:t>A large number of steel plates will be used to build a ship. A sample of ten are tested and found to have sample mean </a:t>
                </a:r>
                <a14:m>
                  <m:oMath xmlns:m="http://schemas.openxmlformats.org/officeDocument/2006/math" xmlns="">
                    <m:acc>
                      <m:accPr>
                        <m:chr m:val="̅"/>
                        <m:ctrlPr>
                          <a:rPr lang="en-GB" sz="2000" i="1">
                            <a:latin typeface="Cambria Math"/>
                          </a:rPr>
                        </m:ctrlPr>
                      </m:accPr>
                      <m:e>
                        <m:r>
                          <a:rPr lang="en-GB" sz="2000" i="1">
                            <a:latin typeface="Cambria Math"/>
                          </a:rPr>
                          <m:t>𝑋</m:t>
                        </m:r>
                      </m:e>
                    </m:acc>
                    <m:r>
                      <a:rPr lang="en-GB" sz="2000" i="1">
                        <a:latin typeface="Cambria Math"/>
                      </a:rPr>
                      <m:t>=</m:t>
                    </m:r>
                    <m:r>
                      <a:rPr lang="en-GB" sz="2000">
                        <a:latin typeface="Cambria Math"/>
                      </a:rPr>
                      <m:t>2.13</m:t>
                    </m:r>
                    <m:r>
                      <m:rPr>
                        <m:sty m:val="p"/>
                      </m:rPr>
                      <a:rPr lang="en-GB" sz="2000">
                        <a:latin typeface="Cambria Math"/>
                      </a:rPr>
                      <m:t>kg</m:t>
                    </m:r>
                  </m:oMath>
                </a14:m>
                <a:r>
                  <a:rPr lang="en-GB" sz="2000" dirty="0"/>
                  <a:t> and sample variance </a:t>
                </a:r>
                <a14:m>
                  <m:oMath xmlns:m="http://schemas.openxmlformats.org/officeDocument/2006/math" xmlns="">
                    <m:sSup>
                      <m:sSupPr>
                        <m:ctrlPr>
                          <a:rPr lang="en-GB" sz="2000" i="1">
                            <a:latin typeface="Cambria Math"/>
                          </a:rPr>
                        </m:ctrlPr>
                      </m:sSupPr>
                      <m:e>
                        <m:r>
                          <a:rPr lang="en-GB" sz="2000" i="1">
                            <a:latin typeface="Cambria Math"/>
                          </a:rPr>
                          <m:t>𝑠</m:t>
                        </m:r>
                      </m:e>
                      <m:sup>
                        <m:r>
                          <a:rPr lang="en-GB" sz="2000" i="1">
                            <a:latin typeface="Cambria Math"/>
                          </a:rPr>
                          <m:t>2</m:t>
                        </m:r>
                      </m:sup>
                    </m:sSup>
                    <m:r>
                      <a:rPr lang="en-GB" sz="2000" i="1">
                        <a:latin typeface="Cambria Math"/>
                      </a:rPr>
                      <m:t>=</m:t>
                    </m:r>
                  </m:oMath>
                </a14:m>
                <a:r>
                  <a:rPr lang="en-GB" sz="2000" dirty="0"/>
                  <a:t> </a:t>
                </a:r>
                <a14:m>
                  <m:oMath xmlns:m="http://schemas.openxmlformats.org/officeDocument/2006/math" xmlns="">
                    <m:r>
                      <a:rPr lang="en-GB" sz="2000">
                        <a:latin typeface="Cambria Math"/>
                      </a:rPr>
                      <m:t> </m:t>
                    </m:r>
                    <m:sSup>
                      <m:sSupPr>
                        <m:ctrlPr>
                          <a:rPr lang="en-GB" sz="2000" i="1">
                            <a:latin typeface="Cambria Math"/>
                          </a:rPr>
                        </m:ctrlPr>
                      </m:sSupPr>
                      <m:e>
                        <m:d>
                          <m:dPr>
                            <m:ctrlPr>
                              <a:rPr lang="en-GB" sz="2000" i="1">
                                <a:latin typeface="Cambria Math"/>
                              </a:rPr>
                            </m:ctrlPr>
                          </m:dPr>
                          <m:e>
                            <m:r>
                              <a:rPr lang="en-GB" sz="2000">
                                <a:latin typeface="Cambria Math"/>
                              </a:rPr>
                              <m:t>0.25 </m:t>
                            </m:r>
                            <m:r>
                              <m:rPr>
                                <m:sty m:val="p"/>
                              </m:rPr>
                              <a:rPr lang="en-GB" sz="2000">
                                <a:latin typeface="Cambria Math"/>
                              </a:rPr>
                              <m:t>kg</m:t>
                            </m:r>
                          </m:e>
                        </m:d>
                      </m:e>
                      <m:sup>
                        <m:r>
                          <a:rPr lang="en-GB" sz="2000">
                            <a:latin typeface="Cambria Math"/>
                          </a:rPr>
                          <m:t>2</m:t>
                        </m:r>
                      </m:sup>
                    </m:sSup>
                    <m:r>
                      <a:rPr lang="en-GB" sz="2000">
                        <a:latin typeface="Cambria Math"/>
                      </a:rPr>
                      <m:t>.</m:t>
                    </m:r>
                  </m:oMath>
                </a14:m>
                <a:r>
                  <a:rPr lang="en-GB" sz="2000" dirty="0">
                    <a:latin typeface="Calibri" pitchFamily="34" charset="0"/>
                    <a:cs typeface="Times New Roman" pitchFamily="18" charset="0"/>
                  </a:rPr>
                  <a:t> What is the 95% confidence interval for the mean weight </a:t>
                </a:r>
                <a14:m>
                  <m:oMath xmlns:m="http://schemas.openxmlformats.org/officeDocument/2006/math" xmlns="">
                    <m:r>
                      <a:rPr lang="en-GB" sz="2000" i="1">
                        <a:latin typeface="Cambria Math"/>
                        <a:cs typeface="Times New Roman" pitchFamily="18" charset="0"/>
                      </a:rPr>
                      <m:t>𝜇</m:t>
                    </m:r>
                  </m:oMath>
                </a14:m>
                <a:r>
                  <a:rPr lang="en-GB" sz="2000" dirty="0">
                    <a:latin typeface="Calibri" pitchFamily="34" charset="0"/>
                    <a:cs typeface="Times New Roman" pitchFamily="18" charset="0"/>
                  </a:rPr>
                  <a:t>? </a:t>
                </a:r>
              </a:p>
              <a:p>
                <a:endParaRPr lang="en-GB" sz="2000" dirty="0">
                  <a:solidFill>
                    <a:srgbClr val="000000"/>
                  </a:solidFill>
                  <a:latin typeface="Calibri" pitchFamily="34" charset="0"/>
                  <a:cs typeface="Times New Roman" pitchFamily="18" charset="0"/>
                </a:endParaRPr>
              </a:p>
            </p:txBody>
          </p:sp>
        </mc:Choice>
        <mc:Fallback xmlns="">
          <p:sp>
            <p:nvSpPr>
              <p:cNvPr id="66564" name="Text Box 4"/>
              <p:cNvSpPr txBox="1">
                <a:spLocks noRot="1" noChangeAspect="1" noMove="1" noResize="1" noEditPoints="1" noAdjustHandles="1" noChangeArrowheads="1" noChangeShapeType="1" noTextEdit="1"/>
              </p:cNvSpPr>
              <p:nvPr/>
            </p:nvSpPr>
            <p:spPr bwMode="auto">
              <a:xfrm>
                <a:off x="179512" y="162814"/>
                <a:ext cx="4945222" cy="2862322"/>
              </a:xfrm>
              <a:prstGeom prst="rect">
                <a:avLst/>
              </a:prstGeom>
              <a:blipFill rotWithShape="1">
                <a:blip r:embed="rId3"/>
                <a:stretch>
                  <a:fillRect l="-1232" t="-10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95802" y="3233405"/>
                <a:ext cx="4798382" cy="369332"/>
              </a:xfrm>
              <a:prstGeom prst="rect">
                <a:avLst/>
              </a:prstGeom>
            </p:spPr>
            <p:txBody>
              <a:bodyPr wrap="square">
                <a:spAutoFit/>
              </a:bodyPr>
              <a:lstStyle/>
              <a:p>
                <a:r>
                  <a:rPr lang="en-GB" dirty="0" smtClean="0"/>
                  <a:t>From t-tables, </a:t>
                </a:r>
                <a14:m>
                  <m:oMath xmlns:m="http://schemas.openxmlformats.org/officeDocument/2006/math" xmlns="">
                    <m:r>
                      <a:rPr lang="en-GB" b="0" i="1" smtClean="0">
                        <a:latin typeface="Cambria Math"/>
                      </a:rPr>
                      <m:t>𝜈</m:t>
                    </m:r>
                    <m:r>
                      <a:rPr lang="en-GB" b="0" i="1" smtClean="0">
                        <a:latin typeface="Cambria Math"/>
                      </a:rPr>
                      <m:t>=</m:t>
                    </m:r>
                    <m:r>
                      <a:rPr lang="en-GB" b="0" i="1" smtClean="0">
                        <a:latin typeface="Cambria Math"/>
                      </a:rPr>
                      <m:t>𝑛</m:t>
                    </m:r>
                    <m:r>
                      <a:rPr lang="en-GB" b="0" i="1" smtClean="0">
                        <a:latin typeface="Cambria Math"/>
                      </a:rPr>
                      <m:t>−1=9</m:t>
                    </m:r>
                    <m:r>
                      <a:rPr lang="en-GB" b="0" i="0" smtClean="0">
                        <a:latin typeface="Cambria Math"/>
                      </a:rPr>
                      <m:t> </m:t>
                    </m:r>
                  </m:oMath>
                </a14:m>
                <a:r>
                  <a:rPr lang="en-GB" dirty="0" smtClean="0"/>
                  <a:t>for </a:t>
                </a:r>
                <a:r>
                  <a:rPr lang="en-GB" dirty="0"/>
                  <a:t>Q = </a:t>
                </a:r>
                <a:r>
                  <a:rPr lang="en-GB" dirty="0" smtClean="0"/>
                  <a:t>0.975</a:t>
                </a:r>
                <a:r>
                  <a:rPr lang="en-GB" dirty="0"/>
                  <a:t> </a:t>
                </a:r>
              </a:p>
            </p:txBody>
          </p:sp>
        </mc:Choice>
        <mc:Fallback xmlns="">
          <p:sp>
            <p:nvSpPr>
              <p:cNvPr id="2" name="Rectangle 1"/>
              <p:cNvSpPr>
                <a:spLocks noRot="1" noChangeAspect="1" noMove="1" noResize="1" noEditPoints="1" noAdjustHandles="1" noChangeArrowheads="1" noChangeShapeType="1" noTextEdit="1"/>
              </p:cNvSpPr>
              <p:nvPr/>
            </p:nvSpPr>
            <p:spPr>
              <a:xfrm>
                <a:off x="195802" y="3233405"/>
                <a:ext cx="4798382" cy="369332"/>
              </a:xfrm>
              <a:prstGeom prst="rect">
                <a:avLst/>
              </a:prstGeom>
              <a:blipFill rotWithShape="1">
                <a:blip r:embed="rId4"/>
                <a:stretch>
                  <a:fillRect l="-1017" t="-8197" b="-24590"/>
                </a:stretch>
              </a:blipFill>
            </p:spPr>
            <p:txBody>
              <a:bodyPr/>
              <a:lstStyle/>
              <a:p>
                <a:r>
                  <a:rPr lang="en-GB">
                    <a:noFill/>
                  </a:rPr>
                  <a:t> </a:t>
                </a:r>
              </a:p>
            </p:txBody>
          </p:sp>
        </mc:Fallback>
      </mc:AlternateContent>
      <p:sp>
        <p:nvSpPr>
          <p:cNvPr id="3" name="TextBox 2"/>
          <p:cNvSpPr txBox="1"/>
          <p:nvPr/>
        </p:nvSpPr>
        <p:spPr>
          <a:xfrm>
            <a:off x="224056" y="2802736"/>
            <a:ext cx="949299" cy="369332"/>
          </a:xfrm>
          <a:prstGeom prst="rect">
            <a:avLst/>
          </a:prstGeom>
          <a:noFill/>
        </p:spPr>
        <p:txBody>
          <a:bodyPr wrap="none" rtlCol="0">
            <a:spAutoFit/>
          </a:bodyPr>
          <a:lstStyle/>
          <a:p>
            <a:r>
              <a:rPr lang="en-GB" i="1" dirty="0" smtClean="0">
                <a:solidFill>
                  <a:srgbClr val="FF0000"/>
                </a:solidFill>
              </a:rPr>
              <a:t>Answer:</a:t>
            </a:r>
            <a:endParaRPr lang="en-GB" i="1" dirty="0">
              <a:solidFill>
                <a:srgbClr val="FF0000"/>
              </a:solidFill>
            </a:endParaRPr>
          </a:p>
        </p:txBody>
      </p:sp>
      <mc:AlternateContent xmlns:mc="http://schemas.openxmlformats.org/markup-compatibility/2006" xmlns:a14="http://schemas.microsoft.com/office/drawing/2010/main">
        <mc:Choice Requires="a14">
          <p:sp>
            <p:nvSpPr>
              <p:cNvPr id="4" name="Rectangle 3"/>
              <p:cNvSpPr/>
              <p:nvPr/>
            </p:nvSpPr>
            <p:spPr>
              <a:xfrm>
                <a:off x="310061" y="4365053"/>
                <a:ext cx="4684123" cy="1741695"/>
              </a:xfrm>
              <a:prstGeom prst="rect">
                <a:avLst/>
              </a:prstGeom>
            </p:spPr>
            <p:txBody>
              <a:bodyPr wrap="square">
                <a:spAutoFit/>
              </a:bodyPr>
              <a:lstStyle/>
              <a:p>
                <a:r>
                  <a:rPr lang="en-GB" dirty="0" smtClean="0"/>
                  <a:t>95% confidence interval for </a:t>
                </a:r>
                <a14:m>
                  <m:oMath xmlns:m="http://schemas.openxmlformats.org/officeDocument/2006/math" xmlns="">
                    <m:r>
                      <a:rPr lang="en-GB" i="1">
                        <a:latin typeface="Cambria Math"/>
                      </a:rPr>
                      <m:t>𝜇</m:t>
                    </m:r>
                  </m:oMath>
                </a14:m>
                <a:r>
                  <a:rPr lang="en-GB" dirty="0"/>
                  <a:t> is: </a:t>
                </a:r>
              </a:p>
              <a:p>
                <a14:m>
                  <m:oMathPara xmlns:m="http://schemas.openxmlformats.org/officeDocument/2006/math" xmlns="">
                    <m:oMathParaPr>
                      <m:jc m:val="centerGroup"/>
                    </m:oMathParaPr>
                    <m:oMath xmlns:m="http://schemas.openxmlformats.org/officeDocument/2006/math">
                      <m:r>
                        <a:rPr lang="en-GB" i="1">
                          <a:latin typeface="Cambria Math"/>
                        </a:rPr>
                        <m:t>𝜇</m:t>
                      </m:r>
                      <m:r>
                        <a:rPr lang="en-GB" b="0" i="1" smtClean="0">
                          <a:latin typeface="Cambria Math"/>
                        </a:rPr>
                        <m:t>=</m:t>
                      </m:r>
                      <m:acc>
                        <m:accPr>
                          <m:chr m:val="̅"/>
                          <m:ctrlPr>
                            <a:rPr lang="en-GB" i="1">
                              <a:latin typeface="Cambria Math"/>
                            </a:rPr>
                          </m:ctrlPr>
                        </m:accPr>
                        <m:e>
                          <m:r>
                            <a:rPr lang="en-GB" i="1">
                              <a:latin typeface="Cambria Math"/>
                            </a:rPr>
                            <m:t>𝑋</m:t>
                          </m:r>
                        </m:e>
                      </m:acc>
                      <m:r>
                        <a:rPr lang="en-GB" b="0" i="1" smtClean="0">
                          <a:latin typeface="Cambria Math"/>
                        </a:rPr>
                        <m:t>±</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m:oMathPara>
                </a14:m>
                <a:endParaRPr lang="en-GB" dirty="0" smtClean="0"/>
              </a:p>
              <a:p>
                <a:endParaRPr lang="en-GB" dirty="0"/>
              </a:p>
              <a:p>
                <a:r>
                  <a:rPr lang="en-GB" dirty="0"/>
                  <a:t>			</a:t>
                </a:r>
              </a:p>
            </p:txBody>
          </p:sp>
        </mc:Choice>
        <mc:Fallback xmlns="">
          <p:sp>
            <p:nvSpPr>
              <p:cNvPr id="4" name="Rectangle 3"/>
              <p:cNvSpPr>
                <a:spLocks noRot="1" noChangeAspect="1" noMove="1" noResize="1" noEditPoints="1" noAdjustHandles="1" noChangeArrowheads="1" noChangeShapeType="1" noTextEdit="1"/>
              </p:cNvSpPr>
              <p:nvPr/>
            </p:nvSpPr>
            <p:spPr>
              <a:xfrm>
                <a:off x="310061" y="4365053"/>
                <a:ext cx="4684123" cy="1741695"/>
              </a:xfrm>
              <a:prstGeom prst="rect">
                <a:avLst/>
              </a:prstGeom>
              <a:blipFill rotWithShape="1">
                <a:blip r:embed="rId5"/>
                <a:stretch>
                  <a:fillRect l="-1172" t="-1748"/>
                </a:stretch>
              </a:blipFill>
            </p:spPr>
            <p:txBody>
              <a:bodyPr/>
              <a:lstStyle/>
              <a:p>
                <a:r>
                  <a:rPr lang="en-GB">
                    <a:noFill/>
                  </a:rPr>
                  <a:t> </a:t>
                </a:r>
              </a:p>
            </p:txBody>
          </p:sp>
        </mc:Fallback>
      </mc:AlternateContent>
      <p:sp>
        <p:nvSpPr>
          <p:cNvPr id="5" name="Rectangle 4"/>
          <p:cNvSpPr/>
          <p:nvPr/>
        </p:nvSpPr>
        <p:spPr>
          <a:xfrm>
            <a:off x="525504" y="6415743"/>
            <a:ext cx="1641155" cy="369332"/>
          </a:xfrm>
          <a:prstGeom prst="rect">
            <a:avLst/>
          </a:prstGeom>
        </p:spPr>
        <p:txBody>
          <a:bodyPr wrap="none">
            <a:spAutoFit/>
          </a:bodyPr>
          <a:lstStyle/>
          <a:p>
            <a:r>
              <a:rPr lang="en-GB" dirty="0"/>
              <a:t>i.e. </a:t>
            </a:r>
            <a:r>
              <a:rPr lang="en-GB" dirty="0" smtClean="0"/>
              <a:t>1.95 to 2.31</a:t>
            </a:r>
            <a:endParaRPr lang="en-GB"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9178" y="-41265"/>
            <a:ext cx="3804845" cy="68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Rectangle 5"/>
              <p:cNvSpPr/>
              <p:nvPr/>
            </p:nvSpPr>
            <p:spPr>
              <a:xfrm>
                <a:off x="1475198" y="3717032"/>
                <a:ext cx="1349793" cy="369332"/>
              </a:xfrm>
              <a:prstGeom prst="rect">
                <a:avLst/>
              </a:prstGeom>
            </p:spPr>
            <p:txBody>
              <a:bodyPr wrap="none">
                <a:spAutoFit/>
              </a:bodyPr>
              <a:lstStyle/>
              <a:p>
                <a:r>
                  <a:rPr lang="en-GB" dirty="0" smtClean="0"/>
                  <a:t> </a:t>
                </a:r>
                <a14:m>
                  <m:oMath xmlns:m="http://schemas.openxmlformats.org/officeDocument/2006/math" xmlns="">
                    <m:sSub>
                      <m:sSubPr>
                        <m:ctrlPr>
                          <a:rPr lang="en-GB" b="0" i="1" smtClean="0">
                            <a:latin typeface="Cambria Math"/>
                          </a:rPr>
                        </m:ctrlPr>
                      </m:sSubPr>
                      <m:e>
                        <m:r>
                          <a:rPr lang="en-GB" b="0" i="1" smtClean="0">
                            <a:latin typeface="Cambria Math"/>
                          </a:rPr>
                          <m:t>𝑡</m:t>
                        </m:r>
                      </m:e>
                      <m:sub>
                        <m:r>
                          <a:rPr lang="en-GB" b="0" i="1" smtClean="0">
                            <a:latin typeface="Cambria Math"/>
                          </a:rPr>
                          <m:t>9</m:t>
                        </m:r>
                      </m:sub>
                    </m:sSub>
                  </m:oMath>
                </a14:m>
                <a:r>
                  <a:rPr lang="en-GB" dirty="0" smtClean="0"/>
                  <a:t> </a:t>
                </a:r>
                <a:r>
                  <a:rPr lang="en-GB" dirty="0"/>
                  <a:t>= </a:t>
                </a:r>
                <a:r>
                  <a:rPr lang="en-GB" dirty="0" smtClean="0"/>
                  <a:t>2.2622.</a:t>
                </a: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1475198" y="3717032"/>
                <a:ext cx="1349793" cy="369332"/>
              </a:xfrm>
              <a:prstGeom prst="rect">
                <a:avLst/>
              </a:prstGeom>
              <a:blipFill rotWithShape="1">
                <a:blip r:embed="rId7"/>
                <a:stretch>
                  <a:fillRect t="-8333" r="-3620" b="-26667"/>
                </a:stretch>
              </a:blipFill>
            </p:spPr>
            <p:txBody>
              <a:bodyPr/>
              <a:lstStyle/>
              <a:p>
                <a:r>
                  <a:rPr lang="en-GB">
                    <a:noFill/>
                  </a:rPr>
                  <a:t> </a:t>
                </a:r>
              </a:p>
            </p:txBody>
          </p:sp>
        </mc:Fallback>
      </mc:AlternateContent>
      <p:sp>
        <p:nvSpPr>
          <p:cNvPr id="8" name="Oval 7"/>
          <p:cNvSpPr/>
          <p:nvPr/>
        </p:nvSpPr>
        <p:spPr>
          <a:xfrm>
            <a:off x="5495831" y="1566971"/>
            <a:ext cx="360040" cy="184666"/>
          </a:xfrm>
          <a:prstGeom prst="ellipse">
            <a:avLst/>
          </a:pr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444208" y="404664"/>
            <a:ext cx="504056" cy="258532"/>
          </a:xfrm>
          <a:prstGeom prst="ellipse">
            <a:avLst/>
          </a:pr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431935" y="1514419"/>
            <a:ext cx="504056" cy="258532"/>
          </a:xfrm>
          <a:prstGeom prst="ellipse">
            <a:avLst/>
          </a:pr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5845361" y="1657579"/>
            <a:ext cx="576064" cy="2911"/>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1" idx="0"/>
          </p:cNvCxnSpPr>
          <p:nvPr/>
        </p:nvCxnSpPr>
        <p:spPr>
          <a:xfrm flipH="1">
            <a:off x="6683963" y="743166"/>
            <a:ext cx="12273" cy="77125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256666" y="5505044"/>
                <a:ext cx="4999117" cy="910699"/>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r>
                        <a:rPr lang="en-GB" i="1" smtClean="0">
                          <a:latin typeface="Cambria Math"/>
                        </a:rPr>
                        <m:t>⇒</m:t>
                      </m:r>
                      <m:r>
                        <a:rPr lang="en-GB" i="1">
                          <a:latin typeface="Cambria Math"/>
                        </a:rPr>
                        <m:t>𝜇</m:t>
                      </m:r>
                      <m:r>
                        <a:rPr lang="en-GB" b="0" i="1" smtClean="0">
                          <a:latin typeface="Cambria Math"/>
                        </a:rPr>
                        <m:t>=2.13±</m:t>
                      </m:r>
                      <m:r>
                        <a:rPr lang="en-GB" i="1">
                          <a:latin typeface="Cambria Math"/>
                        </a:rPr>
                        <m:t>2.</m:t>
                      </m:r>
                      <m:r>
                        <a:rPr lang="en-GB" b="0" i="1" smtClean="0">
                          <a:latin typeface="Cambria Math"/>
                        </a:rPr>
                        <m:t>2622</m:t>
                      </m:r>
                      <m:rad>
                        <m:radPr>
                          <m:degHide m:val="on"/>
                          <m:ctrlPr>
                            <a:rPr lang="en-GB" i="1">
                              <a:latin typeface="Cambria Math"/>
                            </a:rPr>
                          </m:ctrlPr>
                        </m:radPr>
                        <m:deg/>
                        <m:e>
                          <m:f>
                            <m:fPr>
                              <m:ctrlPr>
                                <a:rPr lang="en-GB" i="1">
                                  <a:latin typeface="Cambria Math"/>
                                </a:rPr>
                              </m:ctrlPr>
                            </m:fPr>
                            <m:num>
                              <m:sSup>
                                <m:sSupPr>
                                  <m:ctrlPr>
                                    <a:rPr lang="en-GB" b="0" i="1" smtClean="0">
                                      <a:latin typeface="Cambria Math"/>
                                    </a:rPr>
                                  </m:ctrlPr>
                                </m:sSupPr>
                                <m:e>
                                  <m:r>
                                    <a:rPr lang="en-GB" b="0" i="1" smtClean="0">
                                      <a:latin typeface="Cambria Math"/>
                                    </a:rPr>
                                    <m:t>0.25</m:t>
                                  </m:r>
                                </m:e>
                                <m:sup>
                                  <m:r>
                                    <a:rPr lang="en-GB" b="0" i="1" smtClean="0">
                                      <a:latin typeface="Cambria Math"/>
                                    </a:rPr>
                                    <m:t>2</m:t>
                                  </m:r>
                                </m:sup>
                              </m:sSup>
                            </m:num>
                            <m:den>
                              <m:r>
                                <a:rPr lang="en-GB" b="0" i="1" smtClean="0">
                                  <a:latin typeface="Cambria Math"/>
                                </a:rPr>
                                <m:t>10</m:t>
                              </m:r>
                            </m:den>
                          </m:f>
                        </m:e>
                      </m:rad>
                      <m:r>
                        <a:rPr lang="en-GB" b="0" i="1" smtClean="0">
                          <a:latin typeface="Cambria Math"/>
                        </a:rPr>
                        <m:t>=</m:t>
                      </m:r>
                      <m:d>
                        <m:dPr>
                          <m:ctrlPr>
                            <a:rPr lang="en-GB" b="0" i="1" smtClean="0">
                              <a:latin typeface="Cambria Math"/>
                            </a:rPr>
                          </m:ctrlPr>
                        </m:dPr>
                        <m:e>
                          <m:r>
                            <a:rPr lang="en-GB" b="0" i="1" smtClean="0">
                              <a:latin typeface="Cambria Math"/>
                            </a:rPr>
                            <m:t>2.13±0.18</m:t>
                          </m:r>
                        </m:e>
                      </m:d>
                      <m:r>
                        <m:rPr>
                          <m:sty m:val="p"/>
                        </m:rPr>
                        <a:rPr lang="en-GB" b="0" i="0" smtClean="0">
                          <a:latin typeface="Cambria Math"/>
                        </a:rPr>
                        <m:t>kg</m:t>
                      </m:r>
                      <m:r>
                        <a:rPr lang="en-GB" i="1">
                          <a:latin typeface="Cambria Math"/>
                        </a:rPr>
                        <m:t> </m:t>
                      </m:r>
                    </m:oMath>
                  </m:oMathPara>
                </a14:m>
                <a:endParaRPr lang="en-GB" dirty="0"/>
              </a:p>
            </p:txBody>
          </p:sp>
        </mc:Choice>
        <mc:Fallback xmlns="">
          <p:sp>
            <p:nvSpPr>
              <p:cNvPr id="27" name="Rectangle 26"/>
              <p:cNvSpPr>
                <a:spLocks noRot="1" noChangeAspect="1" noMove="1" noResize="1" noEditPoints="1" noAdjustHandles="1" noChangeArrowheads="1" noChangeShapeType="1" noTextEdit="1"/>
              </p:cNvSpPr>
              <p:nvPr/>
            </p:nvSpPr>
            <p:spPr>
              <a:xfrm>
                <a:off x="256666" y="5505044"/>
                <a:ext cx="4999117" cy="910699"/>
              </a:xfrm>
              <a:prstGeom prst="rect">
                <a:avLst/>
              </a:prstGeom>
              <a:blipFill rotWithShape="1">
                <a:blip r:embed="rId8"/>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357616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animBg="1"/>
      <p:bldP spid="10" grpId="0" animBg="1"/>
      <p:bldP spid="11" grpId="0" animBg="1"/>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616792466"/>
              </p:ext>
            </p:extLst>
          </p:nvPr>
        </p:nvGraphicFramePr>
        <p:xfrm>
          <a:off x="5236689" y="3345372"/>
          <a:ext cx="2983248" cy="3356154"/>
        </p:xfrm>
        <a:graphic>
          <a:graphicData uri="http://schemas.openxmlformats.org/presentationml/2006/ole">
            <mc:AlternateContent xmlns:mc="http://schemas.openxmlformats.org/markup-compatibility/2006">
              <mc:Choice xmlns:v="urn:schemas-microsoft-com:vml" Requires="v">
                <p:oleObj spid="_x0000_s48139" name="Chart" r:id="rId8" imgW="4952949" imgH="5143500" progId="MSGraph.Chart.8">
                  <p:embed followColorScheme="full"/>
                </p:oleObj>
              </mc:Choice>
              <mc:Fallback>
                <p:oleObj name="Chart" r:id="rId8" imgW="4952949" imgH="5143500" progId="MSGraph.Chart.8">
                  <p:embed followColorScheme="full"/>
                  <p:pic>
                    <p:nvPicPr>
                      <p:cNvPr id="0" name=""/>
                      <p:cNvPicPr/>
                      <p:nvPr/>
                    </p:nvPicPr>
                    <p:blipFill>
                      <a:blip r:embed="rId9"/>
                      <a:stretch>
                        <a:fillRect/>
                      </a:stretch>
                    </p:blipFill>
                    <p:spPr>
                      <a:xfrm>
                        <a:off x="5236689" y="3345372"/>
                        <a:ext cx="2983248" cy="335615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PQuestion"/>
              <p:cNvSpPr>
                <a:spLocks noGrp="1"/>
              </p:cNvSpPr>
              <p:nvPr>
                <p:ph type="title"/>
              </p:nvPr>
            </p:nvSpPr>
            <p:spPr>
              <a:xfrm>
                <a:off x="1835696" y="260648"/>
                <a:ext cx="4896544" cy="1776688"/>
              </a:xfrm>
            </p:spPr>
            <p:txBody>
              <a:bodyPr>
                <a:noAutofit/>
              </a:bodyPr>
              <a:lstStyle/>
              <a:p>
                <a:pPr algn="l"/>
                <a:r>
                  <a:rPr lang="en-GB" sz="2000" u="sng" dirty="0" smtClean="0"/>
                  <a:t>Confidence interval width</a:t>
                </a:r>
                <a:r>
                  <a:rPr lang="en-GB" sz="1600" dirty="0"/>
                  <a:t/>
                </a:r>
                <a:br>
                  <a:rPr lang="en-GB" sz="1600" dirty="0"/>
                </a:br>
                <a:r>
                  <a:rPr lang="en-GB" sz="1400" dirty="0" smtClean="0"/>
                  <a:t/>
                </a:r>
                <a:br>
                  <a:rPr lang="en-GB" sz="1400" dirty="0" smtClean="0"/>
                </a:br>
                <a:r>
                  <a:rPr lang="en-GB" sz="1600" dirty="0" smtClean="0"/>
                  <a:t>We constructed </a:t>
                </a:r>
                <a:r>
                  <a:rPr lang="en-GB" sz="1600" dirty="0"/>
                  <a:t>a 95% confidence interval </a:t>
                </a:r>
                <a:r>
                  <a:rPr lang="en-GB" sz="1600" dirty="0" smtClean="0"/>
                  <a:t>for the mean using a </a:t>
                </a:r>
                <a:r>
                  <a:rPr lang="en-GB" sz="1600" dirty="0"/>
                  <a:t>random sample of </a:t>
                </a:r>
                <a:r>
                  <a:rPr lang="en-GB" sz="1600" dirty="0" smtClean="0"/>
                  <a:t>size n </a:t>
                </a:r>
                <a:r>
                  <a:rPr lang="en-GB" sz="1600" dirty="0"/>
                  <a:t>= </a:t>
                </a:r>
                <a:r>
                  <a:rPr lang="en-GB" sz="1600" dirty="0" smtClean="0"/>
                  <a:t>10 </a:t>
                </a:r>
                <a:r>
                  <a:rPr lang="en-GB" sz="1600" dirty="0"/>
                  <a:t>with sample mean </a:t>
                </a:r>
                <a14:m>
                  <m:oMath xmlns:m="http://schemas.openxmlformats.org/officeDocument/2006/math" xmlns="">
                    <m:acc>
                      <m:accPr>
                        <m:chr m:val="̅"/>
                        <m:ctrlPr>
                          <a:rPr lang="en-GB" sz="1600" i="1">
                            <a:latin typeface="Cambria Math"/>
                          </a:rPr>
                        </m:ctrlPr>
                      </m:accPr>
                      <m:e>
                        <m:r>
                          <a:rPr lang="en-GB" sz="1600" i="1">
                            <a:latin typeface="Cambria Math"/>
                          </a:rPr>
                          <m:t>𝑋</m:t>
                        </m:r>
                      </m:e>
                    </m:acc>
                    <m:r>
                      <a:rPr lang="en-GB" sz="1600" i="1">
                        <a:latin typeface="Cambria Math"/>
                      </a:rPr>
                      <m:t>=</m:t>
                    </m:r>
                    <m:r>
                      <a:rPr lang="en-GB" sz="1600">
                        <a:latin typeface="Cambria Math"/>
                      </a:rPr>
                      <m:t>2.13</m:t>
                    </m:r>
                    <m:r>
                      <m:rPr>
                        <m:sty m:val="p"/>
                      </m:rPr>
                      <a:rPr lang="en-GB" sz="1600">
                        <a:latin typeface="Cambria Math"/>
                      </a:rPr>
                      <m:t>kg</m:t>
                    </m:r>
                  </m:oMath>
                </a14:m>
                <a:r>
                  <a:rPr lang="en-GB" sz="1600" dirty="0"/>
                  <a:t> </a:t>
                </a:r>
                <a:r>
                  <a:rPr lang="en-GB" sz="1600" dirty="0" smtClean="0"/>
                  <a:t>. Which </a:t>
                </a:r>
                <a:r>
                  <a:rPr lang="en-GB" sz="1600" dirty="0"/>
                  <a:t>of the following conditions would NOT </a:t>
                </a:r>
                <a:r>
                  <a:rPr lang="en-GB" sz="1600" dirty="0" smtClean="0"/>
                  <a:t>probably lead to </a:t>
                </a:r>
                <a:r>
                  <a:rPr lang="en-GB" sz="1600" dirty="0"/>
                  <a:t>a narrower confidence interval</a:t>
                </a:r>
                <a:r>
                  <a:rPr lang="en-GB" sz="1600" dirty="0" smtClean="0"/>
                  <a:t>?</a:t>
                </a:r>
                <a:endParaRPr lang="en-GB" sz="1600" dirty="0"/>
              </a:p>
            </p:txBody>
          </p:sp>
        </mc:Choice>
        <mc:Fallback xmlns="">
          <p:sp>
            <p:nvSpPr>
              <p:cNvPr id="7" name="TPQuestion"/>
              <p:cNvSpPr>
                <a:spLocks noGrp="1" noRot="1" noChangeAspect="1" noMove="1" noResize="1" noEditPoints="1" noAdjustHandles="1" noChangeArrowheads="1" noChangeShapeType="1" noTextEdit="1"/>
              </p:cNvSpPr>
              <p:nvPr>
                <p:ph type="title"/>
              </p:nvPr>
            </p:nvSpPr>
            <p:spPr>
              <a:xfrm>
                <a:off x="1835696" y="260648"/>
                <a:ext cx="4896544" cy="1776688"/>
              </a:xfrm>
              <a:blipFill rotWithShape="1">
                <a:blip r:embed="rId10"/>
                <a:stretch>
                  <a:fillRect l="-1245"/>
                </a:stretch>
              </a:blipFill>
            </p:spPr>
            <p:txBody>
              <a:bodyPr/>
              <a:lstStyle/>
              <a:p>
                <a:r>
                  <a:rPr lang="en-GB">
                    <a:noFill/>
                  </a:rPr>
                  <a:t> </a:t>
                </a:r>
              </a:p>
            </p:txBody>
          </p:sp>
        </mc:Fallback>
      </mc:AlternateContent>
      <p:pic>
        <p:nvPicPr>
          <p:cNvPr id="5531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958" y="2037336"/>
            <a:ext cx="1511952" cy="415498"/>
          </a:xfrm>
          <a:prstGeom prst="rect">
            <a:avLst/>
          </a:prstGeom>
          <a:noFill/>
        </p:spPr>
        <p:txBody>
          <a:bodyPr wrap="none" rtlCol="0">
            <a:spAutoFit/>
          </a:bodyPr>
          <a:lstStyle/>
          <a:p>
            <a:r>
              <a:rPr lang="en-GB" sz="1050" i="1" dirty="0" smtClean="0"/>
              <a:t>Question  adapted from </a:t>
            </a:r>
          </a:p>
          <a:p>
            <a:r>
              <a:rPr lang="en-GB" sz="1050" i="1" dirty="0" smtClean="0"/>
              <a:t>Derek </a:t>
            </a:r>
            <a:r>
              <a:rPr lang="en-GB" sz="1050" i="1" dirty="0" err="1" smtClean="0"/>
              <a:t>Bruff</a:t>
            </a:r>
            <a:endParaRPr lang="en-GB" sz="1050" i="1" dirty="0"/>
          </a:p>
        </p:txBody>
      </p:sp>
      <p:sp>
        <p:nvSpPr>
          <p:cNvPr id="16" name="CorShape1"/>
          <p:cNvSpPr/>
          <p:nvPr>
            <p:custDataLst>
              <p:tags r:id="rId4"/>
            </p:custDataLst>
          </p:nvPr>
        </p:nvSpPr>
        <p:spPr>
          <a:xfrm rot="10800000">
            <a:off x="175958" y="4018860"/>
            <a:ext cx="241300" cy="338584"/>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PAnswers"/>
          <p:cNvSpPr>
            <a:spLocks noGrp="1"/>
          </p:cNvSpPr>
          <p:nvPr>
            <p:ph type="body" idx="1"/>
            <p:custDataLst>
              <p:tags r:id="rId5"/>
            </p:custDataLst>
          </p:nvPr>
        </p:nvSpPr>
        <p:spPr>
          <a:xfrm>
            <a:off x="338576" y="2887798"/>
            <a:ext cx="4149969" cy="3277876"/>
          </a:xfrm>
        </p:spPr>
        <p:txBody>
          <a:bodyPr>
            <a:noAutofit/>
          </a:bodyPr>
          <a:lstStyle/>
          <a:p>
            <a:pPr marL="514350" indent="-514350">
              <a:buFont typeface="Arial" pitchFamily="34" charset="0"/>
              <a:buAutoNum type="arabicPeriod"/>
            </a:pPr>
            <a:r>
              <a:rPr lang="en-GB" sz="2000" dirty="0"/>
              <a:t>If you decreased your confidence level </a:t>
            </a:r>
            <a:endParaRPr lang="en-GB" sz="2000" dirty="0" smtClean="0"/>
          </a:p>
          <a:p>
            <a:pPr marL="514350" indent="-514350">
              <a:buFont typeface="Arial" pitchFamily="34" charset="0"/>
              <a:buAutoNum type="arabicPeriod"/>
            </a:pPr>
            <a:r>
              <a:rPr lang="en-GB" sz="2000" dirty="0" smtClean="0"/>
              <a:t>If </a:t>
            </a:r>
            <a:r>
              <a:rPr lang="en-GB" sz="2000" dirty="0"/>
              <a:t>you increased your sample size </a:t>
            </a:r>
            <a:endParaRPr lang="en-GB" sz="2000" dirty="0" smtClean="0"/>
          </a:p>
          <a:p>
            <a:pPr marL="514350" indent="-514350">
              <a:buFont typeface="Arial" pitchFamily="34" charset="0"/>
              <a:buAutoNum type="arabicPeriod"/>
            </a:pPr>
            <a:r>
              <a:rPr lang="en-GB" sz="2000" dirty="0"/>
              <a:t>If the sample mean was </a:t>
            </a:r>
            <a:r>
              <a:rPr lang="en-GB" sz="2000" dirty="0" smtClean="0"/>
              <a:t>smaller</a:t>
            </a:r>
          </a:p>
          <a:p>
            <a:pPr marL="514350" indent="-514350">
              <a:buFont typeface="Arial" pitchFamily="34" charset="0"/>
              <a:buAutoNum type="arabicPeriod"/>
            </a:pPr>
            <a:r>
              <a:rPr lang="en-GB" sz="2000" dirty="0"/>
              <a:t>If the population standard deviation was smaller</a:t>
            </a:r>
            <a:endParaRPr lang="en-GB" sz="2000" dirty="0" smtClean="0"/>
          </a:p>
        </p:txBody>
      </p:sp>
      <p:grpSp>
        <p:nvGrpSpPr>
          <p:cNvPr id="9" name="CountdownNew"/>
          <p:cNvGrpSpPr/>
          <p:nvPr>
            <p:custDataLst>
              <p:tags r:id="rId6"/>
            </p:custDataLst>
          </p:nvPr>
        </p:nvGrpSpPr>
        <p:grpSpPr>
          <a:xfrm>
            <a:off x="7874000" y="5842000"/>
            <a:ext cx="1270000" cy="1016000"/>
            <a:chOff x="8318500" y="6032500"/>
            <a:chExt cx="1270000" cy="1016000"/>
          </a:xfrm>
        </p:grpSpPr>
        <p:pic>
          <p:nvPicPr>
            <p:cNvPr id="8" name="CDShape"/>
            <p:cNvPicPr>
              <a:picLocks/>
            </p:cNvPicPr>
            <p:nvPr/>
          </p:nvPicPr>
          <p:blipFill>
            <a:blip r:embed="rId12">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p:cNvSpPr txBox="1"/>
            <p:nvPr/>
          </p:nvSpPr>
          <p:spPr>
            <a:xfrm>
              <a:off x="8318500" y="6604000"/>
              <a:ext cx="1270000" cy="444500"/>
            </a:xfrm>
            <a:prstGeom prst="rect">
              <a:avLst/>
            </a:prstGeom>
            <a:noFill/>
          </p:spPr>
          <p:txBody>
            <a:bodyPr vert="horz" rtlCol="0">
              <a:noAutofit/>
            </a:bodyPr>
            <a:lstStyle/>
            <a:p>
              <a:pPr algn="ctr"/>
              <a:r>
                <a:rPr lang="en-GB" sz="800" b="1" smtClean="0">
                  <a:solidFill>
                    <a:srgbClr val="FFFFFF"/>
                  </a:solidFill>
                  <a:effectLst>
                    <a:prstShdw prst="shdw14" dist="35921" dir="2700000">
                      <a:scrgbClr r="0" g="0" b="0">
                        <a:alpha val="43000"/>
                      </a:scrgbClr>
                    </a:prstShdw>
                  </a:effectLst>
                  <a:latin typeface="Tahoma"/>
                </a:rPr>
                <a:t>Countdown</a:t>
              </a:r>
              <a:endParaRPr lang="en-GB" sz="800" b="1">
                <a:solidFill>
                  <a:srgbClr val="FFFFFF"/>
                </a:solidFill>
                <a:effectLst>
                  <a:prstShdw prst="shdw14" dist="35921" dir="2700000">
                    <a:scrgbClr r="0" g="0" b="0">
                      <a:alpha val="43000"/>
                    </a:scrgbClr>
                  </a:prstShdw>
                </a:effectLst>
                <a:latin typeface="Tahoma"/>
              </a:endParaRPr>
            </a:p>
          </p:txBody>
        </p:sp>
        <p:sp>
          <p:nvSpPr>
            <p:cNvPr id="5" name="CDText"/>
            <p:cNvSpPr txBox="1"/>
            <p:nvPr/>
          </p:nvSpPr>
          <p:spPr>
            <a:xfrm>
              <a:off x="8356600" y="6032500"/>
              <a:ext cx="1206500" cy="508000"/>
            </a:xfrm>
            <a:prstGeom prst="rect">
              <a:avLst/>
            </a:prstGeom>
            <a:noFill/>
          </p:spPr>
          <p:txBody>
            <a:bodyPr vert="horz" rtlCol="0" anchor="ctr" anchorCtr="1">
              <a:noAutofit/>
            </a:bodyPr>
            <a:lstStyle/>
            <a:p>
              <a:pPr algn="ctr"/>
              <a:r>
                <a:rPr lang="en-GB" sz="2400" b="1" smtClean="0">
                  <a:solidFill>
                    <a:srgbClr val="000000"/>
                  </a:solidFill>
                  <a:latin typeface="Tahoma"/>
                </a:rPr>
                <a:t>30</a:t>
              </a:r>
              <a:endParaRPr lang="en-GB" sz="2400" b="1" dirty="0">
                <a:solidFill>
                  <a:srgbClr val="000000"/>
                </a:solidFill>
                <a:latin typeface="Tahoma"/>
              </a:endParaRPr>
            </a:p>
          </p:txBody>
        </p:sp>
      </p:grpSp>
    </p:spTree>
    <p:custDataLst>
      <p:tags r:id="rId2"/>
    </p:custDataLst>
    <p:extLst>
      <p:ext uri="{BB962C8B-B14F-4D97-AF65-F5344CB8AC3E}">
        <p14:creationId xmlns:p14="http://schemas.microsoft.com/office/powerpoint/2010/main" val="2380675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repeatDur="0" restart="never"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4" cstate="print"/>
          <a:srcRect/>
          <a:stretch>
            <a:fillRect/>
          </a:stretch>
        </p:blipFill>
        <p:spPr bwMode="auto">
          <a:xfrm>
            <a:off x="6660232" y="2420887"/>
            <a:ext cx="2381872" cy="176840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Rectangle 3"/>
              <p:cNvSpPr/>
              <p:nvPr/>
            </p:nvSpPr>
            <p:spPr>
              <a:xfrm>
                <a:off x="323528" y="2204864"/>
                <a:ext cx="6696744" cy="656013"/>
              </a:xfrm>
              <a:prstGeom prst="rect">
                <a:avLst/>
              </a:prstGeom>
            </p:spPr>
            <p:txBody>
              <a:bodyPr wrap="square">
                <a:spAutoFit/>
              </a:bodyPr>
              <a:lstStyle/>
              <a:p>
                <a:r>
                  <a:rPr lang="en-GB" dirty="0" smtClean="0"/>
                  <a:t>95% confidence interval for </a:t>
                </a:r>
                <a14:m>
                  <m:oMath xmlns:m="http://schemas.openxmlformats.org/officeDocument/2006/math" xmlns="">
                    <m:r>
                      <a:rPr lang="en-GB" i="1">
                        <a:latin typeface="Cambria Math"/>
                      </a:rPr>
                      <m:t>𝜇</m:t>
                    </m:r>
                  </m:oMath>
                </a14:m>
                <a:r>
                  <a:rPr lang="en-GB" dirty="0"/>
                  <a:t> is</a:t>
                </a:r>
                <a:r>
                  <a:rPr lang="en-GB" dirty="0" smtClean="0"/>
                  <a:t>:</a:t>
                </a:r>
                <a14:m>
                  <m:oMath xmlns:m="http://schemas.openxmlformats.org/officeDocument/2006/math" xmlns="">
                    <m:r>
                      <a:rPr lang="en-GB" i="1">
                        <a:latin typeface="Cambria Math"/>
                      </a:rPr>
                      <m:t>𝜇</m:t>
                    </m:r>
                    <m:r>
                      <a:rPr lang="en-GB" b="0" i="1" smtClean="0">
                        <a:latin typeface="Cambria Math"/>
                      </a:rPr>
                      <m:t>=</m:t>
                    </m:r>
                    <m:acc>
                      <m:accPr>
                        <m:chr m:val="̅"/>
                        <m:ctrlPr>
                          <a:rPr lang="en-GB" i="1">
                            <a:latin typeface="Cambria Math"/>
                          </a:rPr>
                        </m:ctrlPr>
                      </m:accPr>
                      <m:e>
                        <m:r>
                          <a:rPr lang="en-GB" i="1">
                            <a:latin typeface="Cambria Math"/>
                          </a:rPr>
                          <m:t>𝑋</m:t>
                        </m:r>
                      </m:e>
                    </m:acc>
                    <m:r>
                      <a:rPr lang="en-GB" b="0" i="1" smtClean="0">
                        <a:latin typeface="Cambria Math"/>
                      </a:rPr>
                      <m:t>±</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a14:m>
                <a:r>
                  <a:rPr lang="en-GB" dirty="0" smtClean="0"/>
                  <a:t>; width is  </a:t>
                </a:r>
                <a14:m>
                  <m:oMath xmlns:m="http://schemas.openxmlformats.org/officeDocument/2006/math" xmlns="">
                    <m:r>
                      <a:rPr lang="en-GB" b="0" i="0" smtClean="0">
                        <a:latin typeface="Cambria Math"/>
                      </a:rPr>
                      <m:t>2</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323528" y="2204864"/>
                <a:ext cx="6696744" cy="656013"/>
              </a:xfrm>
              <a:prstGeom prst="rect">
                <a:avLst/>
              </a:prstGeom>
              <a:blipFill rotWithShape="1">
                <a:blip r:embed="rId5"/>
                <a:stretch>
                  <a:fillRect l="-7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PQuestion"/>
              <p:cNvSpPr>
                <a:spLocks noGrp="1"/>
              </p:cNvSpPr>
              <p:nvPr>
                <p:ph type="title"/>
              </p:nvPr>
            </p:nvSpPr>
            <p:spPr>
              <a:xfrm>
                <a:off x="1835696" y="260648"/>
                <a:ext cx="4896544" cy="1776688"/>
              </a:xfrm>
            </p:spPr>
            <p:txBody>
              <a:bodyPr>
                <a:noAutofit/>
              </a:bodyPr>
              <a:lstStyle/>
              <a:p>
                <a:pPr algn="l"/>
                <a:r>
                  <a:rPr lang="en-GB" sz="2000" u="sng" dirty="0" smtClean="0"/>
                  <a:t>Confidence interval width</a:t>
                </a:r>
                <a:r>
                  <a:rPr lang="en-GB" sz="1600" dirty="0"/>
                  <a:t/>
                </a:r>
                <a:br>
                  <a:rPr lang="en-GB" sz="1600" dirty="0"/>
                </a:br>
                <a:r>
                  <a:rPr lang="en-GB" sz="1400" dirty="0" smtClean="0"/>
                  <a:t/>
                </a:r>
                <a:br>
                  <a:rPr lang="en-GB" sz="1400" dirty="0" smtClean="0"/>
                </a:br>
                <a:r>
                  <a:rPr lang="en-GB" sz="1600" dirty="0"/>
                  <a:t>We constructed a 95% confidence interval for the mean using a random sample of size n = 10 with sample mean </a:t>
                </a:r>
                <a14:m>
                  <m:oMath xmlns:m="http://schemas.openxmlformats.org/officeDocument/2006/math" xmlns="">
                    <m:acc>
                      <m:accPr>
                        <m:chr m:val="̅"/>
                        <m:ctrlPr>
                          <a:rPr lang="en-GB" sz="1600" i="1">
                            <a:latin typeface="Cambria Math"/>
                          </a:rPr>
                        </m:ctrlPr>
                      </m:accPr>
                      <m:e>
                        <m:r>
                          <a:rPr lang="en-GB" sz="1600" i="1">
                            <a:latin typeface="Cambria Math"/>
                          </a:rPr>
                          <m:t>𝑋</m:t>
                        </m:r>
                      </m:e>
                    </m:acc>
                    <m:r>
                      <a:rPr lang="en-GB" sz="1600" i="1">
                        <a:latin typeface="Cambria Math"/>
                      </a:rPr>
                      <m:t>=</m:t>
                    </m:r>
                    <m:r>
                      <a:rPr lang="en-GB" sz="1600">
                        <a:latin typeface="Cambria Math"/>
                      </a:rPr>
                      <m:t>2.13</m:t>
                    </m:r>
                    <m:r>
                      <m:rPr>
                        <m:sty m:val="p"/>
                      </m:rPr>
                      <a:rPr lang="en-GB" sz="1600">
                        <a:latin typeface="Cambria Math"/>
                      </a:rPr>
                      <m:t>kg</m:t>
                    </m:r>
                  </m:oMath>
                </a14:m>
                <a:r>
                  <a:rPr lang="en-GB" sz="1600" dirty="0"/>
                  <a:t> . Which of the following conditions would NOT probably lead to a narrower confidence interval</a:t>
                </a:r>
                <a:r>
                  <a:rPr lang="en-GB" sz="1600" dirty="0" smtClean="0"/>
                  <a:t>?</a:t>
                </a:r>
                <a:endParaRPr lang="en-GB" sz="1600" dirty="0"/>
              </a:p>
            </p:txBody>
          </p:sp>
        </mc:Choice>
        <mc:Fallback xmlns="">
          <p:sp>
            <p:nvSpPr>
              <p:cNvPr id="5" name="TPQuestion"/>
              <p:cNvSpPr>
                <a:spLocks noGrp="1" noRot="1" noChangeAspect="1" noMove="1" noResize="1" noEditPoints="1" noAdjustHandles="1" noChangeArrowheads="1" noChangeShapeType="1" noTextEdit="1"/>
              </p:cNvSpPr>
              <p:nvPr>
                <p:ph type="title"/>
              </p:nvPr>
            </p:nvSpPr>
            <p:spPr>
              <a:xfrm>
                <a:off x="1835696" y="260648"/>
                <a:ext cx="4896544" cy="1776688"/>
              </a:xfrm>
              <a:blipFill rotWithShape="1">
                <a:blip r:embed="rId6"/>
                <a:stretch>
                  <a:fillRect l="-1245"/>
                </a:stretch>
              </a:blipFill>
            </p:spPr>
            <p:txBody>
              <a:bodyPr/>
              <a:lstStyle/>
              <a:p>
                <a:r>
                  <a:rPr lang="en-GB">
                    <a:noFill/>
                  </a:rPr>
                  <a:t> </a:t>
                </a:r>
              </a:p>
            </p:txBody>
          </p:sp>
        </mc:Fallback>
      </mc:AlternateContent>
      <p:pic>
        <p:nvPicPr>
          <p:cNvPr id="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58" y="404664"/>
            <a:ext cx="1462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2692" y="3030442"/>
            <a:ext cx="4572000" cy="369332"/>
          </a:xfrm>
          <a:prstGeom prst="rect">
            <a:avLst/>
          </a:prstGeom>
        </p:spPr>
        <p:txBody>
          <a:bodyPr>
            <a:spAutoFit/>
          </a:bodyPr>
          <a:lstStyle/>
          <a:p>
            <a:r>
              <a:rPr lang="en-GB" dirty="0" smtClean="0">
                <a:solidFill>
                  <a:srgbClr val="FF0000"/>
                </a:solidFill>
              </a:rPr>
              <a:t>Decrease </a:t>
            </a:r>
            <a:r>
              <a:rPr lang="en-GB" dirty="0">
                <a:solidFill>
                  <a:srgbClr val="FF0000"/>
                </a:solidFill>
              </a:rPr>
              <a:t>your confidence </a:t>
            </a:r>
            <a:r>
              <a:rPr lang="en-GB" dirty="0" smtClean="0">
                <a:solidFill>
                  <a:srgbClr val="FF0000"/>
                </a:solidFill>
              </a:rPr>
              <a:t>level? </a:t>
            </a:r>
            <a:endParaRPr lang="en-GB" dirty="0">
              <a:solidFill>
                <a:srgbClr val="FF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1038711" y="3501008"/>
                <a:ext cx="5409301" cy="369332"/>
              </a:xfrm>
              <a:prstGeom prst="rect">
                <a:avLst/>
              </a:prstGeom>
              <a:noFill/>
            </p:spPr>
            <p:txBody>
              <a:bodyPr wrap="none" rtlCol="0">
                <a:spAutoFit/>
              </a:bodyPr>
              <a:lstStyle/>
              <a:p>
                <a14:m>
                  <m:oMath xmlns:m="http://schemas.openxmlformats.org/officeDocument/2006/math" xmlns="">
                    <m:r>
                      <a:rPr lang="en-GB" b="0" i="1" smtClean="0">
                        <a:latin typeface="Cambria Math"/>
                      </a:rPr>
                      <m:t>⇒</m:t>
                    </m:r>
                  </m:oMath>
                </a14:m>
                <a:r>
                  <a:rPr lang="en-GB" dirty="0" smtClean="0"/>
                  <a:t> larger tail </a:t>
                </a:r>
                <a14:m>
                  <m:oMath xmlns:m="http://schemas.openxmlformats.org/officeDocument/2006/math" xmlns="">
                    <m:r>
                      <a:rPr lang="en-GB" b="0" i="1" smtClean="0">
                        <a:latin typeface="Cambria Math"/>
                      </a:rPr>
                      <m:t>⇒</m:t>
                    </m:r>
                  </m:oMath>
                </a14:m>
                <a:r>
                  <a:rPr lang="en-GB" dirty="0" smtClean="0"/>
                  <a:t> smaller </a:t>
                </a:r>
                <a14:m>
                  <m:oMath xmlns:m="http://schemas.openxmlformats.org/officeDocument/2006/math" xmlns="">
                    <m:sSub>
                      <m:sSubPr>
                        <m:ctrlPr>
                          <a:rPr lang="en-GB" b="0" i="1" smtClean="0">
                            <a:latin typeface="Cambria Math"/>
                          </a:rPr>
                        </m:ctrlPr>
                      </m:sSubPr>
                      <m:e>
                        <m:r>
                          <a:rPr lang="en-GB" b="0" i="1" smtClean="0">
                            <a:latin typeface="Cambria Math"/>
                          </a:rPr>
                          <m:t>𝑡</m:t>
                        </m:r>
                      </m:e>
                      <m:sub>
                        <m:r>
                          <a:rPr lang="en-GB" b="0" i="1" smtClean="0">
                            <a:latin typeface="Cambria Math"/>
                          </a:rPr>
                          <m:t>𝜈</m:t>
                        </m:r>
                      </m:sub>
                    </m:sSub>
                  </m:oMath>
                </a14:m>
                <a:r>
                  <a:rPr lang="en-GB" dirty="0" smtClean="0"/>
                  <a:t> </a:t>
                </a:r>
                <a14:m>
                  <m:oMath xmlns:m="http://schemas.openxmlformats.org/officeDocument/2006/math" xmlns="">
                    <m:r>
                      <a:rPr lang="en-GB" b="0" i="1" dirty="0" smtClean="0">
                        <a:latin typeface="Cambria Math"/>
                      </a:rPr>
                      <m:t>⇒</m:t>
                    </m:r>
                  </m:oMath>
                </a14:m>
                <a:r>
                  <a:rPr lang="en-GB" dirty="0" smtClean="0"/>
                  <a:t> smaller confidence interval</a:t>
                </a:r>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038711" y="3501008"/>
                <a:ext cx="5409301" cy="369332"/>
              </a:xfrm>
              <a:prstGeom prst="rect">
                <a:avLst/>
              </a:prstGeom>
              <a:blipFill rotWithShape="1">
                <a:blip r:embed="rId8"/>
                <a:stretch>
                  <a:fillRect t="-8197" r="-338" b="-24590"/>
                </a:stretch>
              </a:blipFill>
            </p:spPr>
            <p:txBody>
              <a:bodyPr/>
              <a:lstStyle/>
              <a:p>
                <a:r>
                  <a:rPr lang="en-GB">
                    <a:noFill/>
                  </a:rPr>
                  <a:t> </a:t>
                </a:r>
              </a:p>
            </p:txBody>
          </p:sp>
        </mc:Fallback>
      </mc:AlternateContent>
      <p:sp>
        <p:nvSpPr>
          <p:cNvPr id="12" name="Rectangle 11"/>
          <p:cNvSpPr/>
          <p:nvPr/>
        </p:nvSpPr>
        <p:spPr>
          <a:xfrm>
            <a:off x="422692" y="4004628"/>
            <a:ext cx="4572000" cy="369332"/>
          </a:xfrm>
          <a:prstGeom prst="rect">
            <a:avLst/>
          </a:prstGeom>
        </p:spPr>
        <p:txBody>
          <a:bodyPr>
            <a:spAutoFit/>
          </a:bodyPr>
          <a:lstStyle/>
          <a:p>
            <a:r>
              <a:rPr lang="en-GB" dirty="0" smtClean="0">
                <a:solidFill>
                  <a:srgbClr val="FF0000"/>
                </a:solidFill>
              </a:rPr>
              <a:t>Increase your sample size?</a:t>
            </a:r>
            <a:endParaRPr lang="en-GB" dirty="0">
              <a:solidFill>
                <a:srgbClr val="FF0000"/>
              </a:solidFill>
            </a:endParaRPr>
          </a:p>
        </p:txBody>
      </p:sp>
      <p:sp>
        <p:nvSpPr>
          <p:cNvPr id="13" name="Rectangle 12"/>
          <p:cNvSpPr/>
          <p:nvPr/>
        </p:nvSpPr>
        <p:spPr>
          <a:xfrm>
            <a:off x="422692" y="4971564"/>
            <a:ext cx="4572000" cy="369332"/>
          </a:xfrm>
          <a:prstGeom prst="rect">
            <a:avLst/>
          </a:prstGeom>
        </p:spPr>
        <p:txBody>
          <a:bodyPr>
            <a:spAutoFit/>
          </a:bodyPr>
          <a:lstStyle/>
          <a:p>
            <a:r>
              <a:rPr lang="en-GB" dirty="0" smtClean="0">
                <a:solidFill>
                  <a:srgbClr val="FF0000"/>
                </a:solidFill>
              </a:rPr>
              <a:t>Smaller sample mean?</a:t>
            </a:r>
            <a:endParaRPr lang="en-GB" dirty="0">
              <a:solidFill>
                <a:srgbClr val="FF0000"/>
              </a:solidFill>
            </a:endParaRPr>
          </a:p>
        </p:txBody>
      </p:sp>
      <p:sp>
        <p:nvSpPr>
          <p:cNvPr id="14" name="Rectangle 13"/>
          <p:cNvSpPr/>
          <p:nvPr/>
        </p:nvSpPr>
        <p:spPr>
          <a:xfrm>
            <a:off x="442116" y="5891927"/>
            <a:ext cx="4572000" cy="369332"/>
          </a:xfrm>
          <a:prstGeom prst="rect">
            <a:avLst/>
          </a:prstGeom>
        </p:spPr>
        <p:txBody>
          <a:bodyPr>
            <a:spAutoFit/>
          </a:bodyPr>
          <a:lstStyle/>
          <a:p>
            <a:r>
              <a:rPr lang="en-GB" dirty="0" smtClean="0">
                <a:solidFill>
                  <a:srgbClr val="FF0000"/>
                </a:solidFill>
              </a:rPr>
              <a:t>Smaller population </a:t>
            </a:r>
            <a:r>
              <a:rPr lang="en-GB" dirty="0">
                <a:solidFill>
                  <a:srgbClr val="FF0000"/>
                </a:solidFill>
              </a:rPr>
              <a:t>standard </a:t>
            </a:r>
            <a:r>
              <a:rPr lang="en-GB" dirty="0" smtClean="0">
                <a:solidFill>
                  <a:srgbClr val="FF0000"/>
                </a:solidFill>
              </a:rPr>
              <a:t>deviation?</a:t>
            </a:r>
            <a:endParaRPr lang="en-GB" dirty="0">
              <a:solidFill>
                <a:srgbClr val="FF0000"/>
              </a:solidFill>
            </a:endParaRPr>
          </a:p>
        </p:txBody>
      </p:sp>
      <mc:AlternateContent xmlns:mc="http://schemas.openxmlformats.org/markup-compatibility/2006" xmlns:a14="http://schemas.microsoft.com/office/drawing/2010/main">
        <mc:Choice Requires="a14">
          <p:sp>
            <p:nvSpPr>
              <p:cNvPr id="15" name="TextBox 14"/>
              <p:cNvSpPr txBox="1"/>
              <p:nvPr/>
            </p:nvSpPr>
            <p:spPr>
              <a:xfrm>
                <a:off x="1160199" y="4410520"/>
                <a:ext cx="7520392" cy="524182"/>
              </a:xfrm>
              <a:prstGeom prst="rect">
                <a:avLst/>
              </a:prstGeom>
              <a:noFill/>
            </p:spPr>
            <p:txBody>
              <a:bodyPr wrap="none" rtlCol="0">
                <a:spAutoFit/>
              </a:bodyPr>
              <a:lstStyle/>
              <a:p>
                <a14:m>
                  <m:oMath xmlns:m="http://schemas.openxmlformats.org/officeDocument/2006/math" xmlns="">
                    <m:r>
                      <a:rPr lang="en-GB" b="0" i="1" smtClean="0">
                        <a:latin typeface="Cambria Math"/>
                      </a:rPr>
                      <m:t>⇒</m:t>
                    </m:r>
                  </m:oMath>
                </a14:m>
                <a:r>
                  <a:rPr lang="en-GB" dirty="0" smtClean="0"/>
                  <a:t> </a:t>
                </a:r>
                <a14:m>
                  <m:oMath xmlns:m="http://schemas.openxmlformats.org/officeDocument/2006/math" xmlns="">
                    <m:r>
                      <a:rPr lang="en-GB" b="0" i="1" dirty="0" smtClean="0">
                        <a:latin typeface="Cambria Math"/>
                      </a:rPr>
                      <m:t>𝑛</m:t>
                    </m:r>
                  </m:oMath>
                </a14:m>
                <a:r>
                  <a:rPr lang="en-GB" dirty="0" smtClean="0"/>
                  <a:t> larger </a:t>
                </a:r>
                <a14:m>
                  <m:oMath xmlns:m="http://schemas.openxmlformats.org/officeDocument/2006/math" xmlns="">
                    <m:r>
                      <a:rPr lang="en-GB" b="0" i="1" smtClean="0">
                        <a:latin typeface="Cambria Math"/>
                      </a:rPr>
                      <m:t>⇒</m:t>
                    </m:r>
                  </m:oMath>
                </a14:m>
                <a:r>
                  <a:rPr lang="en-GB" dirty="0" smtClean="0"/>
                  <a:t> smaller confidence interval (</a:t>
                </a:r>
                <a14:m>
                  <m:oMath xmlns:m="http://schemas.openxmlformats.org/officeDocument/2006/math" xmlns="">
                    <m:f>
                      <m:fPr>
                        <m:ctrlPr>
                          <a:rPr lang="en-GB" b="0" i="1" smtClean="0">
                            <a:latin typeface="Cambria Math"/>
                          </a:rPr>
                        </m:ctrlPr>
                      </m:fPr>
                      <m:num>
                        <m:sSup>
                          <m:sSupPr>
                            <m:ctrlPr>
                              <a:rPr lang="en-GB" b="0" i="1" smtClean="0">
                                <a:latin typeface="Cambria Math"/>
                              </a:rPr>
                            </m:ctrlPr>
                          </m:sSupPr>
                          <m:e>
                            <m:r>
                              <a:rPr lang="en-GB" b="0" i="1" smtClean="0">
                                <a:latin typeface="Cambria Math"/>
                              </a:rPr>
                              <m:t>𝑠</m:t>
                            </m:r>
                          </m:e>
                          <m:sup>
                            <m:r>
                              <a:rPr lang="en-GB" b="0" i="1" smtClean="0">
                                <a:latin typeface="Cambria Math"/>
                              </a:rPr>
                              <m:t>2</m:t>
                            </m:r>
                          </m:sup>
                        </m:sSup>
                      </m:num>
                      <m:den>
                        <m:r>
                          <a:rPr lang="en-GB" b="0" i="1" smtClean="0">
                            <a:latin typeface="Cambria Math"/>
                          </a:rPr>
                          <m:t>𝑛</m:t>
                        </m:r>
                      </m:den>
                    </m:f>
                  </m:oMath>
                </a14:m>
                <a:r>
                  <a:rPr lang="en-GB" dirty="0" smtClean="0"/>
                  <a:t> and </a:t>
                </a:r>
                <a14:m>
                  <m:oMath xmlns:m="http://schemas.openxmlformats.org/officeDocument/2006/math" xmlns="">
                    <m:sSub>
                      <m:sSubPr>
                        <m:ctrlPr>
                          <a:rPr lang="en-GB" b="0" i="1" smtClean="0">
                            <a:latin typeface="Cambria Math"/>
                          </a:rPr>
                        </m:ctrlPr>
                      </m:sSubPr>
                      <m:e>
                        <m:r>
                          <a:rPr lang="en-GB" b="0" i="1" smtClean="0">
                            <a:latin typeface="Cambria Math"/>
                          </a:rPr>
                          <m:t>𝑡</m:t>
                        </m:r>
                      </m:e>
                      <m:sub>
                        <m:r>
                          <a:rPr lang="en-GB" b="0" i="1" smtClean="0">
                            <a:latin typeface="Cambria Math"/>
                          </a:rPr>
                          <m:t>𝑛</m:t>
                        </m:r>
                        <m:r>
                          <a:rPr lang="en-GB" b="0" i="1" smtClean="0">
                            <a:latin typeface="Cambria Math"/>
                          </a:rPr>
                          <m:t>−1</m:t>
                        </m:r>
                      </m:sub>
                    </m:sSub>
                  </m:oMath>
                </a14:m>
                <a:r>
                  <a:rPr lang="en-GB" dirty="0" smtClean="0"/>
                  <a:t> both likely to be smaller)</a:t>
                </a:r>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160199" y="4410520"/>
                <a:ext cx="7520392" cy="524182"/>
              </a:xfrm>
              <a:prstGeom prst="rect">
                <a:avLst/>
              </a:prstGeom>
              <a:blipFill rotWithShape="1">
                <a:blip r:embed="rId9"/>
                <a:stretch>
                  <a:fillRect r="-729" b="-8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68199" y="5369440"/>
                <a:ext cx="4858061" cy="369332"/>
              </a:xfrm>
              <a:prstGeom prst="rect">
                <a:avLst/>
              </a:prstGeom>
              <a:noFill/>
            </p:spPr>
            <p:txBody>
              <a:bodyPr wrap="none" rtlCol="0">
                <a:spAutoFit/>
              </a:bodyPr>
              <a:lstStyle/>
              <a:p>
                <a14:m>
                  <m:oMath xmlns:m="http://schemas.openxmlformats.org/officeDocument/2006/math" xmlns="">
                    <m:r>
                      <a:rPr lang="en-GB" b="0" i="1" smtClean="0">
                        <a:latin typeface="Cambria Math"/>
                      </a:rPr>
                      <m:t>⇒</m:t>
                    </m:r>
                    <m:acc>
                      <m:accPr>
                        <m:chr m:val="̅"/>
                        <m:ctrlPr>
                          <a:rPr lang="en-GB" b="0" i="1" smtClean="0">
                            <a:latin typeface="Cambria Math"/>
                          </a:rPr>
                        </m:ctrlPr>
                      </m:accPr>
                      <m:e>
                        <m:r>
                          <a:rPr lang="en-GB" b="0" i="1" smtClean="0">
                            <a:latin typeface="Cambria Math"/>
                          </a:rPr>
                          <m:t>𝑋</m:t>
                        </m:r>
                      </m:e>
                    </m:acc>
                  </m:oMath>
                </a14:m>
                <a:r>
                  <a:rPr lang="en-GB" dirty="0" smtClean="0"/>
                  <a:t> smaller </a:t>
                </a:r>
                <a14:m>
                  <m:oMath xmlns:m="http://schemas.openxmlformats.org/officeDocument/2006/math" xmlns="">
                    <m:r>
                      <a:rPr lang="en-GB" b="0" i="1" smtClean="0">
                        <a:latin typeface="Cambria Math"/>
                      </a:rPr>
                      <m:t>⇒</m:t>
                    </m:r>
                  </m:oMath>
                </a14:m>
                <a:r>
                  <a:rPr lang="en-GB" dirty="0" smtClean="0"/>
                  <a:t> just changes mid-point, not width </a:t>
                </a:r>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168199" y="5369440"/>
                <a:ext cx="4858061" cy="369332"/>
              </a:xfrm>
              <a:prstGeom prst="rect">
                <a:avLst/>
              </a:prstGeom>
              <a:blipFill rotWithShape="1">
                <a:blip r:embed="rId10"/>
                <a:stretch>
                  <a:fillRect t="-8333" r="-125"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87624" y="6315440"/>
                <a:ext cx="5311134" cy="369332"/>
              </a:xfrm>
              <a:prstGeom prst="rect">
                <a:avLst/>
              </a:prstGeom>
              <a:noFill/>
            </p:spPr>
            <p:txBody>
              <a:bodyPr wrap="none" rtlCol="0">
                <a:spAutoFit/>
              </a:bodyPr>
              <a:lstStyle/>
              <a:p>
                <a14:m>
                  <m:oMath xmlns:m="http://schemas.openxmlformats.org/officeDocument/2006/math" xmlns="">
                    <m:r>
                      <a:rPr lang="en-GB" b="0" i="1" smtClean="0">
                        <a:latin typeface="Cambria Math"/>
                      </a:rPr>
                      <m:t>⇒</m:t>
                    </m:r>
                  </m:oMath>
                </a14:m>
                <a:r>
                  <a:rPr lang="en-GB" dirty="0" smtClean="0"/>
                  <a:t> </a:t>
                </a:r>
                <a14:m>
                  <m:oMath xmlns:m="http://schemas.openxmlformats.org/officeDocument/2006/math" xmlns="">
                    <m:sSup>
                      <m:sSupPr>
                        <m:ctrlPr>
                          <a:rPr lang="en-GB" b="0" i="1" dirty="0" smtClean="0">
                            <a:latin typeface="Cambria Math"/>
                          </a:rPr>
                        </m:ctrlPr>
                      </m:sSupPr>
                      <m:e>
                        <m:r>
                          <a:rPr lang="en-GB" b="0" i="1" dirty="0" smtClean="0">
                            <a:latin typeface="Cambria Math"/>
                          </a:rPr>
                          <m:t>𝑠</m:t>
                        </m:r>
                      </m:e>
                      <m:sup>
                        <m:r>
                          <a:rPr lang="en-GB" b="0" i="1" dirty="0" smtClean="0">
                            <a:latin typeface="Cambria Math"/>
                          </a:rPr>
                          <m:t>2</m:t>
                        </m:r>
                      </m:sup>
                    </m:sSup>
                  </m:oMath>
                </a14:m>
                <a:r>
                  <a:rPr lang="en-GB" dirty="0" smtClean="0"/>
                  <a:t> likely to be smaller </a:t>
                </a:r>
                <a14:m>
                  <m:oMath xmlns:m="http://schemas.openxmlformats.org/officeDocument/2006/math" xmlns="">
                    <m:r>
                      <a:rPr lang="en-GB" b="0" i="1" smtClean="0">
                        <a:latin typeface="Cambria Math"/>
                      </a:rPr>
                      <m:t>⇒</m:t>
                    </m:r>
                  </m:oMath>
                </a14:m>
                <a:r>
                  <a:rPr lang="en-GB" dirty="0" smtClean="0"/>
                  <a:t> smaller confidence interval</a:t>
                </a:r>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187624" y="6315440"/>
                <a:ext cx="5311134" cy="369332"/>
              </a:xfrm>
              <a:prstGeom prst="rect">
                <a:avLst/>
              </a:prstGeom>
              <a:blipFill rotWithShape="1">
                <a:blip r:embed="rId11"/>
                <a:stretch>
                  <a:fillRect t="-8197" r="-344" b="-24590"/>
                </a:stretch>
              </a:blipFill>
            </p:spPr>
            <p:txBody>
              <a:bodyPr/>
              <a:lstStyle/>
              <a:p>
                <a:r>
                  <a:rPr lang="en-GB">
                    <a:noFill/>
                  </a:rPr>
                  <a:t> </a:t>
                </a:r>
              </a:p>
            </p:txBody>
          </p:sp>
        </mc:Fallback>
      </mc:AlternateContent>
      <p:sp>
        <p:nvSpPr>
          <p:cNvPr id="18" name="CorShape1"/>
          <p:cNvSpPr/>
          <p:nvPr>
            <p:custDataLst>
              <p:tags r:id="rId2"/>
            </p:custDataLst>
          </p:nvPr>
        </p:nvSpPr>
        <p:spPr>
          <a:xfrm rot="10800000">
            <a:off x="6258577" y="5317403"/>
            <a:ext cx="241300" cy="338584"/>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78405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P spid="15" grpId="0"/>
      <p:bldP spid="16" grpId="0"/>
      <p:bldP spid="17" grpId="0"/>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76672"/>
            <a:ext cx="1292854" cy="369332"/>
          </a:xfrm>
          <a:prstGeom prst="rect">
            <a:avLst/>
          </a:prstGeom>
        </p:spPr>
        <p:txBody>
          <a:bodyPr wrap="none">
            <a:spAutoFit/>
          </a:bodyPr>
          <a:lstStyle/>
          <a:p>
            <a:r>
              <a:rPr lang="en-GB" b="1" dirty="0">
                <a:solidFill>
                  <a:srgbClr val="002060"/>
                </a:solidFill>
              </a:rPr>
              <a:t>Sample size</a:t>
            </a:r>
            <a:endParaRPr lang="en-GB" dirty="0">
              <a:solidFill>
                <a:srgbClr val="002060"/>
              </a:solidFill>
            </a:endParaRPr>
          </a:p>
        </p:txBody>
      </p:sp>
      <p:sp>
        <p:nvSpPr>
          <p:cNvPr id="5" name="TextBox 4"/>
          <p:cNvSpPr txBox="1"/>
          <p:nvPr/>
        </p:nvSpPr>
        <p:spPr>
          <a:xfrm>
            <a:off x="551862" y="1077846"/>
            <a:ext cx="7385291" cy="369332"/>
          </a:xfrm>
          <a:prstGeom prst="rect">
            <a:avLst/>
          </a:prstGeom>
          <a:noFill/>
        </p:spPr>
        <p:txBody>
          <a:bodyPr wrap="none" rtlCol="0">
            <a:spAutoFit/>
          </a:bodyPr>
          <a:lstStyle/>
          <a:p>
            <a:r>
              <a:rPr lang="en-GB" dirty="0" smtClean="0"/>
              <a:t>How many random samples do you need to reach  desired level of precision?</a:t>
            </a:r>
            <a:endParaRPr lang="en-GB" dirty="0"/>
          </a:p>
        </p:txBody>
      </p:sp>
      <mc:AlternateContent xmlns:mc="http://schemas.openxmlformats.org/markup-compatibility/2006" xmlns:a14="http://schemas.microsoft.com/office/drawing/2010/main">
        <mc:Choice Requires="a14">
          <p:sp>
            <p:nvSpPr>
              <p:cNvPr id="7" name="Rectangle 6"/>
              <p:cNvSpPr/>
              <p:nvPr/>
            </p:nvSpPr>
            <p:spPr>
              <a:xfrm>
                <a:off x="551862" y="1455588"/>
                <a:ext cx="7560840" cy="656013"/>
              </a:xfrm>
              <a:prstGeom prst="rect">
                <a:avLst/>
              </a:prstGeom>
            </p:spPr>
            <p:txBody>
              <a:bodyPr wrap="square">
                <a:spAutoFit/>
              </a:bodyPr>
              <a:lstStyle/>
              <a:p>
                <a:r>
                  <a:rPr lang="en-GB" dirty="0"/>
                  <a:t>For example, for Normal data, confidence interval for </a:t>
                </a:r>
                <a14:m>
                  <m:oMath xmlns:m="http://schemas.openxmlformats.org/officeDocument/2006/math" xmlns="">
                    <m:r>
                      <a:rPr lang="en-GB" i="1">
                        <a:latin typeface="Cambria Math"/>
                      </a:rPr>
                      <m:t>𝜇</m:t>
                    </m:r>
                  </m:oMath>
                </a14:m>
                <a:r>
                  <a:rPr lang="en-GB" dirty="0"/>
                  <a:t> is </a:t>
                </a:r>
                <a14:m>
                  <m:oMath xmlns:m="http://schemas.openxmlformats.org/officeDocument/2006/math" xmlns="">
                    <m:acc>
                      <m:accPr>
                        <m:chr m:val="̅"/>
                        <m:ctrlPr>
                          <a:rPr lang="en-GB" i="1">
                            <a:latin typeface="Cambria Math"/>
                          </a:rPr>
                        </m:ctrlPr>
                      </m:accPr>
                      <m:e>
                        <m:r>
                          <a:rPr lang="en-GB" i="1">
                            <a:latin typeface="Cambria Math"/>
                          </a:rPr>
                          <m:t>𝑋</m:t>
                        </m:r>
                      </m:e>
                    </m:acc>
                    <m:r>
                      <a:rPr lang="en-GB" i="1">
                        <a:latin typeface="Cambria Math"/>
                      </a:rPr>
                      <m:t>±</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a14:m>
                <a:r>
                  <a:rPr lang="en-GB" dirty="0"/>
                  <a:t>.  </a:t>
                </a:r>
              </a:p>
            </p:txBody>
          </p:sp>
        </mc:Choice>
        <mc:Fallback xmlns="">
          <p:sp>
            <p:nvSpPr>
              <p:cNvPr id="7" name="Rectangle 6"/>
              <p:cNvSpPr>
                <a:spLocks noRot="1" noChangeAspect="1" noMove="1" noResize="1" noEditPoints="1" noAdjustHandles="1" noChangeArrowheads="1" noChangeShapeType="1" noTextEdit="1"/>
              </p:cNvSpPr>
              <p:nvPr/>
            </p:nvSpPr>
            <p:spPr>
              <a:xfrm>
                <a:off x="551862" y="1455588"/>
                <a:ext cx="7560840" cy="656013"/>
              </a:xfrm>
              <a:prstGeom prst="rect">
                <a:avLst/>
              </a:prstGeom>
              <a:blipFill rotWithShape="1">
                <a:blip r:embed="rId3"/>
                <a:stretch>
                  <a:fillRect l="-7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1862" y="2175668"/>
                <a:ext cx="8136904" cy="646331"/>
              </a:xfrm>
              <a:prstGeom prst="rect">
                <a:avLst/>
              </a:prstGeom>
            </p:spPr>
            <p:txBody>
              <a:bodyPr wrap="square">
                <a:spAutoFit/>
              </a:bodyPr>
              <a:lstStyle/>
              <a:p>
                <a:r>
                  <a:rPr lang="en-GB" dirty="0"/>
                  <a:t>Suppose we want to estimate </a:t>
                </a:r>
                <a14:m>
                  <m:oMath xmlns:m="http://schemas.openxmlformats.org/officeDocument/2006/math" xmlns="">
                    <m:r>
                      <a:rPr lang="en-GB" i="1">
                        <a:latin typeface="Cambria Math"/>
                      </a:rPr>
                      <m:t>𝜇</m:t>
                    </m:r>
                  </m:oMath>
                </a14:m>
                <a:r>
                  <a:rPr lang="en-GB" dirty="0"/>
                  <a:t> to within </a:t>
                </a:r>
                <a14:m>
                  <m:oMath xmlns:m="http://schemas.openxmlformats.org/officeDocument/2006/math" xmlns="">
                    <m:r>
                      <a:rPr lang="en-GB" i="1">
                        <a:latin typeface="Cambria Math"/>
                      </a:rPr>
                      <m:t>±</m:t>
                    </m:r>
                    <m:r>
                      <a:rPr lang="en-GB" i="1">
                        <a:latin typeface="Cambria Math"/>
                      </a:rPr>
                      <m:t>𝛿</m:t>
                    </m:r>
                  </m:oMath>
                </a14:m>
                <a:r>
                  <a:rPr lang="en-GB" dirty="0"/>
                  <a:t>, where </a:t>
                </a:r>
                <a14:m>
                  <m:oMath xmlns:m="http://schemas.openxmlformats.org/officeDocument/2006/math" xmlns="">
                    <m:r>
                      <a:rPr lang="en-GB" i="1">
                        <a:latin typeface="Cambria Math"/>
                      </a:rPr>
                      <m:t>𝛿</m:t>
                    </m:r>
                  </m:oMath>
                </a14:m>
                <a:r>
                  <a:rPr lang="en-GB" dirty="0"/>
                  <a:t> (and the degree of confidence) is given</a:t>
                </a:r>
                <a:r>
                  <a:rPr lang="en-GB" dirty="0" smtClean="0"/>
                  <a:t>.</a:t>
                </a:r>
              </a:p>
            </p:txBody>
          </p:sp>
        </mc:Choice>
        <mc:Fallback xmlns="">
          <p:sp>
            <p:nvSpPr>
              <p:cNvPr id="8" name="Rectangle 7"/>
              <p:cNvSpPr>
                <a:spLocks noRot="1" noChangeAspect="1" noMove="1" noResize="1" noEditPoints="1" noAdjustHandles="1" noChangeArrowheads="1" noChangeShapeType="1" noTextEdit="1"/>
              </p:cNvSpPr>
              <p:nvPr/>
            </p:nvSpPr>
            <p:spPr>
              <a:xfrm>
                <a:off x="551862" y="2175668"/>
                <a:ext cx="8136904" cy="646331"/>
              </a:xfrm>
              <a:prstGeom prst="rect">
                <a:avLst/>
              </a:prstGeom>
              <a:blipFill rotWithShape="1">
                <a:blip r:embed="rId4"/>
                <a:stretch>
                  <a:fillRect l="-675" t="-4717" r="-1049"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700700" y="3765910"/>
                <a:ext cx="4572000" cy="652166"/>
              </a:xfrm>
              <a:prstGeom prst="rect">
                <a:avLst/>
              </a:prstGeom>
            </p:spPr>
            <p:txBody>
              <a:bodyPr>
                <a:spAutoFit/>
              </a:bodyPr>
              <a:lstStyle/>
              <a:p>
                <a14:m>
                  <m:oMathPara xmlns:m="http://schemas.openxmlformats.org/officeDocument/2006/math" xmlns="">
                    <m:oMathParaPr>
                      <m:jc m:val="centerGroup"/>
                    </m:oMathParaPr>
                    <m:oMath xmlns:m="http://schemas.openxmlformats.org/officeDocument/2006/math">
                      <m:r>
                        <a:rPr lang="en-GB" i="1">
                          <a:latin typeface="Cambria Math"/>
                        </a:rPr>
                        <m:t>⇒</m:t>
                      </m:r>
                      <m:r>
                        <a:rPr lang="en-GB" i="1">
                          <a:latin typeface="Cambria Math"/>
                        </a:rPr>
                        <m:t>𝑛</m:t>
                      </m:r>
                      <m:r>
                        <a:rPr lang="en-GB" i="1">
                          <a:latin typeface="Cambria Math"/>
                        </a:rPr>
                        <m:t>=</m:t>
                      </m:r>
                      <m:f>
                        <m:fPr>
                          <m:ctrlPr>
                            <a:rPr lang="en-GB" i="1">
                              <a:latin typeface="Cambria Math"/>
                            </a:rPr>
                          </m:ctrlPr>
                        </m:fPr>
                        <m:num>
                          <m:sSubSup>
                            <m:sSubSupPr>
                              <m:ctrlPr>
                                <a:rPr lang="en-GB" i="1">
                                  <a:latin typeface="Cambria Math"/>
                                </a:rPr>
                              </m:ctrlPr>
                            </m:sSubSupPr>
                            <m:e>
                              <m:r>
                                <a:rPr lang="en-GB" i="1">
                                  <a:latin typeface="Cambria Math"/>
                                </a:rPr>
                                <m:t>𝑡</m:t>
                              </m:r>
                            </m:e>
                            <m:sub>
                              <m:r>
                                <a:rPr lang="en-GB" i="1">
                                  <a:latin typeface="Cambria Math"/>
                                </a:rPr>
                                <m:t>𝑛</m:t>
                              </m:r>
                              <m:r>
                                <a:rPr lang="en-GB" i="1">
                                  <a:latin typeface="Cambria Math"/>
                                </a:rPr>
                                <m:t>−1</m:t>
                              </m:r>
                            </m:sub>
                            <m:sup>
                              <m:r>
                                <a:rPr lang="en-GB" i="1">
                                  <a:latin typeface="Cambria Math"/>
                                </a:rPr>
                                <m:t>2</m:t>
                              </m:r>
                            </m:sup>
                          </m:sSubSup>
                          <m:sSup>
                            <m:sSupPr>
                              <m:ctrlPr>
                                <a:rPr lang="en-GB" i="1">
                                  <a:latin typeface="Cambria Math"/>
                                </a:rPr>
                              </m:ctrlPr>
                            </m:sSupPr>
                            <m:e>
                              <m:r>
                                <a:rPr lang="en-GB" i="1">
                                  <a:latin typeface="Cambria Math"/>
                                </a:rPr>
                                <m:t>𝑠</m:t>
                              </m:r>
                            </m:e>
                            <m:sup>
                              <m:r>
                                <a:rPr lang="en-GB" i="1">
                                  <a:latin typeface="Cambria Math"/>
                                </a:rPr>
                                <m:t>2</m:t>
                              </m:r>
                            </m:sup>
                          </m:sSup>
                        </m:num>
                        <m:den>
                          <m:sSup>
                            <m:sSupPr>
                              <m:ctrlPr>
                                <a:rPr lang="en-GB" i="1">
                                  <a:latin typeface="Cambria Math"/>
                                </a:rPr>
                              </m:ctrlPr>
                            </m:sSupPr>
                            <m:e>
                              <m:r>
                                <a:rPr lang="en-GB" i="1">
                                  <a:latin typeface="Cambria Math"/>
                                </a:rPr>
                                <m:t>𝛿</m:t>
                              </m:r>
                            </m:e>
                            <m:sup>
                              <m:r>
                                <a:rPr lang="en-GB" i="1">
                                  <a:latin typeface="Cambria Math"/>
                                </a:rPr>
                                <m:t>2</m:t>
                              </m:r>
                            </m:sup>
                          </m:sSup>
                        </m:den>
                      </m:f>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1700700" y="3765910"/>
                <a:ext cx="4572000" cy="652166"/>
              </a:xfrm>
              <a:prstGeom prst="rect">
                <a:avLst/>
              </a:prstGeom>
              <a:blipFill rotWithShape="1">
                <a:blip r:embed="rId5"/>
                <a:stretch>
                  <a:fillRect/>
                </a:stretch>
              </a:blipFill>
            </p:spPr>
            <p:txBody>
              <a:bodyPr/>
              <a:lstStyle/>
              <a:p>
                <a:r>
                  <a:rPr lang="en-GB">
                    <a:noFill/>
                  </a:rPr>
                  <a:t> </a:t>
                </a:r>
              </a:p>
            </p:txBody>
          </p:sp>
        </mc:Fallback>
      </mc:AlternateContent>
      <p:sp>
        <p:nvSpPr>
          <p:cNvPr id="10" name="TextBox 9"/>
          <p:cNvSpPr txBox="1"/>
          <p:nvPr/>
        </p:nvSpPr>
        <p:spPr>
          <a:xfrm>
            <a:off x="1718695" y="3152422"/>
            <a:ext cx="689099" cy="369332"/>
          </a:xfrm>
          <a:prstGeom prst="rect">
            <a:avLst/>
          </a:prstGeom>
          <a:noFill/>
        </p:spPr>
        <p:txBody>
          <a:bodyPr wrap="none" rtlCol="0">
            <a:spAutoFit/>
          </a:bodyPr>
          <a:lstStyle/>
          <a:p>
            <a:r>
              <a:rPr lang="en-GB" dirty="0" smtClean="0"/>
              <a:t>Want</a:t>
            </a:r>
            <a:endParaRPr lang="en-GB" dirty="0"/>
          </a:p>
        </p:txBody>
      </p:sp>
      <mc:AlternateContent xmlns:mc="http://schemas.openxmlformats.org/markup-compatibility/2006" xmlns:a14="http://schemas.microsoft.com/office/drawing/2010/main">
        <mc:Choice Requires="a14">
          <p:sp>
            <p:nvSpPr>
              <p:cNvPr id="11" name="Rectangle 10"/>
              <p:cNvSpPr/>
              <p:nvPr/>
            </p:nvSpPr>
            <p:spPr>
              <a:xfrm>
                <a:off x="3103001" y="2821999"/>
                <a:ext cx="1502654" cy="910699"/>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𝛿</m:t>
                      </m:r>
                      <m:r>
                        <a:rPr lang="en-GB" i="1">
                          <a:latin typeface="Cambria Math"/>
                        </a:rPr>
                        <m:t>=</m:t>
                      </m:r>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ad>
                        <m:radPr>
                          <m:degHide m:val="on"/>
                          <m:ctrlPr>
                            <a:rPr lang="en-GB" i="1">
                              <a:latin typeface="Cambria Math"/>
                            </a:rPr>
                          </m:ctrlPr>
                        </m:radPr>
                        <m:deg/>
                        <m:e>
                          <m:f>
                            <m:fPr>
                              <m:ctrlPr>
                                <a:rPr lang="en-GB" i="1">
                                  <a:latin typeface="Cambria Math"/>
                                </a:rPr>
                              </m:ctrlPr>
                            </m:fPr>
                            <m:num>
                              <m:sSup>
                                <m:sSupPr>
                                  <m:ctrlPr>
                                    <a:rPr lang="en-GB" i="1">
                                      <a:latin typeface="Cambria Math"/>
                                    </a:rPr>
                                  </m:ctrlPr>
                                </m:sSupPr>
                                <m:e>
                                  <m:r>
                                    <a:rPr lang="en-GB" i="1">
                                      <a:latin typeface="Cambria Math"/>
                                    </a:rPr>
                                    <m:t>𝑠</m:t>
                                  </m:r>
                                </m:e>
                                <m:sup>
                                  <m:r>
                                    <a:rPr lang="en-GB" i="1">
                                      <a:latin typeface="Cambria Math"/>
                                    </a:rPr>
                                    <m:t>2</m:t>
                                  </m:r>
                                </m:sup>
                              </m:sSup>
                            </m:num>
                            <m:den>
                              <m:r>
                                <a:rPr lang="en-GB" i="1">
                                  <a:latin typeface="Cambria Math"/>
                                </a:rPr>
                                <m:t>𝑛</m:t>
                              </m:r>
                            </m:den>
                          </m:f>
                        </m:e>
                      </m:rad>
                    </m:oMath>
                  </m:oMathPara>
                </a14:m>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3103001" y="2821999"/>
                <a:ext cx="1502654" cy="910699"/>
              </a:xfrm>
              <a:prstGeom prst="rect">
                <a:avLst/>
              </a:prstGeom>
              <a:blipFill rotWithShape="1">
                <a:blip r:embed="rId6"/>
                <a:stretch>
                  <a:fillRect/>
                </a:stretch>
              </a:blipFill>
            </p:spPr>
            <p:txBody>
              <a:bodyPr/>
              <a:lstStyle/>
              <a:p>
                <a:r>
                  <a:rPr lang="en-GB">
                    <a:noFill/>
                  </a:rPr>
                  <a:t> </a:t>
                </a:r>
              </a:p>
            </p:txBody>
          </p:sp>
        </mc:Fallback>
      </mc:AlternateContent>
      <p:sp>
        <p:nvSpPr>
          <p:cNvPr id="12" name="TextBox 11"/>
          <p:cNvSpPr txBox="1"/>
          <p:nvPr/>
        </p:nvSpPr>
        <p:spPr>
          <a:xfrm>
            <a:off x="585210" y="4525022"/>
            <a:ext cx="748923" cy="369332"/>
          </a:xfrm>
          <a:prstGeom prst="rect">
            <a:avLst/>
          </a:prstGeom>
          <a:noFill/>
        </p:spPr>
        <p:txBody>
          <a:bodyPr wrap="none" rtlCol="0">
            <a:spAutoFit/>
          </a:bodyPr>
          <a:lstStyle/>
          <a:p>
            <a:r>
              <a:rPr lang="en-GB" dirty="0" smtClean="0"/>
              <a:t>Need:</a:t>
            </a:r>
            <a:endParaRPr lang="en-GB" dirty="0"/>
          </a:p>
        </p:txBody>
      </p:sp>
      <mc:AlternateContent xmlns:mc="http://schemas.openxmlformats.org/markup-compatibility/2006" xmlns:a14="http://schemas.microsoft.com/office/drawing/2010/main">
        <mc:Choice Requires="a14">
          <p:sp>
            <p:nvSpPr>
              <p:cNvPr id="13" name="TextBox 12"/>
              <p:cNvSpPr txBox="1"/>
              <p:nvPr/>
            </p:nvSpPr>
            <p:spPr>
              <a:xfrm>
                <a:off x="1747244" y="4542640"/>
                <a:ext cx="4257576" cy="369332"/>
              </a:xfrm>
              <a:prstGeom prst="rect">
                <a:avLst/>
              </a:prstGeom>
              <a:noFill/>
            </p:spPr>
            <p:txBody>
              <a:bodyPr wrap="none" rtlCol="0">
                <a:spAutoFit/>
              </a:bodyPr>
              <a:lstStyle/>
              <a:p>
                <a:r>
                  <a:rPr lang="en-GB" dirty="0" smtClean="0"/>
                  <a:t>- Estimate of </a:t>
                </a:r>
                <a14:m>
                  <m:oMath xmlns:m="http://schemas.openxmlformats.org/officeDocument/2006/math" xmlns="">
                    <m:sSup>
                      <m:sSupPr>
                        <m:ctrlPr>
                          <a:rPr lang="en-GB" b="0" i="1" smtClean="0">
                            <a:latin typeface="Cambria Math"/>
                          </a:rPr>
                        </m:ctrlPr>
                      </m:sSupPr>
                      <m:e>
                        <m:r>
                          <a:rPr lang="en-GB" b="0" i="1" smtClean="0">
                            <a:latin typeface="Cambria Math"/>
                          </a:rPr>
                          <m:t>𝑠</m:t>
                        </m:r>
                      </m:e>
                      <m:sup>
                        <m:r>
                          <a:rPr lang="en-GB" b="0" i="1" smtClean="0">
                            <a:latin typeface="Cambria Math"/>
                          </a:rPr>
                          <m:t>2</m:t>
                        </m:r>
                      </m:sup>
                    </m:sSup>
                  </m:oMath>
                </a14:m>
                <a:r>
                  <a:rPr lang="en-GB" dirty="0" smtClean="0"/>
                  <a:t> (e.g. previous experiments)</a:t>
                </a:r>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747244" y="4542640"/>
                <a:ext cx="4257576" cy="369332"/>
              </a:xfrm>
              <a:prstGeom prst="rect">
                <a:avLst/>
              </a:prstGeom>
              <a:blipFill rotWithShape="1">
                <a:blip r:embed="rId7"/>
                <a:stretch>
                  <a:fillRect l="-1289" t="-8197" r="-71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33722" y="5064372"/>
                <a:ext cx="5722144" cy="369332"/>
              </a:xfrm>
              <a:prstGeom prst="rect">
                <a:avLst/>
              </a:prstGeom>
              <a:noFill/>
            </p:spPr>
            <p:txBody>
              <a:bodyPr wrap="none" rtlCol="0">
                <a:spAutoFit/>
              </a:bodyPr>
              <a:lstStyle/>
              <a:p>
                <a:r>
                  <a:rPr lang="en-GB" dirty="0" smtClean="0"/>
                  <a:t>- Estimate </a:t>
                </a:r>
                <a:r>
                  <a:rPr lang="en-GB" dirty="0"/>
                  <a:t>of </a:t>
                </a:r>
                <a14:m>
                  <m:oMath xmlns:m="http://schemas.openxmlformats.org/officeDocument/2006/math" xmlns="">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oMath>
                </a14:m>
                <a:r>
                  <a:rPr lang="en-GB" dirty="0"/>
                  <a:t>. This depends on </a:t>
                </a:r>
                <a:r>
                  <a:rPr lang="en-GB" i="1" dirty="0"/>
                  <a:t>n</a:t>
                </a:r>
                <a:r>
                  <a:rPr lang="en-GB" dirty="0"/>
                  <a:t>, but not very strongly.</a:t>
                </a:r>
              </a:p>
            </p:txBody>
          </p:sp>
        </mc:Choice>
        <mc:Fallback xmlns="">
          <p:sp>
            <p:nvSpPr>
              <p:cNvPr id="15" name="TextBox 14"/>
              <p:cNvSpPr txBox="1">
                <a:spLocks noRot="1" noChangeAspect="1" noMove="1" noResize="1" noEditPoints="1" noAdjustHandles="1" noChangeArrowheads="1" noChangeShapeType="1" noTextEdit="1"/>
              </p:cNvSpPr>
              <p:nvPr/>
            </p:nvSpPr>
            <p:spPr>
              <a:xfrm>
                <a:off x="1733722" y="5064372"/>
                <a:ext cx="5722144" cy="369332"/>
              </a:xfrm>
              <a:prstGeom prst="rect">
                <a:avLst/>
              </a:prstGeom>
              <a:blipFill rotWithShape="1">
                <a:blip r:embed="rId8"/>
                <a:stretch>
                  <a:fillRect l="-852" t="-8333" r="-958"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380648" y="5613029"/>
                <a:ext cx="4075218" cy="369332"/>
              </a:xfrm>
              <a:prstGeom prst="rect">
                <a:avLst/>
              </a:prstGeom>
            </p:spPr>
            <p:txBody>
              <a:bodyPr wrap="none">
                <a:spAutoFit/>
              </a:bodyPr>
              <a:lstStyle/>
              <a:p>
                <a:r>
                  <a:rPr lang="en-GB" dirty="0" smtClean="0"/>
                  <a:t>e.g. take  </a:t>
                </a:r>
                <a14:m>
                  <m:oMath xmlns:m="http://schemas.openxmlformats.org/officeDocument/2006/math" xmlns="">
                    <m:sSub>
                      <m:sSubPr>
                        <m:ctrlPr>
                          <a:rPr lang="en-GB" i="1">
                            <a:latin typeface="Cambria Math"/>
                          </a:rPr>
                        </m:ctrlPr>
                      </m:sSubPr>
                      <m:e>
                        <m:r>
                          <a:rPr lang="en-GB" i="1">
                            <a:latin typeface="Cambria Math"/>
                          </a:rPr>
                          <m:t>𝑡</m:t>
                        </m:r>
                      </m:e>
                      <m:sub>
                        <m:r>
                          <a:rPr lang="en-GB" i="1">
                            <a:latin typeface="Cambria Math"/>
                          </a:rPr>
                          <m:t>𝑛</m:t>
                        </m:r>
                        <m:r>
                          <a:rPr lang="en-GB" i="1">
                            <a:latin typeface="Cambria Math"/>
                          </a:rPr>
                          <m:t>−1</m:t>
                        </m:r>
                      </m:sub>
                    </m:sSub>
                    <m:r>
                      <a:rPr lang="en-GB" i="1">
                        <a:latin typeface="Cambria Math"/>
                      </a:rPr>
                      <m:t>=2.1</m:t>
                    </m:r>
                  </m:oMath>
                </a14:m>
                <a:r>
                  <a:rPr lang="en-GB" dirty="0"/>
                  <a:t> for  95% confidence.</a:t>
                </a:r>
              </a:p>
            </p:txBody>
          </p:sp>
        </mc:Choice>
        <mc:Fallback xmlns="">
          <p:sp>
            <p:nvSpPr>
              <p:cNvPr id="14" name="Rectangle 13"/>
              <p:cNvSpPr>
                <a:spLocks noRot="1" noChangeAspect="1" noMove="1" noResize="1" noEditPoints="1" noAdjustHandles="1" noChangeArrowheads="1" noChangeShapeType="1" noTextEdit="1"/>
              </p:cNvSpPr>
              <p:nvPr/>
            </p:nvSpPr>
            <p:spPr>
              <a:xfrm>
                <a:off x="3380648" y="5613029"/>
                <a:ext cx="4075218" cy="369332"/>
              </a:xfrm>
              <a:prstGeom prst="rect">
                <a:avLst/>
              </a:prstGeom>
              <a:blipFill rotWithShape="1">
                <a:blip r:embed="rId9"/>
                <a:stretch>
                  <a:fillRect l="-1347" t="-8333" r="-74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50292" y="6284962"/>
                <a:ext cx="8314195" cy="562333"/>
              </a:xfrm>
              <a:prstGeom prst="rect">
                <a:avLst/>
              </a:prstGeom>
            </p:spPr>
            <p:txBody>
              <a:bodyPr wrap="square">
                <a:spAutoFit/>
              </a:bodyPr>
              <a:lstStyle/>
              <a:p>
                <a:r>
                  <a:rPr lang="en-GB" dirty="0"/>
                  <a:t>Rule of thumb: for 95% confidence, choose </a:t>
                </a:r>
                <a14:m>
                  <m:oMath xmlns:m="http://schemas.openxmlformats.org/officeDocument/2006/math" xmlns="">
                    <m:r>
                      <a:rPr lang="en-GB" i="1">
                        <a:latin typeface="Cambria Math"/>
                      </a:rPr>
                      <m:t>𝑛</m:t>
                    </m:r>
                    <m:r>
                      <a:rPr lang="en-GB" i="1">
                        <a:latin typeface="Cambria Math"/>
                      </a:rPr>
                      <m:t>=</m:t>
                    </m:r>
                    <m:f>
                      <m:fPr>
                        <m:ctrlPr>
                          <a:rPr lang="en-GB" i="1">
                            <a:latin typeface="Cambria Math"/>
                          </a:rPr>
                        </m:ctrlPr>
                      </m:fPr>
                      <m:num>
                        <m:sSup>
                          <m:sSupPr>
                            <m:ctrlPr>
                              <a:rPr lang="en-GB" i="1">
                                <a:latin typeface="Cambria Math"/>
                              </a:rPr>
                            </m:ctrlPr>
                          </m:sSupPr>
                          <m:e>
                            <m:r>
                              <a:rPr lang="en-GB" i="1">
                                <a:latin typeface="Cambria Math"/>
                              </a:rPr>
                              <m:t>2.1</m:t>
                            </m:r>
                          </m:e>
                          <m:sup>
                            <m:r>
                              <a:rPr lang="en-GB" i="1">
                                <a:latin typeface="Cambria Math"/>
                              </a:rPr>
                              <m:t>2</m:t>
                            </m:r>
                          </m:sup>
                        </m:sSup>
                        <m:r>
                          <a:rPr lang="en-GB" i="1">
                            <a:latin typeface="Cambria Math"/>
                          </a:rPr>
                          <m:t>×</m:t>
                        </m:r>
                        <m:r>
                          <m:rPr>
                            <m:sty m:val="p"/>
                          </m:rPr>
                          <a:rPr lang="en-GB">
                            <a:latin typeface="Cambria Math"/>
                          </a:rPr>
                          <m:t>Estimate</m:t>
                        </m:r>
                        <m:r>
                          <a:rPr lang="en-GB">
                            <a:latin typeface="Cambria Math"/>
                          </a:rPr>
                          <m:t> </m:t>
                        </m:r>
                        <m:r>
                          <m:rPr>
                            <m:sty m:val="p"/>
                          </m:rPr>
                          <a:rPr lang="en-GB">
                            <a:latin typeface="Cambria Math"/>
                          </a:rPr>
                          <m:t>of</m:t>
                        </m:r>
                        <m:r>
                          <a:rPr lang="en-GB">
                            <a:latin typeface="Cambria Math"/>
                          </a:rPr>
                          <m:t> </m:t>
                        </m:r>
                        <m:r>
                          <m:rPr>
                            <m:sty m:val="p"/>
                          </m:rPr>
                          <a:rPr lang="en-GB">
                            <a:latin typeface="Cambria Math"/>
                          </a:rPr>
                          <m:t>variance</m:t>
                        </m:r>
                      </m:num>
                      <m:den>
                        <m:sSup>
                          <m:sSupPr>
                            <m:ctrlPr>
                              <a:rPr lang="en-GB" i="1">
                                <a:latin typeface="Cambria Math"/>
                              </a:rPr>
                            </m:ctrlPr>
                          </m:sSupPr>
                          <m:e>
                            <m:r>
                              <m:rPr>
                                <m:sty m:val="p"/>
                              </m:rPr>
                              <a:rPr lang="en-GB">
                                <a:latin typeface="Cambria Math"/>
                              </a:rPr>
                              <m:t>δ</m:t>
                            </m:r>
                          </m:e>
                          <m:sup>
                            <m:r>
                              <a:rPr lang="en-GB">
                                <a:latin typeface="Cambria Math"/>
                              </a:rPr>
                              <m:t>2</m:t>
                            </m:r>
                          </m:sup>
                        </m:sSup>
                      </m:den>
                    </m:f>
                  </m:oMath>
                </a14:m>
                <a:r>
                  <a:rPr lang="en-GB" dirty="0"/>
                  <a:t> </a:t>
                </a:r>
              </a:p>
            </p:txBody>
          </p:sp>
        </mc:Choice>
        <mc:Fallback xmlns="">
          <p:sp>
            <p:nvSpPr>
              <p:cNvPr id="16" name="Rectangle 15"/>
              <p:cNvSpPr>
                <a:spLocks noRot="1" noChangeAspect="1" noMove="1" noResize="1" noEditPoints="1" noAdjustHandles="1" noChangeArrowheads="1" noChangeShapeType="1" noTextEdit="1"/>
              </p:cNvSpPr>
              <p:nvPr/>
            </p:nvSpPr>
            <p:spPr>
              <a:xfrm>
                <a:off x="650292" y="6284962"/>
                <a:ext cx="8314195" cy="562333"/>
              </a:xfrm>
              <a:prstGeom prst="rect">
                <a:avLst/>
              </a:prstGeom>
              <a:blipFill rotWithShape="1">
                <a:blip r:embed="rId10"/>
                <a:stretch>
                  <a:fillRect l="-660" b="-434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3623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23364"/>
            <a:ext cx="3017236" cy="369332"/>
          </a:xfrm>
          <a:prstGeom prst="rect">
            <a:avLst/>
          </a:prstGeom>
          <a:noFill/>
        </p:spPr>
        <p:txBody>
          <a:bodyPr wrap="none" rtlCol="0">
            <a:spAutoFit/>
          </a:bodyPr>
          <a:lstStyle/>
          <a:p>
            <a:r>
              <a:rPr lang="en-GB" b="1" dirty="0" smtClean="0"/>
              <a:t>Normal distribution summary</a:t>
            </a:r>
            <a:endParaRPr lang="en-GB" b="1" dirty="0"/>
          </a:p>
        </p:txBody>
      </p:sp>
      <p:sp>
        <p:nvSpPr>
          <p:cNvPr id="5" name="TextBox 4"/>
          <p:cNvSpPr txBox="1"/>
          <p:nvPr/>
        </p:nvSpPr>
        <p:spPr>
          <a:xfrm>
            <a:off x="539552" y="908720"/>
            <a:ext cx="6139566" cy="369332"/>
          </a:xfrm>
          <a:prstGeom prst="rect">
            <a:avLst/>
          </a:prstGeom>
          <a:noFill/>
        </p:spPr>
        <p:txBody>
          <a:bodyPr wrap="none" rtlCol="0">
            <a:spAutoFit/>
          </a:bodyPr>
          <a:lstStyle/>
          <a:p>
            <a:r>
              <a:rPr lang="en-GB" dirty="0" smtClean="0"/>
              <a:t>Central limit theorem means Normal distribution is ubiquitous</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804319" y="1307469"/>
                <a:ext cx="7806432" cy="369332"/>
              </a:xfrm>
              <a:prstGeom prst="rect">
                <a:avLst/>
              </a:prstGeom>
              <a:noFill/>
            </p:spPr>
            <p:txBody>
              <a:bodyPr wrap="none" rtlCol="0">
                <a:spAutoFit/>
              </a:bodyPr>
              <a:lstStyle/>
              <a:p>
                <a:r>
                  <a:rPr lang="en-GB" dirty="0" smtClean="0"/>
                  <a:t>- Sums and averages of random variables tend to a normal distribution for large </a:t>
                </a:r>
                <a14:m>
                  <m:oMath xmlns:m="http://schemas.openxmlformats.org/officeDocument/2006/math" xmlns="">
                    <m:r>
                      <a:rPr lang="en-GB" b="0" i="1" smtClean="0">
                        <a:latin typeface="Cambria Math"/>
                      </a:rPr>
                      <m:t>𝑛</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04319" y="1307469"/>
                <a:ext cx="7806432" cy="369332"/>
              </a:xfrm>
              <a:prstGeom prst="rect">
                <a:avLst/>
              </a:prstGeom>
              <a:blipFill rotWithShape="1">
                <a:blip r:embed="rId3"/>
                <a:stretch>
                  <a:fillRect l="-703" t="-8197" b="-24590"/>
                </a:stretch>
              </a:blipFill>
            </p:spPr>
            <p:txBody>
              <a:bodyPr/>
              <a:lstStyle/>
              <a:p>
                <a:r>
                  <a:rPr lang="en-GB">
                    <a:noFill/>
                  </a:rPr>
                  <a:t> </a:t>
                </a:r>
              </a:p>
            </p:txBody>
          </p:sp>
        </mc:Fallback>
      </mc:AlternateContent>
      <p:sp>
        <p:nvSpPr>
          <p:cNvPr id="7" name="TextBox 6"/>
          <p:cNvSpPr txBox="1"/>
          <p:nvPr/>
        </p:nvSpPr>
        <p:spPr>
          <a:xfrm>
            <a:off x="589370" y="1988840"/>
            <a:ext cx="5502788" cy="369332"/>
          </a:xfrm>
          <a:prstGeom prst="rect">
            <a:avLst/>
          </a:prstGeom>
          <a:noFill/>
        </p:spPr>
        <p:txBody>
          <a:bodyPr wrap="none" rtlCol="0">
            <a:spAutoFit/>
          </a:bodyPr>
          <a:lstStyle/>
          <a:p>
            <a:r>
              <a:rPr lang="en-GB" dirty="0" smtClean="0"/>
              <a:t>- Sums of Normal </a:t>
            </a:r>
            <a:r>
              <a:rPr lang="en-GB" dirty="0" err="1" smtClean="0"/>
              <a:t>variates</a:t>
            </a:r>
            <a:r>
              <a:rPr lang="en-GB" dirty="0" smtClean="0"/>
              <a:t> also have Normal distributions</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539552" y="2852936"/>
                <a:ext cx="6568273" cy="369332"/>
              </a:xfrm>
              <a:prstGeom prst="rect">
                <a:avLst/>
              </a:prstGeom>
              <a:noFill/>
            </p:spPr>
            <p:txBody>
              <a:bodyPr wrap="none" rtlCol="0">
                <a:spAutoFit/>
              </a:bodyPr>
              <a:lstStyle/>
              <a:p>
                <a:r>
                  <a:rPr lang="en-GB" dirty="0" smtClean="0"/>
                  <a:t>- Normal is useful approximation to Binomial and Poisson for large </a:t>
                </a:r>
                <a14:m>
                  <m:oMath xmlns:m="http://schemas.openxmlformats.org/officeDocument/2006/math" xmlns="">
                    <m:r>
                      <a:rPr lang="en-GB" b="0" i="1" smtClean="0">
                        <a:latin typeface="Cambria Math"/>
                      </a:rPr>
                      <m:t>𝑛</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852936"/>
                <a:ext cx="6568273" cy="369332"/>
              </a:xfrm>
              <a:prstGeom prst="rect">
                <a:avLst/>
              </a:prstGeom>
              <a:blipFill rotWithShape="1">
                <a:blip r:embed="rId4"/>
                <a:stretch>
                  <a:fillRect l="-836" t="-8197" b="-24590"/>
                </a:stretch>
              </a:blipFill>
            </p:spPr>
            <p:txBody>
              <a:bodyPr/>
              <a:lstStyle/>
              <a:p>
                <a:r>
                  <a:rPr lang="en-GB">
                    <a:noFill/>
                  </a:rPr>
                  <a:t> </a:t>
                </a:r>
              </a:p>
            </p:txBody>
          </p:sp>
        </mc:Fallback>
      </mc:AlternateContent>
      <p:sp>
        <p:nvSpPr>
          <p:cNvPr id="9" name="TextBox 8"/>
          <p:cNvSpPr txBox="1"/>
          <p:nvPr/>
        </p:nvSpPr>
        <p:spPr>
          <a:xfrm>
            <a:off x="539552" y="3581019"/>
            <a:ext cx="6038961" cy="369332"/>
          </a:xfrm>
          <a:prstGeom prst="rect">
            <a:avLst/>
          </a:prstGeom>
          <a:noFill/>
        </p:spPr>
        <p:txBody>
          <a:bodyPr wrap="none" rtlCol="0">
            <a:spAutoFit/>
          </a:bodyPr>
          <a:lstStyle/>
          <a:p>
            <a:r>
              <a:rPr lang="en-GB" dirty="0" smtClean="0"/>
              <a:t>- Calculate integrals using tables of  Q standard normal variable</a:t>
            </a:r>
            <a:endParaRPr lang="en-GB" dirty="0"/>
          </a:p>
        </p:txBody>
      </p:sp>
      <mc:AlternateContent xmlns:mc="http://schemas.openxmlformats.org/markup-compatibility/2006" xmlns:a14="http://schemas.microsoft.com/office/drawing/2010/main">
        <mc:Choice Requires="a14">
          <p:sp>
            <p:nvSpPr>
              <p:cNvPr id="10" name="Rectangle 9"/>
              <p:cNvSpPr/>
              <p:nvPr/>
            </p:nvSpPr>
            <p:spPr>
              <a:xfrm>
                <a:off x="6608780" y="3423386"/>
                <a:ext cx="1244122" cy="610936"/>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GB" i="1">
                          <a:latin typeface="Cambria Math"/>
                        </a:rPr>
                        <m:t>𝑍</m:t>
                      </m:r>
                      <m:r>
                        <a:rPr lang="en-GB" i="1">
                          <a:latin typeface="Cambria Math"/>
                        </a:rPr>
                        <m:t>=</m:t>
                      </m:r>
                      <m:f>
                        <m:fPr>
                          <m:ctrlPr>
                            <a:rPr lang="en-GB" i="1">
                              <a:latin typeface="Cambria Math"/>
                            </a:rPr>
                          </m:ctrlPr>
                        </m:fPr>
                        <m:num>
                          <m:r>
                            <a:rPr lang="en-GB" i="1">
                              <a:latin typeface="Cambria Math"/>
                            </a:rPr>
                            <m:t>𝑋</m:t>
                          </m:r>
                          <m:r>
                            <a:rPr lang="en-GB" i="1">
                              <a:latin typeface="Cambria Math"/>
                            </a:rPr>
                            <m:t>−</m:t>
                          </m:r>
                          <m:r>
                            <a:rPr lang="en-GB" i="1">
                              <a:latin typeface="Cambria Math"/>
                            </a:rPr>
                            <m:t>𝜇</m:t>
                          </m:r>
                        </m:num>
                        <m:den>
                          <m:r>
                            <a:rPr lang="en-GB" i="1">
                              <a:latin typeface="Cambria Math"/>
                            </a:rPr>
                            <m:t>𝜎</m:t>
                          </m:r>
                        </m:den>
                      </m:f>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6608780" y="3423386"/>
                <a:ext cx="1244122" cy="610936"/>
              </a:xfrm>
              <a:prstGeom prst="rect">
                <a:avLst/>
              </a:prstGeom>
              <a:blipFill rotWithShape="1">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377827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352928" cy="4524315"/>
          </a:xfrm>
          <a:prstGeom prst="rect">
            <a:avLst/>
          </a:prstGeom>
        </p:spPr>
        <p:txBody>
          <a:bodyPr wrap="square">
            <a:spAutoFit/>
          </a:bodyPr>
          <a:lstStyle/>
          <a:p>
            <a:r>
              <a:rPr lang="en-GB" b="1" dirty="0" smtClean="0">
                <a:solidFill>
                  <a:schemeClr val="tx2"/>
                </a:solidFill>
              </a:rPr>
              <a:t>Descriptive </a:t>
            </a:r>
            <a:r>
              <a:rPr lang="en-GB" b="1" dirty="0">
                <a:solidFill>
                  <a:schemeClr val="tx2"/>
                </a:solidFill>
              </a:rPr>
              <a:t>Statistics</a:t>
            </a:r>
            <a:endParaRPr lang="en-GB" dirty="0">
              <a:solidFill>
                <a:schemeClr val="tx2"/>
              </a:solidFill>
            </a:endParaRPr>
          </a:p>
          <a:p>
            <a:r>
              <a:rPr lang="en-GB" dirty="0"/>
              <a:t> </a:t>
            </a:r>
          </a:p>
          <a:p>
            <a:r>
              <a:rPr lang="en-GB" b="1" dirty="0"/>
              <a:t>Types of data</a:t>
            </a:r>
            <a:endParaRPr lang="en-GB" dirty="0"/>
          </a:p>
          <a:p>
            <a:r>
              <a:rPr lang="en-GB" b="1" dirty="0"/>
              <a:t> </a:t>
            </a:r>
            <a:endParaRPr lang="en-GB" dirty="0"/>
          </a:p>
          <a:p>
            <a:r>
              <a:rPr lang="en-GB" dirty="0"/>
              <a:t>A </a:t>
            </a:r>
            <a:r>
              <a:rPr lang="en-GB" i="1" dirty="0"/>
              <a:t>variate</a:t>
            </a:r>
            <a:r>
              <a:rPr lang="en-GB" dirty="0"/>
              <a:t> or </a:t>
            </a:r>
            <a:r>
              <a:rPr lang="en-GB" i="1" dirty="0"/>
              <a:t>random variable</a:t>
            </a:r>
            <a:r>
              <a:rPr lang="en-GB" dirty="0"/>
              <a:t> is a quantity or attribute whose value may </a:t>
            </a:r>
            <a:r>
              <a:rPr lang="en-GB" dirty="0" smtClean="0"/>
              <a:t>vary</a:t>
            </a:r>
          </a:p>
          <a:p>
            <a:endParaRPr lang="en-GB" dirty="0"/>
          </a:p>
          <a:p>
            <a:r>
              <a:rPr lang="en-GB" dirty="0" smtClean="0"/>
              <a:t>There </a:t>
            </a:r>
            <a:r>
              <a:rPr lang="en-GB" dirty="0"/>
              <a:t>are various types of </a:t>
            </a:r>
            <a:r>
              <a:rPr lang="en-GB" dirty="0" smtClean="0"/>
              <a:t>variate:</a:t>
            </a:r>
            <a:endParaRPr lang="en-GB" dirty="0"/>
          </a:p>
          <a:p>
            <a:r>
              <a:rPr lang="en-GB" dirty="0"/>
              <a:t> </a:t>
            </a:r>
          </a:p>
          <a:p>
            <a:pPr marL="285750" indent="-285750">
              <a:buFont typeface="Arial" pitchFamily="34" charset="0"/>
              <a:buChar char="•"/>
            </a:pPr>
            <a:r>
              <a:rPr lang="en-GB" i="1" dirty="0" smtClean="0"/>
              <a:t>Qualitative </a:t>
            </a:r>
            <a:r>
              <a:rPr lang="en-GB" dirty="0"/>
              <a:t>or </a:t>
            </a:r>
            <a:r>
              <a:rPr lang="en-GB" i="1" dirty="0"/>
              <a:t>nominal; </a:t>
            </a:r>
            <a:r>
              <a:rPr lang="en-GB" dirty="0"/>
              <a:t>described by a word or phrase </a:t>
            </a:r>
            <a:r>
              <a:rPr lang="en-GB" dirty="0" smtClean="0"/>
              <a:t>(</a:t>
            </a:r>
            <a:r>
              <a:rPr lang="en-GB" dirty="0"/>
              <a:t>e.g. blood group, colour</a:t>
            </a:r>
            <a:r>
              <a:rPr lang="en-GB" dirty="0" smtClean="0"/>
              <a:t>)</a:t>
            </a:r>
            <a:endParaRPr lang="en-GB" dirty="0"/>
          </a:p>
          <a:p>
            <a:pPr marL="285750" indent="-285750">
              <a:buFont typeface="Arial" pitchFamily="34" charset="0"/>
              <a:buChar char="•"/>
            </a:pPr>
            <a:endParaRPr lang="en-GB" dirty="0"/>
          </a:p>
          <a:p>
            <a:pPr marL="285750" indent="-285750">
              <a:buFont typeface="Arial" pitchFamily="34" charset="0"/>
              <a:buChar char="•"/>
            </a:pPr>
            <a:r>
              <a:rPr lang="en-GB" i="1" dirty="0" smtClean="0"/>
              <a:t>Quantitative</a:t>
            </a:r>
            <a:r>
              <a:rPr lang="en-GB" dirty="0"/>
              <a:t>; described by a number </a:t>
            </a:r>
            <a:r>
              <a:rPr lang="en-GB" dirty="0" smtClean="0"/>
              <a:t/>
            </a:r>
            <a:br>
              <a:rPr lang="en-GB" dirty="0" smtClean="0"/>
            </a:br>
            <a:r>
              <a:rPr lang="en-GB" dirty="0" smtClean="0"/>
              <a:t>(</a:t>
            </a:r>
            <a:r>
              <a:rPr lang="en-GB" dirty="0"/>
              <a:t>e.g. time till cure, number of calls arriving at a telephone exchange in 5 seconds</a:t>
            </a:r>
            <a:r>
              <a:rPr lang="en-GB" dirty="0" smtClean="0"/>
              <a:t>)</a:t>
            </a:r>
            <a:endParaRPr lang="en-GB" dirty="0"/>
          </a:p>
          <a:p>
            <a:r>
              <a:rPr lang="en-GB" dirty="0"/>
              <a:t> </a:t>
            </a:r>
          </a:p>
          <a:p>
            <a:pPr marL="285750" indent="-285750">
              <a:buFont typeface="Arial" pitchFamily="34" charset="0"/>
              <a:buChar char="•"/>
            </a:pPr>
            <a:r>
              <a:rPr lang="en-GB" i="1" dirty="0" smtClean="0"/>
              <a:t>Ordinal</a:t>
            </a:r>
            <a:r>
              <a:rPr lang="en-GB" i="1" dirty="0"/>
              <a:t>; </a:t>
            </a:r>
            <a:r>
              <a:rPr lang="en-GB" dirty="0"/>
              <a:t>this is an "in-between" case. Observations are not numbers but they can be ordered (e.g. much improved, improved, same, worse, much worse</a:t>
            </a:r>
            <a:r>
              <a:rPr lang="en-GB" dirty="0" smtClean="0"/>
              <a:t>)</a:t>
            </a:r>
          </a:p>
          <a:p>
            <a:endParaRPr lang="en-GB" dirty="0"/>
          </a:p>
        </p:txBody>
      </p:sp>
    </p:spTree>
    <p:custDataLst>
      <p:tags r:id="rId1"/>
    </p:custDataLst>
    <p:extLst>
      <p:ext uri="{BB962C8B-B14F-4D97-AF65-F5344CB8AC3E}">
        <p14:creationId xmlns:p14="http://schemas.microsoft.com/office/powerpoint/2010/main" val="1036066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620688"/>
            <a:ext cx="7992888" cy="2031325"/>
          </a:xfrm>
          <a:prstGeom prst="rect">
            <a:avLst/>
          </a:prstGeom>
        </p:spPr>
        <p:txBody>
          <a:bodyPr wrap="square">
            <a:spAutoFit/>
          </a:bodyPr>
          <a:lstStyle/>
          <a:p>
            <a:r>
              <a:rPr lang="en-GB" dirty="0"/>
              <a:t>Quantitative data can be:</a:t>
            </a:r>
          </a:p>
          <a:p>
            <a:r>
              <a:rPr lang="en-GB" dirty="0"/>
              <a:t> </a:t>
            </a:r>
          </a:p>
          <a:p>
            <a:r>
              <a:rPr lang="en-GB" dirty="0"/>
              <a:t>	</a:t>
            </a:r>
            <a:r>
              <a:rPr lang="en-GB" i="1" dirty="0"/>
              <a:t>Discrete: </a:t>
            </a:r>
            <a:r>
              <a:rPr lang="en-GB" dirty="0"/>
              <a:t>the variate can only take one of a finite or countable number of values (e.g. a count)</a:t>
            </a:r>
          </a:p>
          <a:p>
            <a:r>
              <a:rPr lang="en-GB" dirty="0"/>
              <a:t> </a:t>
            </a:r>
          </a:p>
          <a:p>
            <a:r>
              <a:rPr lang="en-GB" dirty="0"/>
              <a:t>	</a:t>
            </a:r>
            <a:r>
              <a:rPr lang="en-GB" i="1" dirty="0"/>
              <a:t>Continuous:</a:t>
            </a:r>
            <a:r>
              <a:rPr lang="en-GB" dirty="0"/>
              <a:t> the variate is a measurement which can take any value in an interval of the real line (e.g. a weight).</a:t>
            </a:r>
          </a:p>
        </p:txBody>
      </p:sp>
    </p:spTree>
    <p:custDataLst>
      <p:tags r:id="rId1"/>
    </p:custDataLst>
    <p:extLst>
      <p:ext uri="{BB962C8B-B14F-4D97-AF65-F5344CB8AC3E}">
        <p14:creationId xmlns:p14="http://schemas.microsoft.com/office/powerpoint/2010/main" val="36362776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064896" cy="2308324"/>
          </a:xfrm>
          <a:prstGeom prst="rect">
            <a:avLst/>
          </a:prstGeom>
        </p:spPr>
        <p:txBody>
          <a:bodyPr wrap="square">
            <a:spAutoFit/>
          </a:bodyPr>
          <a:lstStyle/>
          <a:p>
            <a:r>
              <a:rPr lang="en-GB" b="1" dirty="0"/>
              <a:t>Discrete data: frequency table and bar chart</a:t>
            </a:r>
            <a:endParaRPr lang="en-GB" dirty="0"/>
          </a:p>
          <a:p>
            <a:r>
              <a:rPr lang="en-GB" b="1" dirty="0"/>
              <a:t> </a:t>
            </a:r>
            <a:endParaRPr lang="en-GB" dirty="0"/>
          </a:p>
          <a:p>
            <a:r>
              <a:rPr lang="en-GB" dirty="0" smtClean="0"/>
              <a:t>The </a:t>
            </a:r>
            <a:r>
              <a:rPr lang="en-GB" i="1" dirty="0"/>
              <a:t>frequency </a:t>
            </a:r>
            <a:r>
              <a:rPr lang="en-GB" dirty="0"/>
              <a:t>of a value is the number of observations taking that value.</a:t>
            </a:r>
          </a:p>
          <a:p>
            <a:r>
              <a:rPr lang="en-GB" dirty="0"/>
              <a:t> </a:t>
            </a:r>
          </a:p>
          <a:p>
            <a:r>
              <a:rPr lang="en-GB" dirty="0"/>
              <a:t>A </a:t>
            </a:r>
            <a:r>
              <a:rPr lang="en-GB" i="1" dirty="0"/>
              <a:t>frequency table </a:t>
            </a:r>
            <a:r>
              <a:rPr lang="en-GB" dirty="0"/>
              <a:t>is a list of possible values and their frequencies.</a:t>
            </a:r>
          </a:p>
          <a:p>
            <a:r>
              <a:rPr lang="en-GB" dirty="0"/>
              <a:t> </a:t>
            </a:r>
          </a:p>
          <a:p>
            <a:r>
              <a:rPr lang="en-GB" dirty="0"/>
              <a:t>A </a:t>
            </a:r>
            <a:r>
              <a:rPr lang="en-GB" i="1" dirty="0"/>
              <a:t>bar chart </a:t>
            </a:r>
            <a:r>
              <a:rPr lang="en-GB" dirty="0"/>
              <a:t>consists of bars corresponding to each of the possible values, whose heights are equal to the frequencies.</a:t>
            </a:r>
          </a:p>
        </p:txBody>
      </p:sp>
    </p:spTree>
    <p:custDataLst>
      <p:tags r:id="rId1"/>
    </p:custDataLst>
    <p:extLst>
      <p:ext uri="{BB962C8B-B14F-4D97-AF65-F5344CB8AC3E}">
        <p14:creationId xmlns:p14="http://schemas.microsoft.com/office/powerpoint/2010/main" val="1946026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8"/>
  <p:tag name="TPFULLVERSION" val="4.2.4.1090"/>
  <p:tag name="PPVERSION" val="14.0"/>
  <p:tag name="POWERPOINTVERSION" val="14.0"/>
  <p:tag name="SHOWBARVISIBLE"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LUIDIAENABLED" val="False"/>
  <p:tag name="TASKPANEKEY" val="b8a9df53-b76c-498d-9f2c-a9f24d76e960"/>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SLIDEGUID" val="D16DF25A8114424E8F34C9CFE4A1092F"/>
  <p:tag name="SLIDEID" val="D16DF25A8114424E8F34C9CFE4A1092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The distribution is positively skewed.|smicln|The distribution is negatively skewed.|smicln|The distribution is symmetric."/>
  <p:tag name="QUESTIONALIAS" val="Location of the mean  A distribution has many more scores above the mean than below the mean. What can be said about this distribution?"/>
  <p:tag name="RESPONSECOUNT" val="22"/>
  <p:tag name="SLICED" val="False"/>
  <p:tag name="RESPONSES" val="1;2;1;1;1;2;1;1;1;3;1;1;3;3;2;2;1;1;1;3;1;2;"/>
  <p:tag name="CHARTSTRINGSTD" val="13 5 4"/>
  <p:tag name="CHARTSTRINGREV" val="4 5 13"/>
  <p:tag name="CHARTSTRINGSTDPER" val="0.590909090909091 0.227272727272727 0.181818181818182"/>
  <p:tag name="CHARTSTRINGREVPER" val="0.181818181818182 0.227272727272727 0.590909090909091"/>
  <p:tag name="COUNTDOWNHEIGHT" val="80"/>
  <p:tag name="COUNTDOWNWIDTH" val="100"/>
  <p:tag name="TOTALRESPONSES" val="0"/>
  <p:tag name="RESTORECOUNTDOWNTIMER" val="False"/>
  <p:tag name="COUNTDOWNSECONDS" val="30"/>
  <p:tag name="RESPONSESGATHERED" val="False"/>
  <p:tag name="ANONYMOUSTEMP" val="False"/>
  <p:tag name="VALUES" val="Incorrect|smicl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CHARTTYPE" val="0"/>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08"/>
  <p:tag name="FONTSIZE" val="20"/>
  <p:tag name="BULLETTYPE" val="ppBulletArabicPeriod"/>
  <p:tag name="ANSWERTEXT" val="The distribution is positively skewed.&#10;The distribution is negatively skewed.&#10;The distribution is symmetric."/>
</p:tagLst>
</file>

<file path=ppt/tags/tag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xml><?xml version="1.0" encoding="utf-8"?>
<p:tagLst xmlns:a="http://schemas.openxmlformats.org/drawingml/2006/main" xmlns:r="http://schemas.openxmlformats.org/officeDocument/2006/relationships" xmlns:p="http://schemas.openxmlformats.org/presentationml/2006/main">
  <p:tag name="CDTYPE" val="Style_Gemstone"/>
  <p:tag name="CDTIMELEFT" val="30"/>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SLIDEID" val="6C04BA18427A44008C6AB4039EEA46C3"/>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20"/>
  <p:tag name="SLIDEGUID" val="58D8D059746442A0A77FD6C2677472F6"/>
  <p:tag name="NUMRESPONSES" val="1"/>
  <p:tag name="COUNTDOWNSECONDS" val="30"/>
  <p:tag name="QUESTIONALIAS" val="Estimators  I want to estimate the mean IQ (measured by a standard test) of all adults in Britain, by averaging the test results of a sample of people. Which of the following samples is likely to give closest to an unbiased estimator?"/>
  <p:tag name="ANSWERSALIAS" val="100 randomly selected University of Sussex students|smicln|The first two adults that answer the phone when I start dialling random numbers|smicln|The people who respond to a national newspaper advert asking for volunteers"/>
  <p:tag name="RESPONSECOUNT" val="25"/>
  <p:tag name="SLICED" val="False"/>
  <p:tag name="RESPONSES" val="2;3;2;3;1;3;3;-;3;-;2;1;2;2;2;2;3;2;1;1;2;2;2;1;1;2;2;"/>
  <p:tag name="CHARTSTRINGSTD" val="6 13 6"/>
  <p:tag name="CHARTSTRINGREV" val="6 13 6"/>
  <p:tag name="CHARTSTRINGSTDPER" val="0.24 0.52 0.24"/>
  <p:tag name="CHARTSTRINGREVPER" val="0.24 0.52 0.24"/>
  <p:tag name="COUNTDOWNHEIGHT" val="80"/>
  <p:tag name="COUNTDOWNWIDTH" val="100"/>
  <p:tag name="TOTALRESPONSES" val="0"/>
  <p:tag name="RESTORECOUNTDOWNTIMER" val="False"/>
  <p:tag name="RESPONSESGATHERED" val="False"/>
  <p:tag name="ANONYMOUSTEMP" val="False"/>
  <p:tag name="VALUES" val="Incorrect|smicln|Correct|smicln|Incorrect"/>
</p:tagLst>
</file>

<file path=ppt/tags/tag32.xml><?xml version="1.0" encoding="utf-8"?>
<p:tagLst xmlns:a="http://schemas.openxmlformats.org/drawingml/2006/main" xmlns:r="http://schemas.openxmlformats.org/officeDocument/2006/relationships" xmlns:p="http://schemas.openxmlformats.org/presentationml/2006/main">
  <p:tag name="CHARTTYPE" val="0"/>
</p:tagLst>
</file>

<file path=ppt/tags/tag3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07"/>
  <p:tag name="FONTSIZE" val="18"/>
  <p:tag name="BULLETTYPE" val="ppBulletArabicPeriod"/>
  <p:tag name="ANSWERTEXT" val="100 randomly selected University of Sussex students&#10;The first two adults that answer the phone when I start dialling random numbers&#10;The people who respond to a national newspaper advert asking for volunteers"/>
</p:tagLst>
</file>

<file path=ppt/tags/tag35.xml><?xml version="1.0" encoding="utf-8"?>
<p:tagLst xmlns:a="http://schemas.openxmlformats.org/drawingml/2006/main" xmlns:r="http://schemas.openxmlformats.org/officeDocument/2006/relationships" xmlns:p="http://schemas.openxmlformats.org/presentationml/2006/main">
  <p:tag name="CDTYPE" val="Style_Gemstone"/>
  <p:tag name="CDTIMELEFT" val="30"/>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SLIDEID" val="6C04BA18427A44008C6AB4039EEA46C3"/>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19"/>
  <p:tag name="SLIDEGUID" val="F6CEC508DBC44744866740FD39E81F89"/>
  <p:tag name="ANSWERSALIAS" val="4|smicln|8/3|smicln|2|smicln|22|smicln|3"/>
  <p:tag name="COUNTDOWNSECONDS" val="60"/>
  <p:tag name="NUMRESPONSES" val="1"/>
  <p:tag name="QUESTIONALIAS" val="Sample variance  A sample of three random batteries had lifetimes of 2, 6 and 4 hours.  What is the sample variance of the lifetime? "/>
  <p:tag name="RESPONSECOUNT" val="24"/>
  <p:tag name="SLICED" val="False"/>
  <p:tag name="RESPONSES" val="1;4;1;4;5;3;1;4;1;5;-;-;5;5;1;2;3;2;5;2;2;2;4;-;2;4;1;"/>
  <p:tag name="CHARTSTRINGSTD" val="6 6 2 5 5"/>
  <p:tag name="CHARTSTRINGREV" val="5 5 2 6 6"/>
  <p:tag name="CHARTSTRINGSTDPER" val="0.25 0.25 0.0833333333333333 0.208333333333333 0.208333333333333"/>
  <p:tag name="CHARTSTRINGREVPER" val="0.208333333333333 0.208333333333333 0.0833333333333333 0.25 0.25"/>
  <p:tag name="COUNTDOWNHEIGHT" val="80"/>
  <p:tag name="COUNTDOWNWIDTH" val="100"/>
  <p:tag name="TOTALRESPONSES" val="0"/>
  <p:tag name="RESTORECOUNTDOWNTIMER" val="False"/>
  <p:tag name="RESPONSESGATHERED" val="False"/>
  <p:tag name="ANONYMOUSTEMP" val="False"/>
  <p:tag name="VALUES" val="Correct|smicln|Incorrect|smicln|Incorrect|smicln|Incorrect|smicln|Incorrect"/>
</p:tagLst>
</file>

<file path=ppt/tags/tag42.xml><?xml version="1.0" encoding="utf-8"?>
<p:tagLst xmlns:a="http://schemas.openxmlformats.org/drawingml/2006/main" xmlns:r="http://schemas.openxmlformats.org/officeDocument/2006/relationships" xmlns:p="http://schemas.openxmlformats.org/presentationml/2006/main">
  <p:tag name="CHARTTYPE" val="0"/>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2"/>
  <p:tag name="FONTSIZE" val="24"/>
  <p:tag name="BULLETTYPE" val="ppBulletArabicPeriod"/>
  <p:tag name="ANSWERTEXT" val="4&#10;8/3&#10;2&#10;22&#10;3"/>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5.xml><?xml version="1.0" encoding="utf-8"?>
<p:tagLst xmlns:a="http://schemas.openxmlformats.org/drawingml/2006/main" xmlns:r="http://schemas.openxmlformats.org/officeDocument/2006/relationships" xmlns:p="http://schemas.openxmlformats.org/presentationml/2006/main">
  <p:tag name="CDTYPE" val="Style_Gemstone"/>
  <p:tag name="CDTIMELEFT" val="60"/>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SLIDEGUID" val="7E2BC4A4D34949F994A2B13B5AA81FD9"/>
  <p:tag name="SLIDEID" val="7E2BC4A4D34949F994A2B13B5AA81FD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Confidence interval interpretation  During component manufacture, a random sample of 500 are weighed each day, and each day a 95% confidence interval is calculated for the mean weight 𝜇 of the components. On the first day we obtain a confidence interval  for the mean weight of  0.105±0.003 Kg. Which of the following are correct on average if the (unknown) mean weight 𝜇 and (known) standard deviation 𝜎 remain constant on different days?  (can click one or two choices) "/>
  <p:tag name="ANSWERSALIAS" val="On 95% of days, the mean weight is in the range  0.105±0.003 Kg|smicln|On 5% of days the calculated confidence interval does not contain 𝜇|smicln|95% of the components have weights in the range  0.105±0.003 Kg|smicln|5% of the sample means (mid-points of the confidence intervals) do not lie in the range  0.105±0.003 Kg"/>
  <p:tag name="COUNTDOWNHEIGHT" val="80"/>
  <p:tag name="COUNTDOWNWIDTH" val="100"/>
  <p:tag name="TOTALRESPONSES" val="0"/>
  <p:tag name="RESTORECOUNTDOWNTIMER" val="False"/>
  <p:tag name="COUNTDOWNSECONDS" val="60"/>
  <p:tag name="RESPONSESGATHERED" val="False"/>
  <p:tag name="ANONYMOUSTEMP" val="False"/>
  <p:tag name="VALUES" val="Incorrect|smicln|Correct|smicln|Incorrect|smicln|Incorrect"/>
</p:tagLst>
</file>

<file path=ppt/tags/tag52.xml><?xml version="1.0" encoding="utf-8"?>
<p:tagLst xmlns:a="http://schemas.openxmlformats.org/drawingml/2006/main" xmlns:r="http://schemas.openxmlformats.org/officeDocument/2006/relationships" xmlns:p="http://schemas.openxmlformats.org/presentationml/2006/main">
  <p:tag name="CHARTTYPE" val="0"/>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00"/>
  <p:tag name="FONTSIZE" val="16"/>
  <p:tag name="BULLETTYPE" val="ppBulletArabicPeriod"/>
  <p:tag name="ANSWERTEXT" val="On 95% of days, the mean weight is in the range  0.105±0.003 Kg&#10;On 5% of days the calculated confidence interval does not contain 𝜇&#10;95% of the components have weights in the range  0.105±0.003 Kg&#10;5% of the sample means (mid-points of the confidence intervals) do not lie in the range  0.105±0.003 Kg"/>
</p:tagLst>
</file>

<file path=ppt/tags/tag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5.xml><?xml version="1.0" encoding="utf-8"?>
<p:tagLst xmlns:a="http://schemas.openxmlformats.org/drawingml/2006/main" xmlns:r="http://schemas.openxmlformats.org/officeDocument/2006/relationships" xmlns:p="http://schemas.openxmlformats.org/presentationml/2006/main">
  <p:tag name="CDTYPE" val="Style_Gemstone"/>
  <p:tag name="CDTIMELEFT" val="60"/>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SLIDEID" val="6C04BA18427A44008C6AB4039EEA46C3"/>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RESPONSECOUNT" val="30"/>
  <p:tag name="SLICED" val="False"/>
  <p:tag name="RESPONSES" val="3;3;2;1;3;1;2;4;3;1;2;4;3;3;1;2;1;2;2;4;4;1;2;2;2;4;1;4;1;4;"/>
  <p:tag name="CHARTSTRINGSTD" val="8 9 6 7"/>
  <p:tag name="CHARTSTRINGREV" val="7 6 9 8"/>
  <p:tag name="CHARTSTRINGSTDPER" val="0.266666666666667 0.3 0.2 0.233333333333333"/>
  <p:tag name="CHARTSTRINGREVPER" val="0.233333333333333 0.2 0.3 0.266666666666667"/>
  <p:tag name="NUMRESPONSES" val="1"/>
  <p:tag name="SLIDEORDER" val="17"/>
  <p:tag name="SLIDEGUID" val="2F099FF9F5504F3FBAEB1B5C9A762709"/>
  <p:tag name="COUNTDOWNSECONDS" val="30"/>
  <p:tag name="QUESTIONALIAS" val="Confidence interval  Given the confidence interval just constructed, it is correct to say that approximately 95% of new cars will have efficiencies between 55.165 and 55.63 mpg?"/>
  <p:tag name="ANSWERSALIAS" val="YES|smicln|NO"/>
  <p:tag name="COUNTDOWNHEIGHT" val="80"/>
  <p:tag name="COUNTDOWNWIDTH" val="100"/>
  <p:tag name="TOTALRESPONSES" val="0"/>
  <p:tag name="RESTORECOUNTDOWNTIMER" val="False"/>
  <p:tag name="VALUES" val="Incorrect|smicln|Correct"/>
  <p:tag name="RESPONSESGATHERED" val="False"/>
  <p:tag name="ANONYMOUSTEMP" val="False"/>
</p:tagLst>
</file>

<file path=ppt/tags/tag62.xml><?xml version="1.0" encoding="utf-8"?>
<p:tagLst xmlns:a="http://schemas.openxmlformats.org/drawingml/2006/main" xmlns:r="http://schemas.openxmlformats.org/officeDocument/2006/relationships" xmlns:p="http://schemas.openxmlformats.org/presentationml/2006/main">
  <p:tag name="CHARTTYPE" val="0"/>
</p:tagLst>
</file>

<file path=ppt/tags/tag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4.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6"/>
  <p:tag name="FONTSIZE" val="24"/>
  <p:tag name="BULLETTYPE" val="ppBulletArabicPeriod"/>
  <p:tag name="ANSWERTEXT" val="YES&#10;NO"/>
</p:tagLst>
</file>

<file path=ppt/tags/tag65.xml><?xml version="1.0" encoding="utf-8"?>
<p:tagLst xmlns:a="http://schemas.openxmlformats.org/drawingml/2006/main" xmlns:r="http://schemas.openxmlformats.org/officeDocument/2006/relationships" xmlns:p="http://schemas.openxmlformats.org/presentationml/2006/main">
  <p:tag name="CDTYPE" val="Style_Gemstone"/>
  <p:tag name="CDTIMELEFT" val="30"/>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SLIDEID" val="6C04BA18427A44008C6AB4039EEA46C3"/>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NUMRESPONSES" val="1"/>
  <p:tag name="ANSWERSALIAS" val="If you decreased your confidence level |smicln|If you increased your sample size |smicln|If the sample mean was smaller|smicln|If the population standard deviation was smaller"/>
  <p:tag name="COUNTDOWNSECONDS" val="30"/>
  <p:tag name="QUESTIONALIAS" val="Confidence interval width  We constructed a 95% confidence interval for the mean using a random sample of size n = 10 with sample mean  𝑋 =2.13kg . Which of the following conditions would NOT probably lead to a narrower confidence interval?"/>
  <p:tag name="RESPONSECOUNT" val="21"/>
  <p:tag name="SLICED" val="False"/>
  <p:tag name="RESPONSES" val="-;-;2;-;-;-;-;4;2;2;2;2;2;3;3;2;2;4;2;3;-;3;3;1;3;2;4;3;"/>
  <p:tag name="CHARTSTRINGSTD" val="1 10 7 3"/>
  <p:tag name="CHARTSTRINGREV" val="3 7 10 1"/>
  <p:tag name="CHARTSTRINGSTDPER" val="0.0476190476190476 0.476190476190476 0.333333333333333 0.142857142857143"/>
  <p:tag name="CHARTSTRINGREVPER" val="0.142857142857143 0.333333333333333 0.476190476190476 0.0476190476190476"/>
  <p:tag name="SLIDEORDER" val="19"/>
  <p:tag name="SLIDEGUID" val="CDBE470147F04F30AC44087D9B6EF3CA"/>
  <p:tag name="COUNTDOWNHEIGHT" val="80"/>
  <p:tag name="COUNTDOWNWIDTH" val="100"/>
  <p:tag name="TOTALRESPONSES" val="0"/>
  <p:tag name="RESTORECOUNTDOWNTIMER" val="False"/>
  <p:tag name="VALUES" val="Incorrect|smicln|Incorrect|smicln|Correct|smicln|Incorrect"/>
  <p:tag name="RESPONSESGATHERED" val="False"/>
  <p:tag name="ANONYMOUSTEMP" val="False"/>
</p:tagLst>
</file>

<file path=ppt/tags/tag75.xml><?xml version="1.0" encoding="utf-8"?>
<p:tagLst xmlns:a="http://schemas.openxmlformats.org/drawingml/2006/main" xmlns:r="http://schemas.openxmlformats.org/officeDocument/2006/relationships" xmlns:p="http://schemas.openxmlformats.org/presentationml/2006/main">
  <p:tag name="CHARTTYPE" val="0"/>
</p:tagLst>
</file>

<file path=ppt/tags/tag7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54"/>
  <p:tag name="FONTSIZE" val="20"/>
  <p:tag name="BULLETTYPE" val="ppBulletArabicPeriod"/>
  <p:tag name="ANSWERTEXT" val="If you decreased your confidence level &#10;If you increased your sample size &#10;If the sample mean was smaller&#10;If the population standard deviation was smaller"/>
</p:tagLst>
</file>

<file path=ppt/tags/tag78.xml><?xml version="1.0" encoding="utf-8"?>
<p:tagLst xmlns:a="http://schemas.openxmlformats.org/drawingml/2006/main" xmlns:r="http://schemas.openxmlformats.org/officeDocument/2006/relationships" xmlns:p="http://schemas.openxmlformats.org/presentationml/2006/main">
  <p:tag name="CDTYPE" val="Style_Gemstone"/>
  <p:tag name="CDTIMELEFT" val="30"/>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Statistics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Statistics3</Template>
  <TotalTime>16930</TotalTime>
  <Words>5018</Words>
  <Application>Microsoft Macintosh PowerPoint</Application>
  <PresentationFormat>On-screen Show (4:3)</PresentationFormat>
  <Paragraphs>560</Paragraphs>
  <Slides>55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Statistics3</vt:lpstr>
      <vt:lpstr>MSDraw</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Location of the mean  A distribution has many more events above the mean than below the mean. What can be said about this distribution?</vt:lpstr>
      <vt:lpstr>PowerPoint Presentation</vt:lpstr>
      <vt:lpstr>PowerPoint Presentation</vt:lpstr>
      <vt:lpstr>PowerPoint Presentation</vt:lpstr>
      <vt:lpstr>PowerPoint Presentation</vt:lpstr>
      <vt:lpstr>PowerPoint Presentation</vt:lpstr>
      <vt:lpstr>Estimators  I want to estimate the mean IQ (measured by a standard test) of all adults in Britain, by averaging the test results of a sample of people. Which of the following samples is likely to give closest to an unbiased estimator?</vt:lpstr>
      <vt:lpstr>PowerPoint Presentation</vt:lpstr>
      <vt:lpstr>PowerPoint Presentation</vt:lpstr>
      <vt:lpstr>PowerPoint Presentation</vt:lpstr>
      <vt:lpstr>PowerPoint Presentation</vt:lpstr>
      <vt:lpstr>PowerPoint Presentation</vt:lpstr>
      <vt:lpstr>Sample variance  A sample of three random batteries had lifetimes of 2, 6 and 4 hours.  What is the sample variance of the lifetime? </vt:lpstr>
      <vt:lpstr>Sample variance  A sample of three random batteries had lifetimes of 2, 6 and 4 hours.  What is the sample variance of the lifetime? </vt:lpstr>
      <vt:lpstr>PowerPoint Presentation</vt:lpstr>
      <vt:lpstr>PowerPoint Presentation</vt:lpstr>
      <vt:lpstr>PowerPoint Presentation</vt:lpstr>
      <vt:lpstr>PowerPoint Presentation</vt:lpstr>
      <vt:lpstr>PowerPoint Presentation</vt:lpstr>
      <vt:lpstr>Confidence interval interpretation  During component manufacture, a random sample of 500 are weighed each day, and each day a 95% confidence interval is calculated for the mean weight μ of the components. On the first day we obtain a confidence interval  for the mean weight of (0.105±0.003)Kg. Which of the following are correct on average if the (unknown) mean weight μ and (known) standard deviation σ remain constant on different days?   </vt:lpstr>
      <vt:lpstr>PowerPoint Presentation</vt:lpstr>
      <vt:lpstr>PowerPoint Presentation</vt:lpstr>
      <vt:lpstr>PowerPoint Presentation</vt:lpstr>
      <vt:lpstr>PowerPoint Presentation</vt:lpstr>
      <vt:lpstr>Confidence interval  Given the confidence interval just constructed, it is correct to say that approximately 95% of new cars will have efficiencies between 55.165 and 55.63 mpg?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Confidence interval width  We constructed a 95% confidence interval for the mean using a random sample of size n = 10 with sample mean X ̅=2.13kg . Which of the following conditions would NOT probably lead to a narrower confidence interval?</vt:lpstr>
      <vt:lpstr>Confidence interval width  We constructed a 95% confidence interval for the mean using a random sample of size n = 10 with sample mean X ̅=2.13kg . Which of the following conditions would NOT probably lead to a narrower confidence interval?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Antony Lewis</dc:creator>
  <cp:lastModifiedBy>David Seery</cp:lastModifiedBy>
  <cp:revision>159</cp:revision>
  <dcterms:created xsi:type="dcterms:W3CDTF">2011-05-05T07:22:20Z</dcterms:created>
  <dcterms:modified xsi:type="dcterms:W3CDTF">2012-05-10T11:39:18Z</dcterms:modified>
</cp:coreProperties>
</file>