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6"/>
  </p:notesMasterIdLst>
  <p:sldIdLst>
    <p:sldId id="904" r:id="rId3"/>
    <p:sldId id="267" r:id="rId4"/>
    <p:sldId id="869" r:id="rId5"/>
    <p:sldId id="870" r:id="rId6"/>
    <p:sldId id="719" r:id="rId7"/>
    <p:sldId id="720" r:id="rId8"/>
    <p:sldId id="487" r:id="rId9"/>
    <p:sldId id="725" r:id="rId10"/>
    <p:sldId id="724" r:id="rId11"/>
    <p:sldId id="721" r:id="rId12"/>
    <p:sldId id="726" r:id="rId13"/>
    <p:sldId id="906" r:id="rId14"/>
    <p:sldId id="716" r:id="rId15"/>
    <p:sldId id="905" r:id="rId16"/>
    <p:sldId id="907" r:id="rId17"/>
    <p:sldId id="908" r:id="rId18"/>
    <p:sldId id="910" r:id="rId19"/>
    <p:sldId id="911" r:id="rId20"/>
    <p:sldId id="912" r:id="rId21"/>
    <p:sldId id="914" r:id="rId22"/>
    <p:sldId id="913" r:id="rId23"/>
    <p:sldId id="915" r:id="rId24"/>
    <p:sldId id="916" r:id="rId25"/>
    <p:sldId id="917" r:id="rId26"/>
    <p:sldId id="909" r:id="rId27"/>
    <p:sldId id="918" r:id="rId28"/>
    <p:sldId id="919" r:id="rId29"/>
    <p:sldId id="920" r:id="rId30"/>
    <p:sldId id="831" r:id="rId31"/>
    <p:sldId id="851" r:id="rId32"/>
    <p:sldId id="857" r:id="rId33"/>
    <p:sldId id="807" r:id="rId34"/>
    <p:sldId id="83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86" autoAdjust="0"/>
    <p:restoredTop sz="94660"/>
  </p:normalViewPr>
  <p:slideViewPr>
    <p:cSldViewPr snapToGrid="0">
      <p:cViewPr varScale="1">
        <p:scale>
          <a:sx n="29" d="100"/>
          <a:sy n="29" d="100"/>
        </p:scale>
        <p:origin x="72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6909CB-FBC2-4FB2-A141-476E9BB2AA2D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760ED-AA55-4435-A517-7ECD93080F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11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932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01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339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C55115-13DF-43F5-98A9-0C0E2B8E0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9415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52061-07C9-48DE-9A4C-8E3855E6E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74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41257-C4E2-4C88-8A01-EBD905ED442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763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D20ADC-7DFC-4ED4-9D65-FDB2060AE8F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8190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2079-D85F-4090-95DB-057DDBFAFF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770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F25A2-5979-40DE-876D-D8FAAFEFF6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853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964D2-9866-4DC4-8B40-962AD553350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556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593D2-1986-405F-9C77-A6345B5709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79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8328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EB582B-DCB9-4E28-8A34-5222FBB7D4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802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1D71C-4063-45E6-BDE2-D6BD1422475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248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1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E191A-B916-4645-AFB6-FF763745B2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475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ADF9-4008-461A-A800-49FC60E451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649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335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3552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027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8613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9373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15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8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0A5AA-31F2-4CBD-9526-CFFE0208BCBF}" type="datetimeFigureOut">
              <a:rPr lang="en-GB" smtClean="0"/>
              <a:t>22/05/2025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17C79-4D79-4BCD-8DD2-6CDE51273F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465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1" y="624522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1" y="6245226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6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DD588AB-CADA-43D8-83EC-E9EBC368BCE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180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9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9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8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82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6" indent="-342896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43" indent="-28574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88" indent="-22859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84" indent="-22859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79" indent="-22859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75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70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66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61" indent="-228597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91439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80.png"/><Relationship Id="rId4" Type="http://schemas.openxmlformats.org/officeDocument/2006/relationships/image" Target="../media/image207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png"/><Relationship Id="rId3" Type="http://schemas.openxmlformats.org/officeDocument/2006/relationships/image" Target="../media/image2070.png"/><Relationship Id="rId7" Type="http://schemas.openxmlformats.org/officeDocument/2006/relationships/image" Target="../media/image231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229.png"/><Relationship Id="rId4" Type="http://schemas.openxmlformats.org/officeDocument/2006/relationships/image" Target="../media/image2080.png"/><Relationship Id="rId9" Type="http://schemas.openxmlformats.org/officeDocument/2006/relationships/image" Target="../media/image2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7" Type="http://schemas.openxmlformats.org/officeDocument/2006/relationships/image" Target="../media/image244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80.png"/><Relationship Id="rId5" Type="http://schemas.openxmlformats.org/officeDocument/2006/relationships/image" Target="../media/image2070.png"/><Relationship Id="rId4" Type="http://schemas.openxmlformats.org/officeDocument/2006/relationships/image" Target="../media/image228.png"/><Relationship Id="rId9" Type="http://schemas.openxmlformats.org/officeDocument/2006/relationships/image" Target="../media/image2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emf"/><Relationship Id="rId11" Type="http://schemas.openxmlformats.org/officeDocument/2006/relationships/image" Target="../media/image34.png"/><Relationship Id="rId5" Type="http://schemas.openxmlformats.org/officeDocument/2006/relationships/image" Target="../media/image29.png"/><Relationship Id="rId10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0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emf"/><Relationship Id="rId7" Type="http://schemas.openxmlformats.org/officeDocument/2006/relationships/image" Target="../media/image69.png"/><Relationship Id="rId2" Type="http://schemas.openxmlformats.org/officeDocument/2006/relationships/hyperlink" Target="https://getdist.readthedocs.io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59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2.xml"/><Relationship Id="rId5" Type="http://schemas.openxmlformats.org/officeDocument/2006/relationships/image" Target="../media/image71.png"/><Relationship Id="rId10" Type="http://schemas.openxmlformats.org/officeDocument/2006/relationships/image" Target="../media/image460.png"/><Relationship Id="rId4" Type="http://schemas.openxmlformats.org/officeDocument/2006/relationships/slideLayout" Target="../slideLayouts/slideLayout13.xml"/><Relationship Id="rId9" Type="http://schemas.openxmlformats.org/officeDocument/2006/relationships/hyperlink" Target="https://arxiv.org/abs/2206.07773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13" Type="http://schemas.openxmlformats.org/officeDocument/2006/relationships/image" Target="../media/image75.emf"/><Relationship Id="rId3" Type="http://schemas.openxmlformats.org/officeDocument/2006/relationships/image" Target="../media/image480.png"/><Relationship Id="rId7" Type="http://schemas.openxmlformats.org/officeDocument/2006/relationships/image" Target="../media/image252.png"/><Relationship Id="rId12" Type="http://schemas.openxmlformats.org/officeDocument/2006/relationships/image" Target="../media/image74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3.xml"/><Relationship Id="rId11" Type="http://schemas.openxmlformats.org/officeDocument/2006/relationships/hyperlink" Target="https://arxiv.org/abs/2206.07773" TargetMode="External"/><Relationship Id="rId10" Type="http://schemas.openxmlformats.org/officeDocument/2006/relationships/hyperlink" Target="https://arxiv.org/abs/2304.05203" TargetMode="External"/><Relationship Id="rId4" Type="http://schemas.openxmlformats.org/officeDocument/2006/relationships/image" Target="../media/image491.png"/><Relationship Id="rId9" Type="http://schemas.openxmlformats.org/officeDocument/2006/relationships/image" Target="../media/image7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png"/><Relationship Id="rId4" Type="http://schemas.openxmlformats.org/officeDocument/2006/relationships/image" Target="../media/image27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obaya.readthedocs.io/" TargetMode="External"/><Relationship Id="rId2" Type="http://schemas.openxmlformats.org/officeDocument/2006/relationships/hyperlink" Target="https://github.com/CobayaSampler/cobaya" TargetMode="Externa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arxiv.org/abs/2005.05290" TargetMode="External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8.jpeg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10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0.png"/><Relationship Id="rId7" Type="http://schemas.openxmlformats.org/officeDocument/2006/relationships/image" Target="../media/image2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jpeg"/><Relationship Id="rId5" Type="http://schemas.openxmlformats.org/officeDocument/2006/relationships/hyperlink" Target="http://images.google.com/imgres?imgurl=http://www.olegvolk.net/olegv/newsite/samos/eye.jpg&amp;imgrefurl=http://www.olegvolk.net/olegv/newsite/samos/samos.html&amp;h=542&amp;w=800&amp;sz=67&amp;tbnid=-Fj6h3BoFeoJ:&amp;tbnh=96&amp;tbnw=142&amp;start=40&amp;prev=/images?q=eye&amp;start=20&amp;svnum=100&amp;hl=en&amp;lr=&amp;rls=GGLD,GGLD:2004-31,GGLD:en&amp;sa=N" TargetMode="External"/><Relationship Id="rId4" Type="http://schemas.openxmlformats.org/officeDocument/2006/relationships/image" Target="../media/image208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images.google.com/imgres?imgurl=http://www.olegvolk.net/olegv/newsite/samos/eye.jpg&amp;imgrefurl=http://www.olegvolk.net/olegv/newsite/samos/samos.html&amp;h=542&amp;w=800&amp;sz=67&amp;tbnid=-Fj6h3BoFeoJ:&amp;tbnh=96&amp;tbnw=142&amp;start=40&amp;prev=/images?q=eye&amp;start=20&amp;svnum=100&amp;hl=en&amp;lr=&amp;rls=GGLD,GGLD:2004-31,GGLD:en&amp;sa=N" TargetMode="External"/><Relationship Id="rId7" Type="http://schemas.openxmlformats.org/officeDocument/2006/relationships/image" Target="../media/image212.png"/><Relationship Id="rId2" Type="http://schemas.openxmlformats.org/officeDocument/2006/relationships/image" Target="../media/image210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png"/><Relationship Id="rId5" Type="http://schemas.openxmlformats.org/officeDocument/2006/relationships/image" Target="../media/image2080.png"/><Relationship Id="rId4" Type="http://schemas.openxmlformats.org/officeDocument/2006/relationships/image" Target="../media/image2070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5.png"/><Relationship Id="rId5" Type="http://schemas.openxmlformats.org/officeDocument/2006/relationships/image" Target="../media/image12.emf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6.png"/><Relationship Id="rId4" Type="http://schemas.openxmlformats.org/officeDocument/2006/relationships/image" Target="../media/image2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96C3A57-5F63-4184-B1E8-A6249FA250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211638"/>
            <a:ext cx="6858000" cy="1655762"/>
          </a:xfrm>
        </p:spPr>
        <p:txBody>
          <a:bodyPr/>
          <a:lstStyle/>
          <a:p>
            <a:r>
              <a:rPr lang="en-GB" dirty="0"/>
              <a:t>Antony Lewis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92F54-B794-178A-1F43-0A2A27538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11186"/>
            <a:ext cx="7754432" cy="15337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50E5C3-F1D1-1E29-E7D0-12FDDE6F70A3}"/>
              </a:ext>
            </a:extLst>
          </p:cNvPr>
          <p:cNvSpPr txBox="1"/>
          <p:nvPr/>
        </p:nvSpPr>
        <p:spPr>
          <a:xfrm>
            <a:off x="3046315" y="2798770"/>
            <a:ext cx="3308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Final version updated with DESI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02C448-99DE-B3C8-98FF-709FFD1538E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01208"/>
            <a:ext cx="1476760" cy="1297231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E981922-6B0B-3F08-8ABA-9BBE1292ADC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5720" y="5157192"/>
            <a:ext cx="1476760" cy="147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894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15E26-5A42-4224-BD65-8F86236F6E46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F70E88D7-C1B2-43ED-8F66-EFDE43ABC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C6263174-3C1B-4E39-A717-45DA88B5F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54E6-81F6-41D8-823F-56826FF7747C}"/>
              </a:ext>
            </a:extLst>
          </p:cNvPr>
          <p:cNvCxnSpPr>
            <a:cxnSpLocks/>
          </p:cNvCxnSpPr>
          <p:nvPr/>
        </p:nvCxnSpPr>
        <p:spPr>
          <a:xfrm>
            <a:off x="7139810" y="347257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/>
              <p:nvPr/>
            </p:nvSpPr>
            <p:spPr>
              <a:xfrm>
                <a:off x="1569229" y="1330024"/>
                <a:ext cx="4944070" cy="2096728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Assume baryons, CDM, photons, 3 neutrinos 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Know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𝑇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CMB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, peaks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𝑚</m:t>
                        </m:r>
                      </m:sub>
                    </m:sSub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,</m:t>
                    </m:r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i="1" dirty="0">
                  <a:solidFill>
                    <a:srgbClr val="000000"/>
                  </a:solidFill>
                  <a:latin typeface="Cambria Math" panose="02040503050406030204" pitchFamily="18" charset="0"/>
                  <a:sym typeface="Palatino"/>
                </a:endParaRP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⇒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comoving sound horizon: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≈</m:t>
                      </m:r>
                      <m:nary>
                        <m:nary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0</m:t>
                          </m:r>
                        </m:sub>
                        <m:sup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∗</m:t>
                              </m:r>
                            </m:sub>
                          </m:sSub>
                        </m:sup>
                        <m:e>
                          <m:f>
                            <m:f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GB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  <a:sym typeface="Palatino"/>
                                    </a:rPr>
                                    <m:t>𝑠</m:t>
                                  </m:r>
                                </m:sub>
                              </m:s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𝑑𝑡</m:t>
                              </m:r>
                            </m:num>
                            <m:den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𝑎</m:t>
                              </m:r>
                            </m:den>
                          </m:f>
                        </m:e>
                      </m:nary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 ∼(144.4±0.3)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Mpc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9229" y="1330024"/>
                <a:ext cx="4944070" cy="2096728"/>
              </a:xfrm>
              <a:prstGeom prst="rect">
                <a:avLst/>
              </a:prstGeom>
              <a:blipFill>
                <a:blip r:embed="rId2"/>
                <a:stretch>
                  <a:fillRect l="-986" t="-14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FC02B-88A7-4495-B528-CE8A07FA716C}"/>
              </a:ext>
            </a:extLst>
          </p:cNvPr>
          <p:cNvCxnSpPr>
            <a:cxnSpLocks/>
          </p:cNvCxnSpPr>
          <p:nvPr/>
        </p:nvCxnSpPr>
        <p:spPr>
          <a:xfrm flipH="1" flipV="1">
            <a:off x="6516216" y="2959626"/>
            <a:ext cx="623594" cy="757406"/>
          </a:xfrm>
          <a:prstGeom prst="line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/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CMB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∼1090)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blipFill>
                <a:blip r:embed="rId3"/>
                <a:stretch>
                  <a:fillRect l="-2951" t="-10000" r="-65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07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B9515E26-5A42-4224-BD65-8F86236F6E46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F70E88D7-C1B2-43ED-8F66-EFDE43ABC8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8" name="Rectangle 14">
              <a:extLst>
                <a:ext uri="{FF2B5EF4-FFF2-40B4-BE49-F238E27FC236}">
                  <a16:creationId xmlns:a16="http://schemas.microsoft.com/office/drawing/2014/main" id="{C6263174-3C1B-4E39-A717-45DA88B5F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54E6-81F6-41D8-823F-56826FF7747C}"/>
              </a:ext>
            </a:extLst>
          </p:cNvPr>
          <p:cNvCxnSpPr>
            <a:cxnSpLocks/>
          </p:cNvCxnSpPr>
          <p:nvPr/>
        </p:nvCxnSpPr>
        <p:spPr>
          <a:xfrm>
            <a:off x="7139810" y="347257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/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CMB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∼1090)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blipFill>
                <a:blip r:embed="rId2"/>
                <a:stretch>
                  <a:fillRect l="-2951" t="-10000" r="-65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TextBox 49">
            <a:extLst>
              <a:ext uri="{FF2B5EF4-FFF2-40B4-BE49-F238E27FC236}">
                <a16:creationId xmlns:a16="http://schemas.microsoft.com/office/drawing/2014/main" id="{85CFBB34-19A7-4E1C-9F1A-2913E9BC5A69}"/>
              </a:ext>
            </a:extLst>
          </p:cNvPr>
          <p:cNvSpPr txBox="1"/>
          <p:nvPr/>
        </p:nvSpPr>
        <p:spPr>
          <a:xfrm>
            <a:off x="142613" y="69361"/>
            <a:ext cx="75533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Arial"/>
                <a:sym typeface="Palatino"/>
              </a:rPr>
              <a:t>CMB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/>
              <p:nvPr/>
            </p:nvSpPr>
            <p:spPr>
              <a:xfrm>
                <a:off x="2224521" y="548679"/>
                <a:ext cx="318933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, 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⇒ </m:t>
                      </m:r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  <m:r>
                        <a:rPr lang="en-GB" sz="1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∼(13.87±0.03) </m:t>
                      </m:r>
                      <m:r>
                        <m:rPr>
                          <m:sty m:val="p"/>
                        </m:rPr>
                        <a:rPr lang="en-GB" sz="1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Gpc</m:t>
                      </m:r>
                    </m:oMath>
                  </m:oMathPara>
                </a14:m>
                <a:endParaRPr lang="en-GB" sz="16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521" y="548679"/>
                <a:ext cx="3189335" cy="338554"/>
              </a:xfrm>
              <a:prstGeom prst="rect">
                <a:avLst/>
              </a:prstGeom>
              <a:blipFill>
                <a:blip r:embed="rId5"/>
                <a:stretch>
                  <a:fillRect b="-107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5BD8D5-BA77-42B8-9E0A-B94BDBAA81A4}"/>
                  </a:ext>
                </a:extLst>
              </p:cNvPr>
              <p:cNvSpPr txBox="1"/>
              <p:nvPr/>
            </p:nvSpPr>
            <p:spPr>
              <a:xfrm>
                <a:off x="2316571" y="4513866"/>
                <a:ext cx="35686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b="1" i="1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Assuming</a:t>
                </a: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flat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Λ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CDM cosmology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05BD8D5-BA77-42B8-9E0A-B94BDBAA8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6571" y="4513866"/>
                <a:ext cx="3568606" cy="369332"/>
              </a:xfrm>
              <a:prstGeom prst="rect">
                <a:avLst/>
              </a:prstGeom>
              <a:blipFill>
                <a:blip r:embed="rId6"/>
                <a:stretch>
                  <a:fillRect l="-1368" t="-8197" r="-1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F92A3B-2DD3-4632-B976-3006E327CF5C}"/>
                  </a:ext>
                </a:extLst>
              </p:cNvPr>
              <p:cNvSpPr txBox="1"/>
              <p:nvPr/>
            </p:nvSpPr>
            <p:spPr>
              <a:xfrm>
                <a:off x="6807704" y="3485204"/>
                <a:ext cx="360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3F92A3B-2DD3-4632-B976-3006E327C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7704" y="3485204"/>
                <a:ext cx="360037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76203-E18A-4A68-BAA8-48147DE08BE3}"/>
                  </a:ext>
                </a:extLst>
              </p:cNvPr>
              <p:cNvSpPr txBox="1"/>
              <p:nvPr/>
            </p:nvSpPr>
            <p:spPr>
              <a:xfrm>
                <a:off x="2120052" y="5009703"/>
                <a:ext cx="372941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⇒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𝐻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0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=(67.3±0.6)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km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 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s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−1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</m:t>
                      </m:r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c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 (Planck, confirmed by ACT)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B076203-E18A-4A68-BAA8-48147DE08B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0052" y="5009703"/>
                <a:ext cx="3729419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6EF349-F7E8-4AF1-A02E-388E1B546D7E}"/>
                  </a:ext>
                </a:extLst>
              </p:cNvPr>
              <p:cNvSpPr/>
              <p:nvPr/>
            </p:nvSpPr>
            <p:spPr>
              <a:xfrm>
                <a:off x="5504238" y="3910898"/>
                <a:ext cx="55669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B6EF349-F7E8-4AF1-A02E-388E1B546D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4238" y="3910898"/>
                <a:ext cx="556691" cy="369332"/>
              </a:xfrm>
              <a:prstGeom prst="rect">
                <a:avLst/>
              </a:prstGeom>
              <a:blipFill>
                <a:blip r:embed="rId9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705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82BA5-0E2F-25A3-510B-7FA59F972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121" y="3270161"/>
            <a:ext cx="5471758" cy="2000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7F4BF6-1ABC-E062-912C-A76EF4DA91AC}"/>
              </a:ext>
            </a:extLst>
          </p:cNvPr>
          <p:cNvSpPr txBox="1"/>
          <p:nvPr/>
        </p:nvSpPr>
        <p:spPr>
          <a:xfrm>
            <a:off x="3003755" y="576265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Lemos &amp; Lewis: arXiv:2302.12911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51FEB0-5BBC-C7CB-DE8F-D0B833768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927" y="5357358"/>
            <a:ext cx="8098249" cy="337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2A19495-9C43-FDC5-B664-A059A6A2840A}"/>
              </a:ext>
            </a:extLst>
          </p:cNvPr>
          <p:cNvSpPr txBox="1"/>
          <p:nvPr/>
        </p:nvSpPr>
        <p:spPr>
          <a:xfrm>
            <a:off x="307503" y="536644"/>
            <a:ext cx="789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Observed CMB   =   Recombination    +    Lensing    +    ISW + Reionization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D9F4EF8A-2540-58D9-69F7-FE66F242258E}"/>
              </a:ext>
            </a:extLst>
          </p:cNvPr>
          <p:cNvSpPr/>
          <p:nvPr/>
        </p:nvSpPr>
        <p:spPr>
          <a:xfrm rot="5400000">
            <a:off x="4984955" y="490206"/>
            <a:ext cx="186813" cy="108646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620A02-D45E-0F9E-1F87-63AD7763156B}"/>
              </a:ext>
            </a:extLst>
          </p:cNvPr>
          <p:cNvSpPr txBox="1"/>
          <p:nvPr/>
        </p:nvSpPr>
        <p:spPr>
          <a:xfrm>
            <a:off x="4253455" y="1214652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200" dirty="0"/>
              <a:t>Empirically measured</a:t>
            </a:r>
            <a:br>
              <a:rPr lang="en-GB" sz="1200" dirty="0"/>
            </a:br>
            <a:r>
              <a:rPr lang="en-GB" sz="1200" i="1" dirty="0"/>
              <a:t>Lensing reconstruction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F01B00DC-2D8F-95B1-D30C-DF9EEA4C9865}"/>
              </a:ext>
            </a:extLst>
          </p:cNvPr>
          <p:cNvSpPr/>
          <p:nvPr/>
        </p:nvSpPr>
        <p:spPr>
          <a:xfrm rot="5400000">
            <a:off x="7019001" y="43855"/>
            <a:ext cx="186813" cy="202790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A2D5812-73FD-FC86-3AEC-B6FA98D33DF2}"/>
              </a:ext>
            </a:extLst>
          </p:cNvPr>
          <p:cNvSpPr txBox="1"/>
          <p:nvPr/>
        </p:nvSpPr>
        <p:spPr>
          <a:xfrm>
            <a:off x="6201422" y="1261262"/>
            <a:ext cx="22129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Small effect, large scales only</a:t>
            </a:r>
            <a:br>
              <a:rPr lang="en-GB" sz="1200" dirty="0"/>
            </a:br>
            <a:r>
              <a:rPr lang="en-GB" sz="1200" dirty="0"/>
              <a:t>+ constant damping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7BB87FC2-2E85-8AF3-998C-CFCFA877B4A3}"/>
              </a:ext>
            </a:extLst>
          </p:cNvPr>
          <p:cNvSpPr/>
          <p:nvPr/>
        </p:nvSpPr>
        <p:spPr>
          <a:xfrm>
            <a:off x="1861545" y="2035389"/>
            <a:ext cx="811162" cy="55060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594CF91-FE18-FB55-17EA-CF1AC05F6A5C}"/>
              </a:ext>
            </a:extLst>
          </p:cNvPr>
          <p:cNvSpPr txBox="1"/>
          <p:nvPr/>
        </p:nvSpPr>
        <p:spPr>
          <a:xfrm>
            <a:off x="2865637" y="2126026"/>
            <a:ext cx="4442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Cut/marginalize out remaining uncertainty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FD29D5-B90E-F766-170B-A41C8CB34BE4}"/>
                  </a:ext>
                </a:extLst>
              </p:cNvPr>
              <p:cNvSpPr txBox="1"/>
              <p:nvPr/>
            </p:nvSpPr>
            <p:spPr>
              <a:xfrm>
                <a:off x="7688826" y="4765476"/>
                <a:ext cx="2095504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100" dirty="0"/>
                  <a:t>Assuming </a:t>
                </a:r>
                <a:br>
                  <a:rPr lang="en-GB" sz="1100" dirty="0"/>
                </a:br>
                <a:r>
                  <a:rPr lang="en-GB" sz="1100" dirty="0"/>
                  <a:t>background</a:t>
                </a:r>
                <a14:m>
                  <m:oMath xmlns:m="http://schemas.openxmlformats.org/officeDocument/2006/math">
                    <m:r>
                      <a:rPr lang="en-GB" sz="11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1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11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28FD29D5-B90E-F766-170B-A41C8CB34B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8826" y="4765476"/>
                <a:ext cx="2095504" cy="430887"/>
              </a:xfrm>
              <a:prstGeom prst="rect">
                <a:avLst/>
              </a:prstGeom>
              <a:blipFill>
                <a:blip r:embed="rId4"/>
                <a:stretch>
                  <a:fillRect t="-1429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ight Brace 18">
            <a:extLst>
              <a:ext uri="{FF2B5EF4-FFF2-40B4-BE49-F238E27FC236}">
                <a16:creationId xmlns:a16="http://schemas.microsoft.com/office/drawing/2014/main" id="{0EF30989-DCCB-DEC8-A073-DFC898977E10}"/>
              </a:ext>
            </a:extLst>
          </p:cNvPr>
          <p:cNvSpPr/>
          <p:nvPr/>
        </p:nvSpPr>
        <p:spPr>
          <a:xfrm>
            <a:off x="7256206" y="3618271"/>
            <a:ext cx="216310" cy="113498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71D4B-AC0A-3B8F-6079-E0905493C744}"/>
              </a:ext>
            </a:extLst>
          </p:cNvPr>
          <p:cNvSpPr txBox="1"/>
          <p:nvPr/>
        </p:nvSpPr>
        <p:spPr>
          <a:xfrm>
            <a:off x="7626850" y="3908121"/>
            <a:ext cx="1284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Independent of </a:t>
            </a:r>
          </a:p>
          <a:p>
            <a:r>
              <a:rPr lang="en-GB" sz="1200" dirty="0"/>
              <a:t>late dark energy</a:t>
            </a:r>
          </a:p>
        </p:txBody>
      </p:sp>
    </p:spTree>
    <p:extLst>
      <p:ext uri="{BB962C8B-B14F-4D97-AF65-F5344CB8AC3E}">
        <p14:creationId xmlns:p14="http://schemas.microsoft.com/office/powerpoint/2010/main" val="155009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  <p:bldP spid="19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8370CF8-7473-454A-B302-EE127AB906A5}"/>
              </a:ext>
            </a:extLst>
          </p:cNvPr>
          <p:cNvGrpSpPr/>
          <p:nvPr/>
        </p:nvGrpSpPr>
        <p:grpSpPr>
          <a:xfrm>
            <a:off x="6807625" y="764706"/>
            <a:ext cx="1225550" cy="5472607"/>
            <a:chOff x="7667625" y="620713"/>
            <a:chExt cx="1225550" cy="4248150"/>
          </a:xfrm>
        </p:grpSpPr>
        <p:sp>
          <p:nvSpPr>
            <p:cNvPr id="35" name="Rectangle 6">
              <a:extLst>
                <a:ext uri="{FF2B5EF4-FFF2-40B4-BE49-F238E27FC236}">
                  <a16:creationId xmlns:a16="http://schemas.microsoft.com/office/drawing/2014/main" id="{3138A198-8523-4ADE-A3F2-7E33C17645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36" name="Rectangle 14">
              <a:extLst>
                <a:ext uri="{FF2B5EF4-FFF2-40B4-BE49-F238E27FC236}">
                  <a16:creationId xmlns:a16="http://schemas.microsoft.com/office/drawing/2014/main" id="{9F82E270-039F-46B1-8007-8BF202726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082104" y="3531165"/>
            <a:ext cx="936105" cy="875794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37F54E6-81F6-41D8-823F-56826FF7747C}"/>
              </a:ext>
            </a:extLst>
          </p:cNvPr>
          <p:cNvCxnSpPr>
            <a:cxnSpLocks/>
          </p:cNvCxnSpPr>
          <p:nvPr/>
        </p:nvCxnSpPr>
        <p:spPr>
          <a:xfrm>
            <a:off x="7074487" y="3501006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/>
              <p:nvPr/>
            </p:nvSpPr>
            <p:spPr>
              <a:xfrm>
                <a:off x="3429028" y="2064186"/>
                <a:ext cx="3243016" cy="92333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sound horizon when baryons decouple:</a:t>
                </a: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∼(147.1±0.3)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Mpc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28" y="2064186"/>
                <a:ext cx="3243016" cy="923330"/>
              </a:xfrm>
              <a:prstGeom prst="rect">
                <a:avLst/>
              </a:prstGeom>
              <a:blipFill>
                <a:blip r:embed="rId2"/>
                <a:stretch>
                  <a:fillRect l="-1695" t="-3974" b="-529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58FC02B-88A7-4495-B528-CE8A07FA716C}"/>
              </a:ext>
            </a:extLst>
          </p:cNvPr>
          <p:cNvCxnSpPr/>
          <p:nvPr/>
        </p:nvCxnSpPr>
        <p:spPr>
          <a:xfrm flipH="1" flipV="1">
            <a:off x="6516216" y="2959626"/>
            <a:ext cx="504056" cy="797197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69063"/>
            <a:ext cx="7585970" cy="360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E75C9E-B286-443A-863C-E05BEDDC6AA2}"/>
              </a:ext>
            </a:extLst>
          </p:cNvPr>
          <p:cNvCxnSpPr>
            <a:cxnSpLocks/>
          </p:cNvCxnSpPr>
          <p:nvPr/>
        </p:nvCxnSpPr>
        <p:spPr>
          <a:xfrm>
            <a:off x="2627784" y="350100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6F938F8-1FD3-4C67-AD34-85D471A817C7}"/>
              </a:ext>
            </a:extLst>
          </p:cNvPr>
          <p:cNvCxnSpPr>
            <a:cxnSpLocks/>
          </p:cNvCxnSpPr>
          <p:nvPr/>
        </p:nvCxnSpPr>
        <p:spPr>
          <a:xfrm flipV="1">
            <a:off x="2665777" y="2987516"/>
            <a:ext cx="828092" cy="76930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1EBA08-9391-4527-9532-A917DC0DB616}"/>
                  </a:ext>
                </a:extLst>
              </p:cNvPr>
              <p:cNvSpPr txBox="1"/>
              <p:nvPr/>
            </p:nvSpPr>
            <p:spPr>
              <a:xfrm>
                <a:off x="2077489" y="6317893"/>
                <a:ext cx="16040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BAO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∼0.5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)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E1EBA08-9391-4527-9532-A917DC0DB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77489" y="6317893"/>
                <a:ext cx="1604093" cy="369332"/>
              </a:xfrm>
              <a:prstGeom prst="rect">
                <a:avLst/>
              </a:prstGeom>
              <a:blipFill>
                <a:blip r:embed="rId3"/>
                <a:stretch>
                  <a:fillRect l="-3422" t="-8197" r="-2662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/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CMB (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∼1090)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55393868-6575-4B51-AA13-69C86B6738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1126" y="6357543"/>
                <a:ext cx="1857368" cy="369332"/>
              </a:xfrm>
              <a:prstGeom prst="rect">
                <a:avLst/>
              </a:prstGeom>
              <a:blipFill>
                <a:blip r:embed="rId4"/>
                <a:stretch>
                  <a:fillRect l="-2951" t="-10000" r="-656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4" y="3501010"/>
            <a:ext cx="6710176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5F9C98E-DF27-476A-BCC2-79EA2A72E2CC}"/>
              </a:ext>
            </a:extLst>
          </p:cNvPr>
          <p:cNvCxnSpPr>
            <a:cxnSpLocks/>
          </p:cNvCxnSpPr>
          <p:nvPr/>
        </p:nvCxnSpPr>
        <p:spPr>
          <a:xfrm flipV="1">
            <a:off x="397438" y="3516555"/>
            <a:ext cx="2268339" cy="452506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Arc 45">
            <a:extLst>
              <a:ext uri="{FF2B5EF4-FFF2-40B4-BE49-F238E27FC236}">
                <a16:creationId xmlns:a16="http://schemas.microsoft.com/office/drawing/2014/main" id="{52689CFE-D973-42EA-A70A-8037751708B1}"/>
              </a:ext>
            </a:extLst>
          </p:cNvPr>
          <p:cNvSpPr/>
          <p:nvPr/>
        </p:nvSpPr>
        <p:spPr>
          <a:xfrm rot="1483868">
            <a:off x="1464785" y="3689953"/>
            <a:ext cx="312574" cy="501610"/>
          </a:xfrm>
          <a:prstGeom prst="arc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000000"/>
              </a:solidFill>
              <a:latin typeface="Arial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8BED83-7EAB-4420-9B0F-1C20CB379134}"/>
                  </a:ext>
                </a:extLst>
              </p:cNvPr>
              <p:cNvSpPr txBox="1"/>
              <p:nvPr/>
            </p:nvSpPr>
            <p:spPr>
              <a:xfrm>
                <a:off x="759000" y="4577617"/>
                <a:ext cx="1961434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BAO</m:t>
                          </m:r>
                        </m:sub>
                      </m:sSub>
                      <m:r>
                        <m:rPr>
                          <m:lit/>
                        </m:rP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/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z</m:t>
                      </m:r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)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8BED83-7EAB-4420-9B0F-1C20CB3791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000" y="4577617"/>
                <a:ext cx="1961434" cy="369332"/>
              </a:xfrm>
              <a:prstGeom prst="rect">
                <a:avLst/>
              </a:prstGeom>
              <a:blipFill>
                <a:blip r:embed="rId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E892C5B-1B91-4F31-A443-2E25BE74AD5C}"/>
              </a:ext>
            </a:extLst>
          </p:cNvPr>
          <p:cNvCxnSpPr>
            <a:cxnSpLocks/>
          </p:cNvCxnSpPr>
          <p:nvPr/>
        </p:nvCxnSpPr>
        <p:spPr>
          <a:xfrm>
            <a:off x="1819933" y="3915331"/>
            <a:ext cx="407151" cy="637225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85CFBB34-19A7-4E1C-9F1A-2913E9BC5A69}"/>
              </a:ext>
            </a:extLst>
          </p:cNvPr>
          <p:cNvSpPr txBox="1"/>
          <p:nvPr/>
        </p:nvSpPr>
        <p:spPr>
          <a:xfrm>
            <a:off x="3367984" y="148569"/>
            <a:ext cx="2408032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2000" dirty="0">
                <a:solidFill>
                  <a:srgbClr val="FFFFFF"/>
                </a:solidFill>
                <a:latin typeface="Arial"/>
                <a:sym typeface="Palatino"/>
              </a:rPr>
              <a:t>BAO acoustic scale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ACCA4E43-DF1E-4317-BCF1-56BB4EBA1332}"/>
              </a:ext>
            </a:extLst>
          </p:cNvPr>
          <p:cNvCxnSpPr>
            <a:cxnSpLocks/>
          </p:cNvCxnSpPr>
          <p:nvPr/>
        </p:nvCxnSpPr>
        <p:spPr>
          <a:xfrm flipH="1">
            <a:off x="2386898" y="4077072"/>
            <a:ext cx="52380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623ADF8B-EF26-41FD-AA1E-49F236C8E541}"/>
              </a:ext>
            </a:extLst>
          </p:cNvPr>
          <p:cNvCxnSpPr>
            <a:cxnSpLocks/>
          </p:cNvCxnSpPr>
          <p:nvPr/>
        </p:nvCxnSpPr>
        <p:spPr>
          <a:xfrm flipV="1">
            <a:off x="2771801" y="2977351"/>
            <a:ext cx="710925" cy="106371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10C4C78-FC7C-49DC-BF25-0057D50E7768}"/>
                  </a:ext>
                </a:extLst>
              </p:cNvPr>
              <p:cNvSpPr/>
              <p:nvPr/>
            </p:nvSpPr>
            <p:spPr>
              <a:xfrm>
                <a:off x="3214513" y="4619070"/>
                <a:ext cx="2714975" cy="91044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6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Line-of-sight BAO:</a:t>
                </a:r>
                <a:br>
                  <a:rPr lang="en-GB" sz="16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Δ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</m:t>
                      </m:r>
                      <m:f>
                        <m:f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fPr>
                        <m:num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𝛿</m:t>
                          </m:r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𝑧</m:t>
                          </m:r>
                        </m:num>
                        <m:den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sym typeface="Palatino"/>
                                </a:rPr>
                                <m:t>𝑀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𝐻</m:t>
                      </m:r>
                      <m:d>
                        <m:d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𝑧</m:t>
                          </m:r>
                        </m:e>
                      </m:d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910C4C78-FC7C-49DC-BF25-0057D50E77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513" y="4619070"/>
                <a:ext cx="2714975" cy="910442"/>
              </a:xfrm>
              <a:prstGeom prst="rect">
                <a:avLst/>
              </a:prstGeom>
              <a:blipFill>
                <a:blip r:embed="rId9"/>
                <a:stretch>
                  <a:fillRect l="-1121" t="-20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B1F24715-5FED-415D-B11D-BB9F8421FBFD}"/>
              </a:ext>
            </a:extLst>
          </p:cNvPr>
          <p:cNvCxnSpPr>
            <a:cxnSpLocks/>
          </p:cNvCxnSpPr>
          <p:nvPr/>
        </p:nvCxnSpPr>
        <p:spPr>
          <a:xfrm>
            <a:off x="2699181" y="4087169"/>
            <a:ext cx="553121" cy="562458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5B754F-B3AB-4F6D-BB05-7D42ED7B4028}"/>
              </a:ext>
            </a:extLst>
          </p:cNvPr>
          <p:cNvCxnSpPr>
            <a:cxnSpLocks/>
          </p:cNvCxnSpPr>
          <p:nvPr/>
        </p:nvCxnSpPr>
        <p:spPr>
          <a:xfrm>
            <a:off x="7040251" y="780251"/>
            <a:ext cx="72008" cy="547260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03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F52AB74-090E-A05A-70A5-5A7B2629416D}"/>
              </a:ext>
            </a:extLst>
          </p:cNvPr>
          <p:cNvSpPr txBox="1"/>
          <p:nvPr/>
        </p:nvSpPr>
        <p:spPr>
          <a:xfrm>
            <a:off x="3197875" y="557572"/>
            <a:ext cx="210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BAO observables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1DE0B7-8646-D89C-A4F7-515579A88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2" y="3166207"/>
            <a:ext cx="6716402" cy="10660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D2ECE4-5447-3D1F-C0AC-8B306D721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622" y="1086762"/>
            <a:ext cx="7618315" cy="8981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D899AD-D0AD-EABE-C63E-B13EB6D5CADB}"/>
              </a:ext>
            </a:extLst>
          </p:cNvPr>
          <p:cNvSpPr txBox="1"/>
          <p:nvPr/>
        </p:nvSpPr>
        <p:spPr>
          <a:xfrm>
            <a:off x="838622" y="2717940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Alternative parameterization</a:t>
            </a:r>
            <a:r>
              <a:rPr lang="en-GB" dirty="0"/>
              <a:t>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CA467D4-CA6C-0599-84FA-01F73A4DD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667" y="4186788"/>
            <a:ext cx="6648345" cy="20012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67C6956-C698-9159-297F-BC5E2CB3F3D2}"/>
              </a:ext>
            </a:extLst>
          </p:cNvPr>
          <p:cNvSpPr txBox="1"/>
          <p:nvPr/>
        </p:nvSpPr>
        <p:spPr>
          <a:xfrm>
            <a:off x="80830" y="6471526"/>
            <a:ext cx="2274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/>
              <a:t>Credit: Ewan Chamberlain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145E1-E2AB-B806-30D7-92C6773B827D}"/>
                  </a:ext>
                </a:extLst>
              </p:cNvPr>
              <p:cNvSpPr txBox="1"/>
              <p:nvPr/>
            </p:nvSpPr>
            <p:spPr>
              <a:xfrm>
                <a:off x="3510116" y="2144736"/>
                <a:ext cx="1740285" cy="3269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i="1" dirty="0"/>
                  <a:t>Note</a:t>
                </a:r>
                <a:r>
                  <a:rPr lang="en-GB" sz="1200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en-GB" sz="12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trlPr>
                          <a:rPr lang="en-GB" sz="12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p>
                      <m:e>
                        <m:sSub>
                          <m:sSub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</m:sSub>
                        <m:d>
                          <m:dPr>
                            <m:ctrlP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12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  <m:r>
                          <a:rPr lang="en-GB" sz="1200" b="0" i="1" smtClean="0">
                            <a:latin typeface="Cambria Math" panose="02040503050406030204" pitchFamily="18" charset="0"/>
                          </a:rPr>
                          <m:t>𝑑𝑧</m:t>
                        </m:r>
                      </m:e>
                    </m:nary>
                  </m:oMath>
                </a14:m>
                <a:endParaRPr lang="en-GB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80145E1-E2AB-B806-30D7-92C6773B8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116" y="2144736"/>
                <a:ext cx="1740285" cy="326949"/>
              </a:xfrm>
              <a:prstGeom prst="rect">
                <a:avLst/>
              </a:prstGeom>
              <a:blipFill>
                <a:blip r:embed="rId5"/>
                <a:stretch>
                  <a:fillRect l="-351" t="-98113" b="-16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9424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9478-B209-0DD8-D762-7604C9E0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23" y="1692941"/>
            <a:ext cx="8229600" cy="846239"/>
          </a:xfrm>
        </p:spPr>
        <p:txBody>
          <a:bodyPr/>
          <a:lstStyle/>
          <a:p>
            <a:r>
              <a:rPr lang="en-GB" sz="2400" dirty="0"/>
              <a:t>How can we vary dark energy to fit BAO?</a:t>
            </a:r>
          </a:p>
        </p:txBody>
      </p:sp>
    </p:spTree>
    <p:extLst>
      <p:ext uri="{BB962C8B-B14F-4D97-AF65-F5344CB8AC3E}">
        <p14:creationId xmlns:p14="http://schemas.microsoft.com/office/powerpoint/2010/main" val="36152074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626B73-5F98-E4EB-43BE-AB6C615B5DAD}"/>
                  </a:ext>
                </a:extLst>
              </p:cNvPr>
              <p:cNvSpPr txBox="1"/>
              <p:nvPr/>
            </p:nvSpPr>
            <p:spPr>
              <a:xfrm>
                <a:off x="1965421" y="329165"/>
                <a:ext cx="53318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b="1" dirty="0"/>
                  <a:t>For any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𝜽</m:t>
                        </m:r>
                      </m:e>
                      <m:sub>
                        <m:r>
                          <a:rPr lang="en-GB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b="1" dirty="0"/>
                  <a:t> and early-universe parameters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7626B73-5F98-E4EB-43BE-AB6C615B5D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5421" y="329165"/>
                <a:ext cx="5331844" cy="369332"/>
              </a:xfrm>
              <a:prstGeom prst="rect">
                <a:avLst/>
              </a:prstGeom>
              <a:blipFill>
                <a:blip r:embed="rId2"/>
                <a:stretch>
                  <a:fillRect l="-914" t="-9836" r="-343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B4CAC2-B5F2-FBDC-0ACA-4ECDE4DF3410}"/>
                  </a:ext>
                </a:extLst>
              </p:cNvPr>
              <p:cNvSpPr txBox="1"/>
              <p:nvPr/>
            </p:nvSpPr>
            <p:spPr>
              <a:xfrm>
                <a:off x="1066800" y="1667411"/>
                <a:ext cx="27776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dirty="0"/>
                  <a:t> fixed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 fixed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0B4CAC2-B5F2-FBDC-0ACA-4ECDE4DF34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1667411"/>
                <a:ext cx="2777620" cy="369332"/>
              </a:xfrm>
              <a:prstGeom prst="rect">
                <a:avLst/>
              </a:prstGeom>
              <a:blipFill>
                <a:blip r:embed="rId3"/>
                <a:stretch>
                  <a:fillRect t="-10000" r="-877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A2562B-74EB-53B4-11C7-1F945FCCB7B4}"/>
                  </a:ext>
                </a:extLst>
              </p:cNvPr>
              <p:cNvSpPr txBox="1"/>
              <p:nvPr/>
            </p:nvSpPr>
            <p:spPr>
              <a:xfrm>
                <a:off x="1012722" y="1165123"/>
                <a:ext cx="69840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Physical densities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∼ </m:t>
                    </m:r>
                  </m:oMath>
                </a14:m>
                <a:r>
                  <a:rPr lang="en-GB" dirty="0"/>
                  <a:t>fixed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and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GB" dirty="0"/>
                  <a:t> fixed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FA2562B-74EB-53B4-11C7-1F945FCCB7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722" y="1165123"/>
                <a:ext cx="6984091" cy="369332"/>
              </a:xfrm>
              <a:prstGeom prst="rect">
                <a:avLst/>
              </a:prstGeom>
              <a:blipFill>
                <a:blip r:embed="rId4"/>
                <a:stretch>
                  <a:fillRect l="-698" t="-8197" r="-611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23E29A-EE4B-96BC-2721-D8B6B35EEFFE}"/>
                  </a:ext>
                </a:extLst>
              </p:cNvPr>
              <p:cNvSpPr txBox="1"/>
              <p:nvPr/>
            </p:nvSpPr>
            <p:spPr>
              <a:xfrm>
                <a:off x="511277" y="4296386"/>
                <a:ext cx="521483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d>
                      <m:d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b>
                        </m:sSub>
                      </m:e>
                    </m:d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∝</m:t>
                    </m:r>
                  </m:oMath>
                </a14:m>
                <a:r>
                  <a:rPr lang="en-GB" dirty="0"/>
                  <a:t>  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D23E29A-EE4B-96BC-2721-D8B6B35EE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77" y="4296386"/>
                <a:ext cx="5214830" cy="369332"/>
              </a:xfrm>
              <a:prstGeom prst="rect">
                <a:avLst/>
              </a:prstGeom>
              <a:blipFill>
                <a:blip r:embed="rId5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3BD36601-90D0-2D04-5D45-137139C11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9634" y="4059658"/>
            <a:ext cx="6784139" cy="1633219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0E298D99-BC13-52CE-C8C6-4F9D4A778E16}"/>
              </a:ext>
            </a:extLst>
          </p:cNvPr>
          <p:cNvSpPr/>
          <p:nvPr/>
        </p:nvSpPr>
        <p:spPr>
          <a:xfrm>
            <a:off x="196646" y="1165123"/>
            <a:ext cx="526026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C5634B-2084-0F9F-EE9D-9F5C46E0D77C}"/>
              </a:ext>
            </a:extLst>
          </p:cNvPr>
          <p:cNvSpPr/>
          <p:nvPr/>
        </p:nvSpPr>
        <p:spPr>
          <a:xfrm>
            <a:off x="196646" y="2492812"/>
            <a:ext cx="526026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D2C557-A909-D2CF-E8AE-47236D76CB39}"/>
                  </a:ext>
                </a:extLst>
              </p:cNvPr>
              <p:cNvSpPr txBox="1"/>
              <p:nvPr/>
            </p:nvSpPr>
            <p:spPr>
              <a:xfrm>
                <a:off x="906028" y="2475768"/>
                <a:ext cx="7331944" cy="4912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Null-energy condition (NEC)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GB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𝑑</m:t>
                        </m:r>
                        <m:sSub>
                          <m:sSubPr>
                            <m:ctrlP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dirty="0" smtClean="0"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b="0" i="0" dirty="0" smtClean="0">
                                <a:latin typeface="Cambria Math" panose="02040503050406030204" pitchFamily="18" charset="0"/>
                              </a:rPr>
                              <m:t>de</m:t>
                            </m:r>
                          </m:sub>
                        </m:sSub>
                      </m:num>
                      <m:den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𝑑𝑧</m:t>
                        </m:r>
                      </m:den>
                    </m:f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GB" dirty="0"/>
                  <a:t>         </a:t>
                </a:r>
                <a:r>
                  <a:rPr lang="en-GB" sz="1200" dirty="0"/>
                  <a:t>(for all non-interacting components) </a:t>
                </a:r>
                <a:endParaRPr lang="en-GB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2D2C557-A909-D2CF-E8AE-47236D76C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028" y="2475768"/>
                <a:ext cx="7331944" cy="491288"/>
              </a:xfrm>
              <a:prstGeom prst="rect">
                <a:avLst/>
              </a:prstGeom>
              <a:blipFill>
                <a:blip r:embed="rId7"/>
                <a:stretch>
                  <a:fillRect l="-749" b="-61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E9C892-EF1B-E0BC-B439-A7FCD0548398}"/>
                  </a:ext>
                </a:extLst>
              </p:cNvPr>
              <p:cNvSpPr txBox="1"/>
              <p:nvPr/>
            </p:nvSpPr>
            <p:spPr>
              <a:xfrm>
                <a:off x="-132258" y="5870005"/>
                <a:ext cx="4660014" cy="488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⇒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SubSup>
                            <m:sSub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de</m:t>
                              </m:r>
                            </m:sup>
                          </m:sSub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GB" sz="2400" b="0" i="0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p>
                          </m:sSubSup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or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sup>
                      </m:sSubSup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&lt;</m:t>
                      </m:r>
                      <m:sSubSup>
                        <m:sSubSup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24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1E9C892-EF1B-E0BC-B439-A7FCD0548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2258" y="5870005"/>
                <a:ext cx="4660014" cy="488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ED64D8-BC3D-C519-DE60-CB294A3BE286}"/>
                  </a:ext>
                </a:extLst>
              </p:cNvPr>
              <p:cNvSpPr txBox="1"/>
              <p:nvPr/>
            </p:nvSpPr>
            <p:spPr>
              <a:xfrm>
                <a:off x="4154130" y="5929605"/>
                <a:ext cx="47340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i="1" u="sng" dirty="0"/>
                  <a:t>Can only make inferred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u="sng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u="sng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b="0" i="1" u="sng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i="1" u="sng" dirty="0"/>
                  <a:t> lower than </a:t>
                </a:r>
                <a14:m>
                  <m:oMath xmlns:m="http://schemas.openxmlformats.org/officeDocument/2006/math">
                    <m:r>
                      <a:rPr lang="en-GB" b="0" i="1" u="sng" smtClean="0">
                        <a:latin typeface="Cambria Math" panose="02040503050406030204" pitchFamily="18" charset="0"/>
                      </a:rPr>
                      <m:t>𝛬</m:t>
                    </m:r>
                    <m:r>
                      <a:rPr lang="en-GB" b="0" i="1" u="sng" smtClean="0">
                        <a:latin typeface="Cambria Math" panose="02040503050406030204" pitchFamily="18" charset="0"/>
                      </a:rPr>
                      <m:t>𝐶𝐷𝑀</m:t>
                    </m:r>
                  </m:oMath>
                </a14:m>
                <a:endParaRPr lang="en-GB" i="1" u="sng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3ED64D8-BC3D-C519-DE60-CB294A3BE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4130" y="5929605"/>
                <a:ext cx="4734053" cy="369332"/>
              </a:xfrm>
              <a:prstGeom prst="rect">
                <a:avLst/>
              </a:prstGeom>
              <a:blipFill>
                <a:blip r:embed="rId9"/>
                <a:stretch>
                  <a:fillRect l="-1030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834819AF-721E-67BF-CFEF-99C7A65EFA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1277" y="3526727"/>
            <a:ext cx="2674125" cy="4343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A11E63-B330-DA5C-C0E4-9402AA41422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93595" y="3017092"/>
            <a:ext cx="3185402" cy="22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4" grpId="0" animBg="1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0D518F-AD68-C6DE-57EB-3017CD0FF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98" y="776494"/>
            <a:ext cx="5826869" cy="5429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5557E-BC76-40F8-733A-DB7166A71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3091" y="199391"/>
            <a:ext cx="4261565" cy="6921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AA9D6A-74A2-4D64-883F-88C3876A128F}"/>
                  </a:ext>
                </a:extLst>
              </p:cNvPr>
              <p:cNvSpPr txBox="1"/>
              <p:nvPr/>
            </p:nvSpPr>
            <p:spPr>
              <a:xfrm>
                <a:off x="7054645" y="4060723"/>
                <a:ext cx="1100686" cy="4842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900" dirty="0"/>
                  <a:t>Early universe</a:t>
                </a:r>
                <a:br>
                  <a:rPr lang="en-GB" sz="900" dirty="0"/>
                </a:br>
                <a:r>
                  <a:rPr lang="en-GB" sz="900" dirty="0"/>
                  <a:t> the same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9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𝑑𝑒</m:t>
                            </m:r>
                          </m:sup>
                        </m:sSubSup>
                      </m:num>
                      <m:den>
                        <m:sSubSup>
                          <m:sSubSupPr>
                            <m:ctrlP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GB" sz="9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b>
                          <m:sup>
                            <m:r>
                              <m:rPr>
                                <m:sty m:val="p"/>
                              </m:rPr>
                              <a:rPr lang="en-GB" sz="900" b="0" i="0" smtClean="0">
                                <a:latin typeface="Cambria Math" panose="02040503050406030204" pitchFamily="18" charset="0"/>
                              </a:rPr>
                              <m:t>Λ</m:t>
                            </m:r>
                          </m:sup>
                        </m:sSubSup>
                      </m:den>
                    </m:f>
                    <m:r>
                      <a:rPr lang="en-GB" sz="900" b="0" i="1" smtClean="0">
                        <a:latin typeface="Cambria Math" panose="02040503050406030204" pitchFamily="18" charset="0"/>
                      </a:rPr>
                      <m:t>→1</m:t>
                    </m:r>
                  </m:oMath>
                </a14:m>
                <a:endParaRPr lang="en-GB" sz="9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4AA9D6A-74A2-4D64-883F-88C3876A12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645" y="4060723"/>
                <a:ext cx="1100686" cy="4842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DEA541-F8EF-89D7-5507-A2FA0436DB74}"/>
              </a:ext>
            </a:extLst>
          </p:cNvPr>
          <p:cNvCxnSpPr/>
          <p:nvPr/>
        </p:nvCxnSpPr>
        <p:spPr>
          <a:xfrm>
            <a:off x="3293807" y="1342103"/>
            <a:ext cx="0" cy="32495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9060B5D5-BC5B-71CD-2A49-04C5D6EF79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9360" y="5224741"/>
            <a:ext cx="3261301" cy="3418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A0D2E-9458-FE63-D3D7-439488135CE9}"/>
                  </a:ext>
                </a:extLst>
              </p:cNvPr>
              <p:cNvSpPr txBox="1"/>
              <p:nvPr/>
            </p:nvSpPr>
            <p:spPr>
              <a:xfrm>
                <a:off x="4260390" y="5197276"/>
                <a:ext cx="933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9BA0D2E-9458-FE63-D3D7-439488135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0390" y="5197276"/>
                <a:ext cx="933654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371B43-21A1-91C1-73A8-D685542E3CFB}"/>
                  </a:ext>
                </a:extLst>
              </p:cNvPr>
              <p:cNvSpPr txBox="1"/>
              <p:nvPr/>
            </p:nvSpPr>
            <p:spPr>
              <a:xfrm>
                <a:off x="2441217" y="5817932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371B43-21A1-91C1-73A8-D685542E3C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1217" y="5817932"/>
                <a:ext cx="4572000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B6783793-2A06-CB11-05AB-23803BAEF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9360" y="5777864"/>
            <a:ext cx="2179320" cy="428368"/>
          </a:xfrm>
          <a:prstGeom prst="rect">
            <a:avLst/>
          </a:prstGeom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1C3E9093-F822-EB13-2818-9FE44759ADB5}"/>
              </a:ext>
            </a:extLst>
          </p:cNvPr>
          <p:cNvSpPr/>
          <p:nvPr/>
        </p:nvSpPr>
        <p:spPr>
          <a:xfrm>
            <a:off x="4409768" y="6348569"/>
            <a:ext cx="979592" cy="29312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0C11A9B-22CD-9E48-F629-E97A813B89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1293" y="6246300"/>
            <a:ext cx="2393638" cy="3837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2A7D657-95A5-CD09-EBB0-23771EC42038}"/>
              </a:ext>
            </a:extLst>
          </p:cNvPr>
          <p:cNvSpPr txBox="1"/>
          <p:nvPr/>
        </p:nvSpPr>
        <p:spPr>
          <a:xfrm>
            <a:off x="5194044" y="962675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i="1" dirty="0"/>
              <a:t>Credit: Ewan Chamberlain</a:t>
            </a:r>
          </a:p>
        </p:txBody>
      </p:sp>
    </p:spTree>
    <p:extLst>
      <p:ext uri="{BB962C8B-B14F-4D97-AF65-F5344CB8AC3E}">
        <p14:creationId xmlns:p14="http://schemas.microsoft.com/office/powerpoint/2010/main" val="128420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C3D8626-2677-CC57-AC28-A6E4E2923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8878"/>
            <a:ext cx="9144000" cy="58002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7E6598-AD33-7D72-094F-CBDE01CDFC5D}"/>
              </a:ext>
            </a:extLst>
          </p:cNvPr>
          <p:cNvSpPr txBox="1"/>
          <p:nvPr/>
        </p:nvSpPr>
        <p:spPr>
          <a:xfrm>
            <a:off x="171450" y="18703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.. etc…</a:t>
            </a:r>
          </a:p>
        </p:txBody>
      </p:sp>
    </p:spTree>
    <p:extLst>
      <p:ext uri="{BB962C8B-B14F-4D97-AF65-F5344CB8AC3E}">
        <p14:creationId xmlns:p14="http://schemas.microsoft.com/office/powerpoint/2010/main" val="35616326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518C6B-9CF4-4EF4-F007-BD691F05E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006"/>
            <a:ext cx="9144000" cy="46379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4315EF-37B7-DD5D-A28C-2D43033D5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5190" y="5967305"/>
            <a:ext cx="2358834" cy="38825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C89AC5C-88D7-73A2-DE83-F455D8354F9F}"/>
              </a:ext>
            </a:extLst>
          </p:cNvPr>
          <p:cNvCxnSpPr>
            <a:cxnSpLocks/>
          </p:cNvCxnSpPr>
          <p:nvPr/>
        </p:nvCxnSpPr>
        <p:spPr>
          <a:xfrm>
            <a:off x="2767781" y="960112"/>
            <a:ext cx="334296" cy="873604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FDAA2A7-8ACE-833D-BC3E-5E067F1AF717}"/>
              </a:ext>
            </a:extLst>
          </p:cNvPr>
          <p:cNvSpPr txBox="1"/>
          <p:nvPr/>
        </p:nvSpPr>
        <p:spPr>
          <a:xfrm>
            <a:off x="1565898" y="652335"/>
            <a:ext cx="2731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Thawing: Null-energy consistent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724648-C171-FB5F-C402-93B6AADEC78E}"/>
              </a:ext>
            </a:extLst>
          </p:cNvPr>
          <p:cNvCxnSpPr>
            <a:cxnSpLocks/>
          </p:cNvCxnSpPr>
          <p:nvPr/>
        </p:nvCxnSpPr>
        <p:spPr>
          <a:xfrm flipH="1" flipV="1">
            <a:off x="1396181" y="4734255"/>
            <a:ext cx="948813" cy="146990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175FC1A3-D776-54E7-DB8B-EF7423A6A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8456" y="6355560"/>
            <a:ext cx="2530178" cy="23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04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39FAF3AC-3805-4AF7-AA21-8B7A2ABC9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9600"/>
            <a:ext cx="7954963" cy="572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D568E257-0F15-452F-8808-00E7F93EE5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324600"/>
            <a:ext cx="3462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en-US" sz="1600">
                <a:solidFill>
                  <a:schemeClr val="hlink"/>
                </a:solidFill>
              </a:rPr>
              <a:t>Hu &amp; White, Sci. Am., 290 44 (2004)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70EC9812-879E-4774-981D-BE9B4590B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6595" y="164068"/>
            <a:ext cx="389080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>
                <a:solidFill>
                  <a:schemeClr val="accent2"/>
                </a:solidFill>
              </a:rPr>
              <a:t>Evolution in the standard cosmology</a:t>
            </a:r>
            <a:endParaRPr lang="en-GB" altLang="en-US" dirty="0">
              <a:solidFill>
                <a:schemeClr val="accent2"/>
              </a:solidFill>
            </a:endParaRP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9F2BF3A0-F8BF-4073-8B56-FC101995E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962400"/>
            <a:ext cx="996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Opaque</a:t>
            </a:r>
            <a:endParaRPr lang="en-GB" altLang="en-US"/>
          </a:p>
        </p:txBody>
      </p:sp>
      <p:sp>
        <p:nvSpPr>
          <p:cNvPr id="13318" name="Line 6">
            <a:extLst>
              <a:ext uri="{FF2B5EF4-FFF2-40B4-BE49-F238E27FC236}">
                <a16:creationId xmlns:a16="http://schemas.microsoft.com/office/drawing/2014/main" id="{2AA4A521-BD46-4B3A-943E-7E6218E47E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3429000"/>
            <a:ext cx="16764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9" name="Line 7">
            <a:extLst>
              <a:ext uri="{FF2B5EF4-FFF2-40B4-BE49-F238E27FC236}">
                <a16:creationId xmlns:a16="http://schemas.microsoft.com/office/drawing/2014/main" id="{1F1A3A8E-F9FE-4E0A-8A4E-9A130A81E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4343400"/>
            <a:ext cx="34290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20" name="Text Box 8">
            <a:extLst>
              <a:ext uri="{FF2B5EF4-FFF2-40B4-BE49-F238E27FC236}">
                <a16:creationId xmlns:a16="http://schemas.microsoft.com/office/drawing/2014/main" id="{29DB2597-E7E8-4732-A8C8-8340053AEE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410200"/>
            <a:ext cx="1416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Transparent</a:t>
            </a:r>
            <a:endParaRPr lang="en-GB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645EC-09DD-030C-53D0-CE7A292B64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DESI DR2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F64884-A3D0-54A0-342C-1D95AFFFE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677" y="1342241"/>
            <a:ext cx="7420269" cy="45884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DF7846-A193-7735-6F3B-E4F9B8F11199}"/>
              </a:ext>
            </a:extLst>
          </p:cNvPr>
          <p:cNvSpPr txBox="1"/>
          <p:nvPr/>
        </p:nvSpPr>
        <p:spPr>
          <a:xfrm>
            <a:off x="3640111" y="599752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arXiv:2503.14738</a:t>
            </a:r>
            <a:endParaRPr lang="en-GB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518776-7A41-CE8F-9ED2-627D0FA30DA3}"/>
              </a:ext>
            </a:extLst>
          </p:cNvPr>
          <p:cNvCxnSpPr/>
          <p:nvPr/>
        </p:nvCxnSpPr>
        <p:spPr>
          <a:xfrm>
            <a:off x="1692729" y="1300843"/>
            <a:ext cx="185057" cy="8817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467BE3-7C2B-AAB1-E270-B70B4EA595D6}"/>
                  </a:ext>
                </a:extLst>
              </p:cNvPr>
              <p:cNvSpPr txBox="1"/>
              <p:nvPr/>
            </p:nvSpPr>
            <p:spPr>
              <a:xfrm>
                <a:off x="991677" y="1045029"/>
                <a:ext cx="16273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Planck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200" dirty="0"/>
                  <a:t>CDM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467BE3-7C2B-AAB1-E270-B70B4EA595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1677" y="1045029"/>
                <a:ext cx="1627369" cy="276999"/>
              </a:xfrm>
              <a:prstGeom prst="rect">
                <a:avLst/>
              </a:prstGeom>
              <a:blipFill>
                <a:blip r:embed="rId3"/>
                <a:stretch>
                  <a:fillRect l="-375" t="-2174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E4FFD5-B172-F697-8023-DCA6A88F3AB1}"/>
              </a:ext>
            </a:extLst>
          </p:cNvPr>
          <p:cNvCxnSpPr>
            <a:cxnSpLocks/>
          </p:cNvCxnSpPr>
          <p:nvPr/>
        </p:nvCxnSpPr>
        <p:spPr>
          <a:xfrm flipV="1">
            <a:off x="1143000" y="2661557"/>
            <a:ext cx="800101" cy="7293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764B75-CB7A-B70D-A973-2A06F537101F}"/>
                  </a:ext>
                </a:extLst>
              </p:cNvPr>
              <p:cNvSpPr txBox="1"/>
              <p:nvPr/>
            </p:nvSpPr>
            <p:spPr>
              <a:xfrm>
                <a:off x="65360" y="3359445"/>
                <a:ext cx="11929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DESI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2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200" dirty="0"/>
                  <a:t>CDM fit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2764B75-CB7A-B70D-A973-2A06F5371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0" y="3359445"/>
                <a:ext cx="1192955" cy="276999"/>
              </a:xfrm>
              <a:prstGeom prst="rect">
                <a:avLst/>
              </a:prstGeom>
              <a:blipFill>
                <a:blip r:embed="rId4"/>
                <a:stretch>
                  <a:fillRect l="-513" t="-2174" b="-1304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243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1452C2E-005B-7779-2286-F14E391AE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8966"/>
            <a:ext cx="9144000" cy="42211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8D51AA-9329-58D1-C53C-46580E4D4913}"/>
              </a:ext>
            </a:extLst>
          </p:cNvPr>
          <p:cNvSpPr txBox="1"/>
          <p:nvPr/>
        </p:nvSpPr>
        <p:spPr>
          <a:xfrm>
            <a:off x="3947470" y="717755"/>
            <a:ext cx="13692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/>
              <a:t>DESI DR2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8C3BB-4B26-8B11-04D2-E5A2363755D7}"/>
                  </a:ext>
                </a:extLst>
              </p:cNvPr>
              <p:cNvSpPr txBox="1"/>
              <p:nvPr/>
            </p:nvSpPr>
            <p:spPr>
              <a:xfrm>
                <a:off x="3435138" y="6261245"/>
                <a:ext cx="248452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Centre: Planck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ti-ET" sz="14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AD8C3BB-4B26-8B11-04D2-E5A236375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5138" y="6261245"/>
                <a:ext cx="2484526" cy="307777"/>
              </a:xfrm>
              <a:prstGeom prst="rect">
                <a:avLst/>
              </a:prstGeom>
              <a:blipFill>
                <a:blip r:embed="rId3"/>
                <a:stretch>
                  <a:fillRect l="-737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5257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711AF-BCA7-CBA0-D96D-D37C06931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250" y="274638"/>
            <a:ext cx="4324350" cy="1143000"/>
          </a:xfrm>
        </p:spPr>
        <p:txBody>
          <a:bodyPr/>
          <a:lstStyle/>
          <a:p>
            <a:r>
              <a:rPr lang="en-GB" dirty="0"/>
              <a:t>CPL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F796A1-13B0-B117-E347-BEDE6EE47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6661" y="515938"/>
            <a:ext cx="3067478" cy="5048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924F04-65E0-C164-1711-444BC86FA5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420" y="1865312"/>
            <a:ext cx="4039909" cy="34623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C06B18B-F17E-8E61-7436-55FFB0DF69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672" y="1987550"/>
            <a:ext cx="3864345" cy="334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B6F0E6-6D73-2CD9-C210-457241A9E055}"/>
                  </a:ext>
                </a:extLst>
              </p:cNvPr>
              <p:cNvSpPr txBox="1"/>
              <p:nvPr/>
            </p:nvSpPr>
            <p:spPr>
              <a:xfrm>
                <a:off x="1055451" y="5775324"/>
                <a:ext cx="731482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Planck +DESI posterior for BAO observables </a:t>
                </a:r>
                <a:r>
                  <a:rPr lang="en-GB" dirty="0" err="1"/>
                  <a:t>wrt</a:t>
                </a:r>
                <a:r>
                  <a:rPr lang="en-GB" dirty="0"/>
                  <a:t>. Planck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r>
                  <a:rPr lang="en-GB" dirty="0"/>
                  <a:t> best fit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4B6F0E6-6D73-2CD9-C210-457241A9E0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451" y="5775324"/>
                <a:ext cx="7314823" cy="369332"/>
              </a:xfrm>
              <a:prstGeom prst="rect">
                <a:avLst/>
              </a:prstGeom>
              <a:blipFill>
                <a:blip r:embed="rId5"/>
                <a:stretch>
                  <a:fillRect l="-667" t="-8197" r="-833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69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85F0873-016E-BF54-9F04-B11A05FDA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407" y="971550"/>
            <a:ext cx="5720411" cy="43624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0FACD5-27F7-235E-C2A9-755C8DFB3BA2}"/>
                  </a:ext>
                </a:extLst>
              </p:cNvPr>
              <p:cNvSpPr txBox="1"/>
              <p:nvPr/>
            </p:nvSpPr>
            <p:spPr>
              <a:xfrm>
                <a:off x="7120647" y="3545732"/>
                <a:ext cx="1374735" cy="2648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105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de</m:t>
                          </m:r>
                        </m:sup>
                      </m:sSubSup>
                      <m:d>
                        <m:dPr>
                          <m:ctrlP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0.5</m:t>
                          </m:r>
                        </m:e>
                      </m:d>
                      <m:r>
                        <a:rPr lang="en-GB" sz="105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GB" sz="105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sz="1050" b="0" i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GB" sz="105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(0.5)</m:t>
                      </m:r>
                    </m:oMath>
                  </m:oMathPara>
                </a14:m>
                <a:endParaRPr lang="en-GB" sz="105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C0FACD5-27F7-235E-C2A9-755C8DFB3B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0647" y="3545732"/>
                <a:ext cx="1374735" cy="264816"/>
              </a:xfrm>
              <a:prstGeom prst="rect">
                <a:avLst/>
              </a:prstGeom>
              <a:blipFill>
                <a:blip r:embed="rId3"/>
                <a:stretch>
                  <a:fillRect b="-69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56B5E4-498F-1154-9BF8-C3C8FF52EA54}"/>
                  </a:ext>
                </a:extLst>
              </p:cNvPr>
              <p:cNvSpPr txBox="1"/>
              <p:nvPr/>
            </p:nvSpPr>
            <p:spPr>
              <a:xfrm>
                <a:off x="6523175" y="5334000"/>
                <a:ext cx="1284839" cy="3894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b="0" i="1" smtClean="0">
                              <a:latin typeface="Cambria Math" panose="02040503050406030204" pitchFamily="18" charset="0"/>
                            </a:rPr>
                            <m:t>de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556B5E4-498F-1154-9BF8-C3C8FF52E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175" y="5334000"/>
                <a:ext cx="1284839" cy="389402"/>
              </a:xfrm>
              <a:prstGeom prst="rect">
                <a:avLst/>
              </a:prstGeom>
              <a:blipFill>
                <a:blip r:embed="rId4"/>
                <a:stretch>
                  <a:fillRect b="-15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A60F77-75C4-5A97-7A76-5F1AEAF7B81E}"/>
              </a:ext>
            </a:extLst>
          </p:cNvPr>
          <p:cNvCxnSpPr/>
          <p:nvPr/>
        </p:nvCxnSpPr>
        <p:spPr>
          <a:xfrm flipH="1" flipV="1">
            <a:off x="6712084" y="4576864"/>
            <a:ext cx="209145" cy="7084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2DAB07-52AC-A857-1EE4-1D72D25B6277}"/>
                  </a:ext>
                </a:extLst>
              </p:cNvPr>
              <p:cNvSpPr txBox="1"/>
              <p:nvPr/>
            </p:nvSpPr>
            <p:spPr>
              <a:xfrm>
                <a:off x="3782786" y="6090557"/>
                <a:ext cx="178228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ti-ET" dirty="0"/>
                  <a:t>For fixe</a:t>
                </a:r>
                <a:r>
                  <a:rPr lang="en-GB" dirty="0"/>
                  <a:t>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GB" b="0" i="1" dirty="0" smtClean="0">
                        <a:latin typeface="Cambria Math" panose="02040503050406030204" pitchFamily="18" charset="0"/>
                      </a:rPr>
                      <m:t> , </m:t>
                    </m:r>
                    <m:sSub>
                      <m:sSubPr>
                        <m:ctrlPr>
                          <a:rPr lang="en-GB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GB" b="0" i="1" dirty="0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D2DAB07-52AC-A857-1EE4-1D72D25B62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2786" y="6090557"/>
                <a:ext cx="1782283" cy="369332"/>
              </a:xfrm>
              <a:prstGeom prst="rect">
                <a:avLst/>
              </a:prstGeom>
              <a:blipFill>
                <a:blip r:embed="rId5"/>
                <a:stretch>
                  <a:fillRect l="-3082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393343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B1CD0E-839F-1AEC-E16B-D843E3B1D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2170"/>
            <a:ext cx="9144000" cy="461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2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ESI data points compared to ΛCDM model">
            <a:extLst>
              <a:ext uri="{FF2B5EF4-FFF2-40B4-BE49-F238E27FC236}">
                <a16:creationId xmlns:a16="http://schemas.microsoft.com/office/drawing/2014/main" id="{C62AB710-9903-E504-8705-694AD97F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792" y="996948"/>
            <a:ext cx="4680521" cy="440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59DFA9-A53E-C37E-F3BF-A62F35B10D45}"/>
                  </a:ext>
                </a:extLst>
              </p:cNvPr>
              <p:cNvSpPr txBox="1"/>
              <p:nvPr/>
            </p:nvSpPr>
            <p:spPr>
              <a:xfrm>
                <a:off x="648159" y="212574"/>
                <a:ext cx="338265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2000" dirty="0"/>
                  <a:t>DESI DR2 + CMB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2000" dirty="0"/>
                  <a:t>CDM </a:t>
                </a:r>
                <a:br>
                  <a:rPr lang="en-GB" sz="2000" dirty="0"/>
                </a:br>
                <a:endParaRPr lang="en-GB" sz="20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859DFA9-A53E-C37E-F3BF-A62F35B10D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159" y="212574"/>
                <a:ext cx="3382657" cy="707886"/>
              </a:xfrm>
              <a:prstGeom prst="rect">
                <a:avLst/>
              </a:prstGeom>
              <a:blipFill>
                <a:blip r:embed="rId3"/>
                <a:stretch>
                  <a:fillRect l="-1802" t="-4310" r="-90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68325-9255-5E08-28BB-D5A53E4ABA37}"/>
                  </a:ext>
                </a:extLst>
              </p:cNvPr>
              <p:cNvSpPr txBox="1"/>
              <p:nvPr/>
            </p:nvSpPr>
            <p:spPr>
              <a:xfrm>
                <a:off x="4572000" y="5611341"/>
                <a:ext cx="437010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/>
                  <a:t>Open markers show the data points for Planck</a:t>
                </a:r>
                <a14:m>
                  <m:oMath xmlns:m="http://schemas.openxmlformats.org/officeDocument/2006/math">
                    <m:r>
                      <a:rPr lang="en-GB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GB" sz="14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endParaRPr lang="en-GB" sz="1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D668325-9255-5E08-28BB-D5A53E4AB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611341"/>
                <a:ext cx="4370107" cy="307777"/>
              </a:xfrm>
              <a:prstGeom prst="rect">
                <a:avLst/>
              </a:prstGeom>
              <a:blipFill>
                <a:blip r:embed="rId4"/>
                <a:stretch>
                  <a:fillRect l="-418" t="-1961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6DCEE1FE-70BA-C3A5-65E9-7D176588F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61" y="1593103"/>
            <a:ext cx="3708454" cy="3211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56FC74-EDB2-0B1E-D00B-371AE3894CF8}"/>
                  </a:ext>
                </a:extLst>
              </p:cNvPr>
              <p:cNvSpPr txBox="1"/>
              <p:nvPr/>
            </p:nvSpPr>
            <p:spPr>
              <a:xfrm>
                <a:off x="4908690" y="67423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DESI+Planck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dirty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dirty="0"/>
                  <a:t>CDM fiducial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656FC74-EDB2-0B1E-D00B-371AE3894C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8690" y="674239"/>
                <a:ext cx="4572000" cy="369332"/>
              </a:xfrm>
              <a:prstGeom prst="rect">
                <a:avLst/>
              </a:prstGeom>
              <a:blipFill>
                <a:blip r:embed="rId6"/>
                <a:stretch>
                  <a:fillRect l="-1067"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8199CCF8-B7AA-2E67-7490-ACEDE4EF349E}"/>
              </a:ext>
            </a:extLst>
          </p:cNvPr>
          <p:cNvSpPr txBox="1"/>
          <p:nvPr/>
        </p:nvSpPr>
        <p:spPr>
          <a:xfrm>
            <a:off x="2093106" y="1408437"/>
            <a:ext cx="26514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0" i="0" u="none" strike="noStrike" baseline="0" dirty="0">
                <a:solidFill>
                  <a:srgbClr val="808080"/>
                </a:solidFill>
                <a:latin typeface="Times New Roman" panose="02020603050405020304" pitchFamily="18" charset="0"/>
              </a:rPr>
              <a:t>arXiv:2503.14738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8624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1D61-D94F-3F7D-44B9-E2A69E4AA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07B9B4-D516-16DD-FEF6-8E9E8B43224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14792"/>
                <a:ext cx="8229600" cy="4525963"/>
              </a:xfrm>
            </p:spPr>
            <p:txBody>
              <a:bodyPr/>
              <a:lstStyle/>
              <a:p>
                <a:r>
                  <a:rPr lang="en-GB" sz="1800" dirty="0"/>
                  <a:t>NEC strongly restricts how BAO observable predictions can change in non-interacting FRW dark energy models</a:t>
                </a: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/>
                  <a:t>DESI DR2 + CMB in slight tension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ΛCDM</m:t>
                    </m:r>
                  </m:oMath>
                </a14:m>
                <a:r>
                  <a:rPr lang="en-GB" sz="1800" dirty="0"/>
                  <a:t> </a:t>
                </a:r>
                <a:br>
                  <a:rPr lang="en-GB" sz="1800" dirty="0"/>
                </a:br>
                <a:r>
                  <a:rPr lang="en-GB" sz="1800" dirty="0"/>
                  <a:t>- but mostly in directions inconsistent with NEC</a:t>
                </a:r>
                <a:br>
                  <a:rPr lang="en-GB" sz="1800" dirty="0"/>
                </a:br>
                <a:endParaRPr lang="en-GB" sz="1800" dirty="0"/>
              </a:p>
              <a:p>
                <a:r>
                  <a:rPr lang="en-GB" sz="1800" dirty="0"/>
                  <a:t>DESI Fit to DESI+CMB best fit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ΛCDM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sz="1800" dirty="0"/>
                  <a:t>doesn’t look bad!</a:t>
                </a:r>
                <a:br>
                  <a:rPr lang="en-GB" sz="1800" dirty="0"/>
                </a:br>
                <a:r>
                  <a:rPr lang="en-GB" sz="1800" dirty="0"/>
                  <a:t> - just shifts Planck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800" b="0" i="0" smtClean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en-GB" sz="1800" dirty="0"/>
                  <a:t> down,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800" dirty="0"/>
                  <a:t> up by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∼1−2 </m:t>
                    </m:r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endParaRPr lang="en-GB" sz="1800" dirty="0"/>
              </a:p>
              <a:p>
                <a:endParaRPr lang="en-GB" sz="1800" dirty="0"/>
              </a:p>
              <a:p>
                <a:r>
                  <a:rPr lang="en-GB" sz="1800" dirty="0"/>
                  <a:t>Supernovae mainly driving pulls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1800" dirty="0"/>
                  <a:t>CDM</a:t>
                </a:r>
                <a:br>
                  <a:rPr lang="en-GB" sz="1800" dirty="0"/>
                </a:br>
                <a:r>
                  <a:rPr lang="en-GB" sz="1800" dirty="0"/>
                  <a:t> - with CMB+DESI, in direction not consistent with NEC</a:t>
                </a:r>
              </a:p>
              <a:p>
                <a:endParaRPr lang="en-GB" sz="1800" dirty="0"/>
              </a:p>
              <a:p>
                <a:r>
                  <a:rPr lang="en-GB" sz="1800" dirty="0"/>
                  <a:t>NEC violating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1800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GB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GB" sz="1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GB" sz="1800" dirty="0"/>
                  <a:t> does not help with Hubble tension</a:t>
                </a:r>
                <a:br>
                  <a:rPr lang="en-GB" sz="1800" dirty="0"/>
                </a:br>
                <a:endParaRPr lang="en-GB" sz="1800" dirty="0"/>
              </a:p>
              <a:p>
                <a:pPr marL="0" indent="0">
                  <a:buNone/>
                </a:pPr>
                <a:br>
                  <a:rPr lang="en-GB" sz="1800" dirty="0"/>
                </a:br>
                <a:endParaRPr lang="en-GB" sz="1800" dirty="0"/>
              </a:p>
              <a:p>
                <a:pPr marL="0" indent="0">
                  <a:buNone/>
                </a:pPr>
                <a:endParaRPr lang="en-GB" sz="18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707B9B4-D516-16DD-FEF6-8E9E8B43224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14792"/>
                <a:ext cx="8229600" cy="4525963"/>
              </a:xfrm>
              <a:blipFill>
                <a:blip r:embed="rId2"/>
                <a:stretch>
                  <a:fillRect l="-444" t="-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92070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BE2FAA4-10C4-6B97-41E6-FB436D5D3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493"/>
            <a:ext cx="9144000" cy="391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178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553343-6A99-3147-6A5E-FA9A7E3C3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8387"/>
            <a:ext cx="9144000" cy="4861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8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A87D8-9A14-4E2C-9D00-2911E649D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234878"/>
            <a:ext cx="7981397" cy="361286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 err="1">
                <a:solidFill>
                  <a:srgbClr val="C00000"/>
                </a:solidFill>
              </a:rPr>
              <a:t>GetDist</a:t>
            </a:r>
            <a:r>
              <a:rPr lang="en-GB" sz="2400" dirty="0"/>
              <a:t>: Python Monte Carlo Sample Analyser</a:t>
            </a:r>
            <a:br>
              <a:rPr lang="en-GB" sz="2400" dirty="0"/>
            </a:br>
            <a:r>
              <a:rPr lang="en-GB" sz="2400" dirty="0"/>
              <a:t>	</a:t>
            </a:r>
            <a:r>
              <a:rPr lang="en-GB" sz="1400" dirty="0">
                <a:hlinkClick r:id="rId2"/>
              </a:rPr>
              <a:t>https://getdist.readthedocs.io</a:t>
            </a:r>
            <a:r>
              <a:rPr lang="en-GB" sz="1400" dirty="0"/>
              <a:t> (arXiv:1910.13970)</a:t>
            </a:r>
            <a:br>
              <a:rPr lang="en-GB" sz="2400" dirty="0"/>
            </a:br>
            <a:br>
              <a:rPr lang="en-GB" sz="2400" dirty="0"/>
            </a:br>
            <a:endParaRPr lang="en-GB" sz="24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7849468-55B3-415B-A42E-6AB878191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122" y="1911667"/>
            <a:ext cx="3928412" cy="19576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8F3C6B-155E-4F92-B27A-536F5383C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1881" y="4054793"/>
            <a:ext cx="4024146" cy="988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6EF11A-3DB3-4E26-9767-6EDACF0FE1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502" y="3744167"/>
            <a:ext cx="2331675" cy="17751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B6EB8B-4242-4593-92E1-6BE62EBA49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2239" y="2001005"/>
            <a:ext cx="2176875" cy="173872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6F4BD9E-C3B4-40CE-9F07-72252FA32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66" y="2700772"/>
            <a:ext cx="2654237" cy="26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9C87E43-5F9C-4057-8F00-B16C55947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057" y="2079009"/>
            <a:ext cx="1913522" cy="1409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2E3CD8-84E4-491C-AF18-EF10E2445C6E}"/>
              </a:ext>
            </a:extLst>
          </p:cNvPr>
          <p:cNvSpPr txBox="1"/>
          <p:nvPr/>
        </p:nvSpPr>
        <p:spPr>
          <a:xfrm>
            <a:off x="323528" y="5863052"/>
            <a:ext cx="5923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 interactive GUI, KDE, PCA, convergence, latex, tables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2C8758-D8C9-47BC-A530-582B834AE7F8}"/>
              </a:ext>
            </a:extLst>
          </p:cNvPr>
          <p:cNvSpPr txBox="1"/>
          <p:nvPr/>
        </p:nvSpPr>
        <p:spPr>
          <a:xfrm>
            <a:off x="6561242" y="-23274"/>
            <a:ext cx="258275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Advertising supplement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24657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Text Box 2"/>
          <p:cNvSpPr txBox="1">
            <a:spLocks noChangeArrowheads="1"/>
          </p:cNvSpPr>
          <p:nvPr/>
        </p:nvSpPr>
        <p:spPr bwMode="auto">
          <a:xfrm>
            <a:off x="3173003" y="404664"/>
            <a:ext cx="26789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333399"/>
                </a:solidFill>
                <a:latin typeface="Arial" charset="0"/>
                <a:cs typeface="Arial" charset="0"/>
                <a:sym typeface="Palatino"/>
              </a:rPr>
              <a:t>Perturbation evolution</a:t>
            </a:r>
            <a:endParaRPr lang="en-GB" sz="1200" dirty="0">
              <a:solidFill>
                <a:srgbClr val="333399"/>
              </a:solidFill>
              <a:latin typeface="Arial" charset="0"/>
              <a:cs typeface="Arial" charset="0"/>
              <a:sym typeface="Palatino"/>
            </a:endParaRPr>
          </a:p>
        </p:txBody>
      </p:sp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844676"/>
            <a:ext cx="36004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1973" name="Line 5"/>
          <p:cNvSpPr>
            <a:spLocks noChangeShapeType="1"/>
          </p:cNvSpPr>
          <p:nvPr/>
        </p:nvSpPr>
        <p:spPr bwMode="auto">
          <a:xfrm>
            <a:off x="3995738" y="3500438"/>
            <a:ext cx="10810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  <p:sp>
        <p:nvSpPr>
          <p:cNvPr id="211974" name="Text Box 6"/>
          <p:cNvSpPr txBox="1">
            <a:spLocks noChangeArrowheads="1"/>
          </p:cNvSpPr>
          <p:nvPr/>
        </p:nvSpPr>
        <p:spPr bwMode="auto">
          <a:xfrm>
            <a:off x="447675" y="1503363"/>
            <a:ext cx="333617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Perturbations: start of hot big bang</a:t>
            </a:r>
          </a:p>
        </p:txBody>
      </p:sp>
      <p:sp>
        <p:nvSpPr>
          <p:cNvPr id="211975" name="Text Box 7"/>
          <p:cNvSpPr txBox="1">
            <a:spLocks noChangeArrowheads="1"/>
          </p:cNvSpPr>
          <p:nvPr/>
        </p:nvSpPr>
        <p:spPr bwMode="auto">
          <a:xfrm>
            <a:off x="5214985" y="1503363"/>
            <a:ext cx="358623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Perturbations: Last scattering surface</a:t>
            </a:r>
          </a:p>
        </p:txBody>
      </p:sp>
      <p:sp>
        <p:nvSpPr>
          <p:cNvPr id="211976" name="Text Box 8"/>
          <p:cNvSpPr txBox="1">
            <a:spLocks noChangeArrowheads="1"/>
          </p:cNvSpPr>
          <p:nvPr/>
        </p:nvSpPr>
        <p:spPr bwMode="auto">
          <a:xfrm>
            <a:off x="3995738" y="2492375"/>
            <a:ext cx="1217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gravity+</a:t>
            </a:r>
            <a:b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pressure+</a:t>
            </a:r>
            <a:b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</a:br>
            <a:r>
              <a:rPr lang="en-GB">
                <a:solidFill>
                  <a:srgbClr val="000000"/>
                </a:solidFill>
                <a:latin typeface="Arial" charset="0"/>
                <a:cs typeface="Arial" charset="0"/>
                <a:sym typeface="Palatino"/>
              </a:rPr>
              <a:t>diffusion 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EA35DAC-ACA1-4C22-9CBF-E02B39D01CC4}"/>
              </a:ext>
            </a:extLst>
          </p:cNvPr>
          <p:cNvSpPr/>
          <p:nvPr/>
        </p:nvSpPr>
        <p:spPr>
          <a:xfrm>
            <a:off x="6660232" y="3933056"/>
            <a:ext cx="504056" cy="51429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/>
              <a:sym typeface="Palatino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82D9FF-CE4F-4FA4-B7C0-527C86153B2F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6912260" y="3933056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/>
              <p:nvPr/>
            </p:nvSpPr>
            <p:spPr>
              <a:xfrm>
                <a:off x="6817616" y="3886315"/>
                <a:ext cx="2617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616" y="3886315"/>
                <a:ext cx="261743" cy="369332"/>
              </a:xfrm>
              <a:prstGeom prst="rect">
                <a:avLst/>
              </a:prstGeom>
              <a:blipFill>
                <a:blip r:embed="rId5"/>
                <a:stretch>
                  <a:fillRect r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cmb_evolve">
            <a:hlinkClick r:id="" action="ppaction://media"/>
            <a:extLst>
              <a:ext uri="{FF2B5EF4-FFF2-40B4-BE49-F238E27FC236}">
                <a16:creationId xmlns:a16="http://schemas.microsoft.com/office/drawing/2014/main" id="{80679B1D-32D3-4F54-900F-CD9AB6E796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3865" y="2014537"/>
            <a:ext cx="3340091" cy="33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4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1973" grpId="0" animBg="1"/>
      <p:bldP spid="211975" grpId="0"/>
      <p:bldP spid="211976" grpId="0"/>
      <p:bldP spid="3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PIPE">
            <a:hlinkClick r:id="" action="ppaction://media"/>
            <a:extLst>
              <a:ext uri="{FF2B5EF4-FFF2-40B4-BE49-F238E27FC236}">
                <a16:creationId xmlns:a16="http://schemas.microsoft.com/office/drawing/2014/main" id="{F2EE6AE3-66B1-4832-AE6F-CAD72447B88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516" y="316634"/>
            <a:ext cx="7618968" cy="57142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2B57069-9909-41EF-9B61-68F72E70A676}"/>
              </a:ext>
            </a:extLst>
          </p:cNvPr>
          <p:cNvSpPr txBox="1"/>
          <p:nvPr/>
        </p:nvSpPr>
        <p:spPr>
          <a:xfrm>
            <a:off x="4139952" y="227687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941D33-1CB9-4681-A5AB-94D687D2820E}"/>
              </a:ext>
            </a:extLst>
          </p:cNvPr>
          <p:cNvSpPr txBox="1"/>
          <p:nvPr/>
        </p:nvSpPr>
        <p:spPr>
          <a:xfrm>
            <a:off x="7441580" y="85801"/>
            <a:ext cx="15359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gradFill>
                  <a:gsLst>
                    <a:gs pos="0">
                      <a:srgbClr val="00B050"/>
                    </a:gs>
                    <a:gs pos="0">
                      <a:srgbClr val="FFC000"/>
                    </a:gs>
                    <a:gs pos="31000">
                      <a:srgbClr val="00B050"/>
                    </a:gs>
                    <a:gs pos="100000">
                      <a:schemeClr val="accent2"/>
                    </a:gs>
                  </a:gsLst>
                  <a:lin ang="10800000" scaled="1"/>
                </a:gradFill>
              </a:rPr>
              <a:t>NPIPE lensing only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BFE309-65E2-4F53-9373-DCC0CC11FB77}"/>
                  </a:ext>
                </a:extLst>
              </p:cNvPr>
              <p:cNvSpPr txBox="1"/>
              <p:nvPr/>
            </p:nvSpPr>
            <p:spPr>
              <a:xfrm>
                <a:off x="5940152" y="6427783"/>
                <a:ext cx="32906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BAO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0.51</m:t>
                          </m:r>
                        </m:e>
                      </m:d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/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=0.51)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2BFE309-65E2-4F53-9373-DCC0CC11FB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0152" y="6427783"/>
                <a:ext cx="3290644" cy="369332"/>
              </a:xfrm>
              <a:prstGeom prst="rect">
                <a:avLst/>
              </a:prstGeom>
              <a:blipFill>
                <a:blip r:embed="rId8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92D17A00-50AF-4033-B310-DD48C5F7235A}"/>
              </a:ext>
            </a:extLst>
          </p:cNvPr>
          <p:cNvSpPr/>
          <p:nvPr/>
        </p:nvSpPr>
        <p:spPr>
          <a:xfrm>
            <a:off x="7441580" y="332023"/>
            <a:ext cx="19797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/>
              <a:t>NPIPE </a:t>
            </a:r>
            <a:r>
              <a:rPr lang="en-GB" sz="1100" dirty="0" err="1"/>
              <a:t>TTTEEE+lowE</a:t>
            </a:r>
            <a:endParaRPr lang="en-GB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27F187-6290-405E-9CFF-003ADA086AB0}"/>
                  </a:ext>
                </a:extLst>
              </p:cNvPr>
              <p:cNvSpPr txBox="1"/>
              <p:nvPr/>
            </p:nvSpPr>
            <p:spPr>
              <a:xfrm>
                <a:off x="155570" y="148617"/>
                <a:ext cx="413995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333399"/>
                    </a:solidFill>
                    <a:latin typeface="Arial" charset="0"/>
                    <a:sym typeface="Palatino"/>
                  </a:rPr>
                  <a:t>Planck NPIPE CMB lensing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>
                        <a:solidFill>
                          <a:srgbClr val="333399"/>
                        </a:solidFill>
                        <a:latin typeface="Cambria Math" panose="02040503050406030204" pitchFamily="18" charset="0"/>
                        <a:sym typeface="Palatino"/>
                      </a:rPr>
                      <m:t>Λ</m:t>
                    </m:r>
                  </m:oMath>
                </a14:m>
                <a:r>
                  <a:rPr lang="en-GB" sz="1400" dirty="0">
                    <a:solidFill>
                      <a:srgbClr val="333399"/>
                    </a:solidFill>
                    <a:latin typeface="Arial" charset="0"/>
                    <a:sym typeface="Palatino"/>
                  </a:rPr>
                  <a:t>CDM parameters</a:t>
                </a:r>
                <a:br>
                  <a:rPr lang="en-GB" sz="1400" dirty="0">
                    <a:solidFill>
                      <a:srgbClr val="333399"/>
                    </a:solidFill>
                    <a:latin typeface="Arial" charset="0"/>
                    <a:sym typeface="Palatino"/>
                  </a:rPr>
                </a:br>
                <a:r>
                  <a:rPr lang="en-GB" sz="1400" dirty="0">
                    <a:latin typeface="Arial" charset="0"/>
                    <a:sym typeface="Palatino"/>
                  </a:rPr>
                  <a:t>Carron, Mirmelstein, Lewis </a:t>
                </a:r>
                <a:r>
                  <a:rPr lang="en-GB" sz="1400" dirty="0">
                    <a:latin typeface="Arial" panose="020B0604020202020204" pitchFamily="34" charset="0"/>
                    <a:hlinkClick r:id="rId9"/>
                  </a:rPr>
                  <a:t>arXiv:2206.07773</a:t>
                </a:r>
                <a:endParaRPr lang="en-GB" sz="1400" dirty="0">
                  <a:solidFill>
                    <a:srgbClr val="333399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127F187-6290-405E-9CFF-003ADA086A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70" y="148617"/>
                <a:ext cx="4139952" cy="523220"/>
              </a:xfrm>
              <a:prstGeom prst="rect">
                <a:avLst/>
              </a:prstGeom>
              <a:blipFill>
                <a:blip r:embed="rId10"/>
                <a:stretch>
                  <a:fillRect l="-442" t="-1163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57113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404A00C7-47AB-44D2-ADEB-CC539CEAA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910" y="520954"/>
            <a:ext cx="5711273" cy="4714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572AA30-1027-4C31-9373-079F2064DD0C}"/>
                  </a:ext>
                </a:extLst>
              </p:cNvPr>
              <p:cNvSpPr/>
              <p:nvPr/>
            </p:nvSpPr>
            <p:spPr>
              <a:xfrm>
                <a:off x="-30042" y="468179"/>
                <a:ext cx="5661482" cy="2616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(“Lensing-only” priors: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b</m:t>
                        </m:r>
                      </m:sub>
                    </m:sSub>
                    <m:sSup>
                      <m:sSupPr>
                        <m:ctrlPr>
                          <a:rPr lang="en-GB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1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sz="110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  <m:r>
                      <a:rPr lang="en-GB" sz="1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=0.022</m:t>
                    </m:r>
                    <m:r>
                      <a:rPr lang="en-GB" sz="11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33</m:t>
                    </m:r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±0.000</m:t>
                    </m:r>
                    <m:r>
                      <a:rPr lang="en-GB" sz="1100" b="0" i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36</m:t>
                    </m:r>
                    <m:r>
                      <a:rPr lang="en-GB" sz="11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,</m:t>
                    </m:r>
                  </m:oMath>
                </a14:m>
                <a:r>
                  <a:rPr lang="en-GB" sz="1100" dirty="0">
                    <a:solidFill>
                      <a:srgbClr val="000000"/>
                    </a:solidFill>
                    <a:latin typeface="Cambria Math" panose="02040503050406030204" pitchFamily="18" charset="0"/>
                    <a:sym typeface="Palatin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𝑛</m:t>
                        </m:r>
                      </m:e>
                      <m:sub>
                        <m:r>
                          <a:rPr lang="en-GB" sz="11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=0.96±0.02, 0.4&lt;</m:t>
                    </m:r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h</m:t>
                    </m:r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&lt;1</m:t>
                    </m:r>
                  </m:oMath>
                </a14:m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)</a:t>
                </a: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D572AA30-1027-4C31-9373-079F2064DD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0042" y="468179"/>
                <a:ext cx="5661482" cy="261610"/>
              </a:xfrm>
              <a:prstGeom prst="rect">
                <a:avLst/>
              </a:prstGeom>
              <a:blipFill>
                <a:blip r:embed="rId3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ABD13-7E93-43EC-AE3B-72DDF0421C07}"/>
                  </a:ext>
                </a:extLst>
              </p:cNvPr>
              <p:cNvSpPr txBox="1"/>
              <p:nvPr/>
            </p:nvSpPr>
            <p:spPr>
              <a:xfrm>
                <a:off x="550661" y="55569"/>
                <a:ext cx="825498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400" dirty="0">
                    <a:solidFill>
                      <a:srgbClr val="333399"/>
                    </a:solidFill>
                    <a:latin typeface="Arial" charset="0"/>
                    <a:sym typeface="Palatino"/>
                  </a:rPr>
                  <a:t>Planck PR4 (NPIPE) CMB lensing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400">
                        <a:solidFill>
                          <a:srgbClr val="333399"/>
                        </a:solidFill>
                        <a:latin typeface="Cambria Math" panose="02040503050406030204" pitchFamily="18" charset="0"/>
                        <a:sym typeface="Palatino"/>
                      </a:rPr>
                      <m:t>Λ</m:t>
                    </m:r>
                  </m:oMath>
                </a14:m>
                <a:r>
                  <a:rPr lang="en-GB" sz="2400" dirty="0">
                    <a:solidFill>
                      <a:srgbClr val="333399"/>
                    </a:solidFill>
                    <a:latin typeface="Arial" charset="0"/>
                    <a:sym typeface="Palatino"/>
                  </a:rPr>
                  <a:t>CDM parameters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DDABD13-7E93-43EC-AE3B-72DDF0421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61" y="55569"/>
                <a:ext cx="8254985" cy="461665"/>
              </a:xfrm>
              <a:prstGeom prst="rect">
                <a:avLst/>
              </a:prstGeom>
              <a:blipFill>
                <a:blip r:embed="rId4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2B3805C-5214-4C9C-A7C9-419DE0C243AA}"/>
                  </a:ext>
                </a:extLst>
              </p:cNvPr>
              <p:cNvSpPr/>
              <p:nvPr/>
            </p:nvSpPr>
            <p:spPr>
              <a:xfrm>
                <a:off x="368660" y="5202575"/>
                <a:ext cx="8618988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333399"/>
                    </a:solidFill>
                    <a:latin typeface="Arial" charset="0"/>
                    <a:sym typeface="Palatino"/>
                  </a:rPr>
                  <a:t>CMB lensing + BAO inverse distance ladder </a:t>
                </a:r>
                <a:r>
                  <a:rPr lang="en-GB" sz="1400" dirty="0">
                    <a:solidFill>
                      <a:srgbClr val="333399"/>
                    </a:solidFill>
                    <a:latin typeface="Arial" charset="0"/>
                    <a:sym typeface="Palatino"/>
                  </a:rPr>
                  <a:t>(with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US" sz="1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US" sz="1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US" sz="1400" i="1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400" dirty="0">
                    <a:solidFill>
                      <a:srgbClr val="333399"/>
                    </a:solidFill>
                    <a:latin typeface="Arial" charset="0"/>
                    <a:sym typeface="Palatino"/>
                  </a:rPr>
                  <a:t> prior from abundance measurements)</a:t>
                </a:r>
                <a:br>
                  <a:rPr lang="en-GB" sz="1400" dirty="0">
                    <a:solidFill>
                      <a:srgbClr val="333399"/>
                    </a:solidFill>
                    <a:latin typeface="Arial" charset="0"/>
                    <a:sym typeface="Palatino"/>
                  </a:rPr>
                </a:br>
                <a:endParaRPr lang="en-GB" sz="14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2B3805C-5214-4C9C-A7C9-419DE0C243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660" y="5202575"/>
                <a:ext cx="8618988" cy="584775"/>
              </a:xfrm>
              <a:prstGeom prst="rect">
                <a:avLst/>
              </a:prstGeom>
              <a:blipFill>
                <a:blip r:embed="rId7"/>
                <a:stretch>
                  <a:fillRect l="-566" t="-52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C9242D-909D-4E56-9D0C-6C2CA583368F}"/>
                  </a:ext>
                </a:extLst>
              </p:cNvPr>
              <p:cNvSpPr txBox="1"/>
              <p:nvPr/>
            </p:nvSpPr>
            <p:spPr>
              <a:xfrm>
                <a:off x="0" y="1595054"/>
                <a:ext cx="206474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808080"/>
                    </a:solidFill>
                    <a:latin typeface="Arial" charset="0"/>
                    <a:sym typeface="Palatino"/>
                  </a:rPr>
                  <a:t>Planck lensing NPIPE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dirty="0">
                    <a:solidFill>
                      <a:srgbClr val="D18448"/>
                    </a:solidFill>
                    <a:latin typeface="Arial" charset="0"/>
                    <a:sym typeface="Palatino"/>
                  </a:rPr>
                  <a:t>+ BOSS BAO (+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200" i="1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1200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1200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b</m:t>
                        </m:r>
                      </m:sub>
                    </m:sSub>
                    <m:sSup>
                      <m:sSupPr>
                        <m:ctrlPr>
                          <a:rPr lang="en-GB" sz="1200" i="1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sz="1200" i="1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sz="1200" i="1">
                            <a:solidFill>
                              <a:srgbClr val="D18448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1200" dirty="0">
                    <a:solidFill>
                      <a:srgbClr val="D18448"/>
                    </a:solidFill>
                    <a:latin typeface="Arial" charset="0"/>
                    <a:sym typeface="Palatino"/>
                  </a:rPr>
                  <a:t> BBN)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5C9242D-909D-4E56-9D0C-6C2CA58336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595054"/>
                <a:ext cx="2064741" cy="461665"/>
              </a:xfrm>
              <a:prstGeom prst="rect">
                <a:avLst/>
              </a:prstGeom>
              <a:blipFill>
                <a:blip r:embed="rId8"/>
                <a:stretch>
                  <a:fillRect t="-2667" b="-9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>
            <a:extLst>
              <a:ext uri="{FF2B5EF4-FFF2-40B4-BE49-F238E27FC236}">
                <a16:creationId xmlns:a16="http://schemas.microsoft.com/office/drawing/2014/main" id="{A6A9F509-16E3-4ACF-A451-7944B7736A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1440" y="5979700"/>
            <a:ext cx="2760817" cy="3923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08FF19-95BF-4AEA-9C0C-8DD3F1EDC1ED}"/>
              </a:ext>
            </a:extLst>
          </p:cNvPr>
          <p:cNvSpPr txBox="1"/>
          <p:nvPr/>
        </p:nvSpPr>
        <p:spPr>
          <a:xfrm>
            <a:off x="5752071" y="5659348"/>
            <a:ext cx="39002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/>
              <a:t>ACT+Planck</a:t>
            </a:r>
            <a:r>
              <a:rPr lang="en-GB" sz="1600" dirty="0"/>
              <a:t> CMB </a:t>
            </a:r>
            <a:r>
              <a:rPr lang="en-GB" sz="1600" dirty="0" err="1"/>
              <a:t>lensing+BAO</a:t>
            </a:r>
            <a:endParaRPr lang="en-GB" sz="1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B21DFB4-4BD2-43F7-8F44-07F5218DCE62}"/>
              </a:ext>
            </a:extLst>
          </p:cNvPr>
          <p:cNvSpPr/>
          <p:nvPr/>
        </p:nvSpPr>
        <p:spPr>
          <a:xfrm>
            <a:off x="5738882" y="6454675"/>
            <a:ext cx="214288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b="1" u="sng" dirty="0">
                <a:solidFill>
                  <a:srgbClr val="000000"/>
                </a:solidFill>
                <a:latin typeface="Lucida Grande"/>
                <a:hlinkClick r:id="rId10" tooltip="Abstract"/>
              </a:rPr>
              <a:t>arXiv:2304.05203</a:t>
            </a:r>
            <a:endParaRPr lang="en-GB" sz="1100" u="sng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0A5DEA-A55D-48F1-AAFE-9B7E1D0CFBD8}"/>
              </a:ext>
            </a:extLst>
          </p:cNvPr>
          <p:cNvSpPr/>
          <p:nvPr/>
        </p:nvSpPr>
        <p:spPr>
          <a:xfrm>
            <a:off x="445348" y="651498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200" dirty="0">
                <a:latin typeface="Arial" charset="0"/>
                <a:sym typeface="Palatino"/>
              </a:rPr>
              <a:t>Carron, Mirmelstein, Lewis </a:t>
            </a:r>
            <a:r>
              <a:rPr lang="en-GB" sz="1200" dirty="0">
                <a:latin typeface="Arial" panose="020B0604020202020204" pitchFamily="34" charset="0"/>
                <a:hlinkClick r:id="rId11"/>
              </a:rPr>
              <a:t>arXiv:2206.07773</a:t>
            </a:r>
            <a:endParaRPr lang="en-GB" sz="12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27049B2-4426-4247-8446-DBFCDBCB10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5081" y="5565281"/>
            <a:ext cx="4911634" cy="444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379B8E8-E066-401E-8C8E-3407BBB5C5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819" y="6038934"/>
            <a:ext cx="4937760" cy="3331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68A656-1FBA-4E7F-BA42-834B3406694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819" y="6013413"/>
            <a:ext cx="4937760" cy="33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64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F156C0E-BC0C-4099-B686-73994A434F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44" y="332656"/>
            <a:ext cx="3153971" cy="31685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8F9BC-129F-43B1-9326-1CF1DF8433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3" y="3717032"/>
            <a:ext cx="4029955" cy="31409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428223-7A70-467A-A0BF-968AA2A2957C}"/>
              </a:ext>
            </a:extLst>
          </p:cNvPr>
          <p:cNvSpPr txBox="1"/>
          <p:nvPr/>
        </p:nvSpPr>
        <p:spPr>
          <a:xfrm>
            <a:off x="5652121" y="3851162"/>
            <a:ext cx="27446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100" dirty="0">
                <a:solidFill>
                  <a:srgbClr val="000000"/>
                </a:solidFill>
                <a:latin typeface="Arial" charset="0"/>
                <a:sym typeface="Palatino"/>
              </a:rPr>
              <a:t>e.g. Poulin et al. early dark energy model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15636-F63A-4310-B0DF-A50D8F095D07}"/>
              </a:ext>
            </a:extLst>
          </p:cNvPr>
          <p:cNvSpPr txBox="1"/>
          <p:nvPr/>
        </p:nvSpPr>
        <p:spPr>
          <a:xfrm>
            <a:off x="4067945" y="198153"/>
            <a:ext cx="472283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High resolution/sensitivity polarization: </a:t>
            </a:r>
          </a:p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sym typeface="Palatino"/>
              </a:rPr>
              <a:t>precision small-scale EE, TE, TT power spectrum </a:t>
            </a:r>
          </a:p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b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</a:br>
            <a:endParaRPr lang="en-GB" dirty="0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FC4E68-3D52-4D5C-B875-8B31D4E81B43}"/>
                  </a:ext>
                </a:extLst>
              </p:cNvPr>
              <p:cNvSpPr/>
              <p:nvPr/>
            </p:nvSpPr>
            <p:spPr>
              <a:xfrm>
                <a:off x="467544" y="4509121"/>
                <a:ext cx="4572000" cy="92333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𝐻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0</m:t>
                        </m:r>
                      </m:sub>
                    </m:sSub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&gt;7</m:t>
                    </m:r>
                    <m: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1 </m:t>
                    </m:r>
                    <m:r>
                      <m:rPr>
                        <m:sty m:val="p"/>
                      </m:rP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km</m:t>
                    </m:r>
                    <m:r>
                      <a:rPr lang="en-GB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 </m:t>
                    </m:r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s</m:t>
                        </m:r>
                      </m:e>
                      <m:sup>
                        <m: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Mpc</m:t>
                        </m:r>
                      </m:e>
                      <m:sup>
                        <m: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, 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new pre-recombination physics </a:t>
                </a: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likely detectable at &gt; 5</a:t>
                </a:r>
                <a14:m>
                  <m:oMath xmlns:m="http://schemas.openxmlformats.org/officeDocument/2006/math"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𝜎</m:t>
                    </m:r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soon</a:t>
                </a: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C9FC4E68-3D52-4D5C-B875-8B31D4E81B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4509121"/>
                <a:ext cx="4572000" cy="923330"/>
              </a:xfrm>
              <a:prstGeom prst="rect">
                <a:avLst/>
              </a:prstGeom>
              <a:blipFill>
                <a:blip r:embed="rId4"/>
                <a:stretch>
                  <a:fillRect l="-1200" t="-3974" b="-9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59DE4853-930B-4B08-96CC-63483A34B268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822103"/>
            <a:ext cx="4104456" cy="260689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6B5086-4149-437D-A3AB-45537D4A8F91}"/>
              </a:ext>
            </a:extLst>
          </p:cNvPr>
          <p:cNvSpPr txBox="1"/>
          <p:nvPr/>
        </p:nvSpPr>
        <p:spPr>
          <a:xfrm>
            <a:off x="5940153" y="2702643"/>
            <a:ext cx="18678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000000"/>
                </a:solidFill>
                <a:latin typeface="Arial" charset="0"/>
                <a:sym typeface="Palatino"/>
              </a:rPr>
              <a:t>EE polarization noise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3B6E1F-2B14-46CD-945A-6F1A9E055479}"/>
              </a:ext>
            </a:extLst>
          </p:cNvPr>
          <p:cNvSpPr txBox="1"/>
          <p:nvPr/>
        </p:nvSpPr>
        <p:spPr>
          <a:xfrm>
            <a:off x="323529" y="5776929"/>
            <a:ext cx="318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i="1" dirty="0">
                <a:solidFill>
                  <a:srgbClr val="000000"/>
                </a:solidFill>
                <a:latin typeface="Arial" charset="0"/>
                <a:sym typeface="Palatino"/>
              </a:rPr>
              <a:t>Distinct physical models give</a:t>
            </a:r>
            <a:br>
              <a:rPr lang="en-GB" i="1" dirty="0">
                <a:solidFill>
                  <a:srgbClr val="000000"/>
                </a:solidFill>
                <a:latin typeface="Arial" charset="0"/>
                <a:sym typeface="Palatino"/>
              </a:rPr>
            </a:br>
            <a:r>
              <a:rPr lang="en-GB" i="1" dirty="0">
                <a:solidFill>
                  <a:srgbClr val="000000"/>
                </a:solidFill>
                <a:latin typeface="Arial" charset="0"/>
                <a:sym typeface="Palatino"/>
              </a:rPr>
              <a:t>different precision predictions</a:t>
            </a:r>
          </a:p>
        </p:txBody>
      </p:sp>
    </p:spTree>
    <p:extLst>
      <p:ext uri="{BB962C8B-B14F-4D97-AF65-F5344CB8AC3E}">
        <p14:creationId xmlns:p14="http://schemas.microsoft.com/office/powerpoint/2010/main" val="207182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052CA-6BB0-4C58-BA37-15B2C7BF0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504" y="667453"/>
            <a:ext cx="8676905" cy="1065377"/>
          </a:xfrm>
        </p:spPr>
        <p:txBody>
          <a:bodyPr>
            <a:noAutofit/>
          </a:bodyPr>
          <a:lstStyle/>
          <a:p>
            <a:r>
              <a:rPr lang="en-GB" sz="3200" b="1" dirty="0" err="1">
                <a:solidFill>
                  <a:srgbClr val="C00000"/>
                </a:solidFill>
              </a:rPr>
              <a:t>Cobaya</a:t>
            </a:r>
            <a:r>
              <a:rPr lang="en-GB" sz="3200" b="1" dirty="0">
                <a:solidFill>
                  <a:srgbClr val="C00000"/>
                </a:solidFill>
              </a:rPr>
              <a:t>: </a:t>
            </a:r>
            <a:r>
              <a:rPr lang="en-GB" sz="3200" b="1" dirty="0">
                <a:solidFill>
                  <a:schemeClr val="tx1"/>
                </a:solidFill>
              </a:rPr>
              <a:t>Co</a:t>
            </a:r>
            <a:r>
              <a:rPr lang="en-GB" sz="3200" dirty="0">
                <a:solidFill>
                  <a:schemeClr val="tx1"/>
                </a:solidFill>
              </a:rPr>
              <a:t>de for </a:t>
            </a:r>
            <a:r>
              <a:rPr lang="en-GB" sz="3200" b="1" dirty="0">
                <a:solidFill>
                  <a:schemeClr val="tx1"/>
                </a:solidFill>
              </a:rPr>
              <a:t>Bay</a:t>
            </a:r>
            <a:r>
              <a:rPr lang="en-GB" sz="3200" dirty="0">
                <a:solidFill>
                  <a:schemeClr val="tx1"/>
                </a:solidFill>
              </a:rPr>
              <a:t>esian </a:t>
            </a:r>
            <a:r>
              <a:rPr lang="en-GB" sz="3200" b="1" dirty="0">
                <a:solidFill>
                  <a:schemeClr val="tx1"/>
                </a:solidFill>
              </a:rPr>
              <a:t>A</a:t>
            </a:r>
            <a:r>
              <a:rPr lang="en-GB" sz="3200" dirty="0">
                <a:solidFill>
                  <a:schemeClr val="tx1"/>
                </a:solidFill>
              </a:rPr>
              <a:t>nalysis</a:t>
            </a:r>
            <a:br>
              <a:rPr lang="en-GB" sz="3200" dirty="0"/>
            </a:br>
            <a:endParaRPr lang="en-GB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270B3-8F0F-43E2-A094-177E27110766}"/>
              </a:ext>
            </a:extLst>
          </p:cNvPr>
          <p:cNvSpPr txBox="1"/>
          <p:nvPr/>
        </p:nvSpPr>
        <p:spPr>
          <a:xfrm>
            <a:off x="3432313" y="1328646"/>
            <a:ext cx="2027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Jesus Torrado, 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2C3FCE-ADEF-449C-BF0D-EBC74029633C}"/>
              </a:ext>
            </a:extLst>
          </p:cNvPr>
          <p:cNvSpPr txBox="1"/>
          <p:nvPr/>
        </p:nvSpPr>
        <p:spPr>
          <a:xfrm>
            <a:off x="438322" y="2590546"/>
            <a:ext cx="843765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/>
              <a:t>Python likelihood and parameter sampling framework: likelihoods -&gt; parameter MC samples</a:t>
            </a:r>
          </a:p>
          <a:p>
            <a:endParaRPr lang="en-GB" sz="1500" dirty="0"/>
          </a:p>
          <a:p>
            <a:r>
              <a:rPr lang="en-GB" sz="1500" dirty="0"/>
              <a:t>Optimizations to exploit different speeds of multiple dependent theory/likelihood modules each with multiple nuisance parameters</a:t>
            </a:r>
          </a:p>
          <a:p>
            <a:endParaRPr lang="en-GB" sz="15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76E7B9-C5C5-4DEE-86EE-F1D6C2F3A421}"/>
              </a:ext>
            </a:extLst>
          </p:cNvPr>
          <p:cNvSpPr/>
          <p:nvPr/>
        </p:nvSpPr>
        <p:spPr>
          <a:xfrm>
            <a:off x="2483768" y="4068762"/>
            <a:ext cx="45320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2"/>
              </a:rPr>
              <a:t>https://github.com/CobayaSampler/cobaya</a:t>
            </a:r>
            <a:endParaRPr lang="en-GB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0EAB5C-6404-4ACF-BC57-7F487B400881}"/>
              </a:ext>
            </a:extLst>
          </p:cNvPr>
          <p:cNvSpPr/>
          <p:nvPr/>
        </p:nvSpPr>
        <p:spPr>
          <a:xfrm>
            <a:off x="2929538" y="4480658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https://cobaya.readthedocs.io/</a:t>
            </a:r>
            <a:endParaRPr lang="en-GB" dirty="0"/>
          </a:p>
        </p:txBody>
      </p:sp>
      <p:pic>
        <p:nvPicPr>
          <p:cNvPr id="1026" name="Picture 2" descr="Image result for jesus torrado">
            <a:extLst>
              <a:ext uri="{FF2B5EF4-FFF2-40B4-BE49-F238E27FC236}">
                <a16:creationId xmlns:a16="http://schemas.microsoft.com/office/drawing/2014/main" id="{16DC0AD5-4385-48D9-905D-174770DB7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5301208"/>
            <a:ext cx="1351652" cy="135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537DAA-85C0-44F8-9D9C-123F5AB29EE3}"/>
              </a:ext>
            </a:extLst>
          </p:cNvPr>
          <p:cNvSpPr txBox="1"/>
          <p:nvPr/>
        </p:nvSpPr>
        <p:spPr>
          <a:xfrm>
            <a:off x="6561242" y="-23274"/>
            <a:ext cx="2582758" cy="369332"/>
          </a:xfrm>
          <a:prstGeom prst="rect">
            <a:avLst/>
          </a:prstGeom>
          <a:solidFill>
            <a:schemeClr val="accent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Advertising supplement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4E4E5B-5C2A-46E9-AA12-B685C8CB732C}"/>
              </a:ext>
            </a:extLst>
          </p:cNvPr>
          <p:cNvSpPr/>
          <p:nvPr/>
        </p:nvSpPr>
        <p:spPr>
          <a:xfrm>
            <a:off x="3753298" y="1663202"/>
            <a:ext cx="138531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Arial" panose="020B0604020202020204" pitchFamily="34" charset="0"/>
                <a:hlinkClick r:id="rId5"/>
              </a:rPr>
              <a:t>arXiv:2005.05290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829417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184357F5-D398-4902-98B2-CD4B483F6C6E}"/>
              </a:ext>
            </a:extLst>
          </p:cNvPr>
          <p:cNvGrpSpPr/>
          <p:nvPr/>
        </p:nvGrpSpPr>
        <p:grpSpPr>
          <a:xfrm>
            <a:off x="2264328" y="833916"/>
            <a:ext cx="4968000" cy="4968000"/>
            <a:chOff x="2339752" y="1340768"/>
            <a:chExt cx="4968000" cy="496800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3542F1ED-A366-4DD6-A9C8-B95EAB63E5DD}"/>
                </a:ext>
              </a:extLst>
            </p:cNvPr>
            <p:cNvSpPr/>
            <p:nvPr/>
          </p:nvSpPr>
          <p:spPr>
            <a:xfrm>
              <a:off x="2339752" y="1340768"/>
              <a:ext cx="4968000" cy="4968000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/>
                <a:sym typeface="Palatino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B1B1F638-C398-4A85-9492-4C204581C012}"/>
                </a:ext>
              </a:extLst>
            </p:cNvPr>
            <p:cNvSpPr/>
            <p:nvPr/>
          </p:nvSpPr>
          <p:spPr>
            <a:xfrm>
              <a:off x="2429752" y="1430768"/>
              <a:ext cx="4788000" cy="4788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FFFFFF"/>
                </a:solidFill>
                <a:latin typeface="Arial"/>
                <a:sym typeface="Palatino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6A51BE4A-1EBB-44E3-95EE-FD1075FF8F9D}"/>
              </a:ext>
            </a:extLst>
          </p:cNvPr>
          <p:cNvSpPr/>
          <p:nvPr/>
        </p:nvSpPr>
        <p:spPr>
          <a:xfrm>
            <a:off x="3059832" y="1628800"/>
            <a:ext cx="3384376" cy="3384376"/>
          </a:xfrm>
          <a:prstGeom prst="rect">
            <a:avLst/>
          </a:prstGeom>
          <a:blipFill dpi="0" rotWithShape="1">
            <a:blip r:embed="rId4">
              <a:alphaModFix amt="21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/>
              <a:sym typeface="Palatino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7E08A0C5-7A4F-479E-9C46-3B2D881A0127}"/>
              </a:ext>
            </a:extLst>
          </p:cNvPr>
          <p:cNvSpPr/>
          <p:nvPr/>
        </p:nvSpPr>
        <p:spPr>
          <a:xfrm>
            <a:off x="4703987" y="3281912"/>
            <a:ext cx="72008" cy="72009"/>
          </a:xfrm>
          <a:prstGeom prst="ellipse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973295E4-016D-4D43-AC7C-43E3804F8E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0186" y="5270525"/>
                <a:ext cx="1099981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Last scattering</a:t>
                </a:r>
              </a:p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𝑧</m:t>
                          </m:r>
                        </m:e>
                        <m:sub>
                          <m:r>
                            <a:rPr lang="en-GB" sz="11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  <m:r>
                        <a:rPr lang="en-GB" sz="11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∼1090</m:t>
                      </m:r>
                    </m:oMath>
                  </m:oMathPara>
                </a14:m>
                <a:endParaRPr lang="en-GB" sz="11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 Box 8">
                <a:extLst>
                  <a:ext uri="{FF2B5EF4-FFF2-40B4-BE49-F238E27FC236}">
                    <a16:creationId xmlns:a16="http://schemas.microsoft.com/office/drawing/2014/main" id="{973295E4-016D-4D43-AC7C-43E3804F8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300186" y="5270525"/>
                <a:ext cx="1099981" cy="430887"/>
              </a:xfrm>
              <a:prstGeom prst="rect">
                <a:avLst/>
              </a:prstGeom>
              <a:blipFill>
                <a:blip r:embed="rId5"/>
                <a:stretch>
                  <a:fillRect t="-142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71EF992F-3BAE-476D-864E-41EF225B42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629" y="4387085"/>
                <a:ext cx="963726" cy="430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Reionization</a:t>
                </a:r>
              </a:p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 xmlns:m="http://schemas.openxmlformats.org/officeDocument/2006/math"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𝑧</m:t>
                    </m:r>
                    <m:r>
                      <a:rPr lang="en-GB" sz="1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∼</m:t>
                    </m:r>
                  </m:oMath>
                </a14:m>
                <a:r>
                  <a:rPr lang="en-GB" sz="11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7-8</a:t>
                </a:r>
              </a:p>
            </p:txBody>
          </p:sp>
        </mc:Choice>
        <mc:Fallback xmlns="">
          <p:sp>
            <p:nvSpPr>
              <p:cNvPr id="8" name="Rectangle 9">
                <a:extLst>
                  <a:ext uri="{FF2B5EF4-FFF2-40B4-BE49-F238E27FC236}">
                    <a16:creationId xmlns:a16="http://schemas.microsoft.com/office/drawing/2014/main" id="{71EF992F-3BAE-476D-864E-41EF225B42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60629" y="4387085"/>
                <a:ext cx="963726" cy="430887"/>
              </a:xfrm>
              <a:prstGeom prst="rect">
                <a:avLst/>
              </a:prstGeom>
              <a:blipFill>
                <a:blip r:embed="rId6"/>
                <a:stretch>
                  <a:fillRect t="-1429" b="-1000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 Box 19">
                <a:extLst>
                  <a:ext uri="{FF2B5EF4-FFF2-40B4-BE49-F238E27FC236}">
                    <a16:creationId xmlns:a16="http://schemas.microsoft.com/office/drawing/2014/main" id="{FC5BE273-EB51-4D76-8BAD-ADE99E4D0E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68076" y="3142213"/>
                <a:ext cx="651397" cy="30777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∼0</m:t>
                      </m:r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4" name="Text Box 19">
                <a:extLst>
                  <a:ext uri="{FF2B5EF4-FFF2-40B4-BE49-F238E27FC236}">
                    <a16:creationId xmlns:a16="http://schemas.microsoft.com/office/drawing/2014/main" id="{FC5BE273-EB51-4D76-8BAD-ADE99E4D0E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068076" y="3142213"/>
                <a:ext cx="651397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6DC673-9725-46FA-9B10-002EF1CD6378}"/>
                  </a:ext>
                </a:extLst>
              </p:cNvPr>
              <p:cNvSpPr txBox="1"/>
              <p:nvPr/>
            </p:nvSpPr>
            <p:spPr>
              <a:xfrm>
                <a:off x="5609331" y="592416"/>
                <a:ext cx="778931" cy="307777"/>
              </a:xfrm>
              <a:prstGeom prst="rect">
                <a:avLst/>
              </a:prstGeom>
              <a:solidFill>
                <a:schemeClr val="accent1">
                  <a:lumMod val="75000"/>
                  <a:alpha val="40000"/>
                </a:schemeClr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𝑇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 sz="14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Δ</m:t>
                      </m:r>
                      <m:r>
                        <a:rPr lang="en-GB" sz="14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𝑇</m:t>
                      </m:r>
                    </m:oMath>
                  </m:oMathPara>
                </a14:m>
                <a:endParaRPr lang="en-GB" sz="14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126DC673-9725-46FA-9B10-002EF1CD6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9331" y="592416"/>
                <a:ext cx="778931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2606C2-5B87-4FA6-8415-27AF6E6FF4C1}"/>
                  </a:ext>
                </a:extLst>
              </p:cNvPr>
              <p:cNvSpPr txBox="1"/>
              <p:nvPr/>
            </p:nvSpPr>
            <p:spPr>
              <a:xfrm>
                <a:off x="4406347" y="6364719"/>
                <a:ext cx="392607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radial distance ~ 14000 </a:t>
                </a:r>
                <a:r>
                  <a:rPr lang="en-GB" sz="1400" dirty="0" err="1">
                    <a:solidFill>
                      <a:srgbClr val="000000"/>
                    </a:solidFill>
                    <a:latin typeface="Arial" charset="0"/>
                    <a:sym typeface="Palatino"/>
                  </a:rPr>
                  <a:t>Mpc</a:t>
                </a: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ΛCDM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)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92606C2-5B87-4FA6-8415-27AF6E6FF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6347" y="6364719"/>
                <a:ext cx="3926075" cy="307777"/>
              </a:xfrm>
              <a:prstGeom prst="rect">
                <a:avLst/>
              </a:prstGeom>
              <a:blipFill>
                <a:blip r:embed="rId9"/>
                <a:stretch>
                  <a:fillRect l="-466" t="-3922" b="-1960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40C283D-6D42-46AD-9E06-F931A7F0CAF2}"/>
              </a:ext>
            </a:extLst>
          </p:cNvPr>
          <p:cNvCxnSpPr>
            <a:cxnSpLocks/>
          </p:cNvCxnSpPr>
          <p:nvPr/>
        </p:nvCxnSpPr>
        <p:spPr>
          <a:xfrm flipV="1">
            <a:off x="4761296" y="6200621"/>
            <a:ext cx="2475000" cy="5052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Line 18">
            <a:extLst>
              <a:ext uri="{FF2B5EF4-FFF2-40B4-BE49-F238E27FC236}">
                <a16:creationId xmlns:a16="http://schemas.microsoft.com/office/drawing/2014/main" id="{52ABAF3B-C0E8-4BFF-97F3-93BC83AC346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47123" y="992134"/>
            <a:ext cx="333994" cy="922497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A87B661-7F0E-486E-A6DF-D9F98640F5E9}"/>
              </a:ext>
            </a:extLst>
          </p:cNvPr>
          <p:cNvSpPr txBox="1"/>
          <p:nvPr/>
        </p:nvSpPr>
        <p:spPr>
          <a:xfrm>
            <a:off x="107504" y="116632"/>
            <a:ext cx="16257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Arial" charset="0"/>
                <a:sym typeface="Palatino"/>
              </a:rPr>
              <a:t>In comoving distance</a:t>
            </a:r>
          </a:p>
        </p:txBody>
      </p:sp>
      <p:pic>
        <p:nvPicPr>
          <p:cNvPr id="7170" name="Picture 2" descr="Earth Facts for Kids | Facts, Temperature, Habitation, Information &amp;amp; History">
            <a:extLst>
              <a:ext uri="{FF2B5EF4-FFF2-40B4-BE49-F238E27FC236}">
                <a16:creationId xmlns:a16="http://schemas.microsoft.com/office/drawing/2014/main" id="{7E177972-2D6B-4E9C-A5CC-7177834B0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51404" y="3214323"/>
            <a:ext cx="365787" cy="27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ine 18">
            <a:extLst>
              <a:ext uri="{FF2B5EF4-FFF2-40B4-BE49-F238E27FC236}">
                <a16:creationId xmlns:a16="http://schemas.microsoft.com/office/drawing/2014/main" id="{D2F28AD5-53A5-488F-8296-AFF093717DE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61295" y="980730"/>
            <a:ext cx="819821" cy="2301184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 charset="0"/>
              <a:sym typeface="Palatin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1559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DD4ED82-D72D-42E0-91F5-3912B1E53E6A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1" name="Rectangle 6">
              <a:extLst>
                <a:ext uri="{FF2B5EF4-FFF2-40B4-BE49-F238E27FC236}">
                  <a16:creationId xmlns:a16="http://schemas.microsoft.com/office/drawing/2014/main" id="{EFAAEEDC-5895-433E-8CAD-93A00C3AEC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351B0219-C94E-4896-B674-5EB8F077D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8012530" y="756474"/>
            <a:ext cx="15854" cy="54808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07145903-5C67-4C24-A080-6EA205AF5D52}"/>
              </a:ext>
            </a:extLst>
          </p:cNvPr>
          <p:cNvSpPr txBox="1"/>
          <p:nvPr/>
        </p:nvSpPr>
        <p:spPr>
          <a:xfrm>
            <a:off x="2410915" y="603000"/>
            <a:ext cx="35237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00000"/>
                </a:solidFill>
                <a:latin typeface="Arial" charset="0"/>
                <a:sym typeface="Palatino"/>
              </a:rPr>
              <a:t>Comoving angular diameter distance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14FC7-DC01-46A1-A42B-ABFAA6E54A04}"/>
              </a:ext>
            </a:extLst>
          </p:cNvPr>
          <p:cNvSpPr txBox="1"/>
          <p:nvPr/>
        </p:nvSpPr>
        <p:spPr>
          <a:xfrm>
            <a:off x="6484298" y="64494"/>
            <a:ext cx="2659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sz="1200" dirty="0">
                <a:solidFill>
                  <a:srgbClr val="000000"/>
                </a:solidFill>
                <a:latin typeface="Arial" charset="0"/>
                <a:sym typeface="Palatino"/>
              </a:rPr>
              <a:t>In Comoving Distance (not to scale!)</a:t>
            </a:r>
          </a:p>
        </p:txBody>
      </p:sp>
      <p:pic>
        <p:nvPicPr>
          <p:cNvPr id="26" name="Picture 9" descr="eye">
            <a:hlinkClick r:id="rId5"/>
            <a:extLst>
              <a:ext uri="{FF2B5EF4-FFF2-40B4-BE49-F238E27FC236}">
                <a16:creationId xmlns:a16="http://schemas.microsoft.com/office/drawing/2014/main" id="{F3E04D5B-0203-4E8C-B609-1465E1A4F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0" y="3813185"/>
            <a:ext cx="394091" cy="3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CBED87-632D-4BC5-BFF7-7F27D0E9A6B5}"/>
              </a:ext>
            </a:extLst>
          </p:cNvPr>
          <p:cNvCxnSpPr>
            <a:cxnSpLocks/>
          </p:cNvCxnSpPr>
          <p:nvPr/>
        </p:nvCxnSpPr>
        <p:spPr>
          <a:xfrm>
            <a:off x="7139810" y="3472577"/>
            <a:ext cx="0" cy="49648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C19232-5288-4A2E-8D9B-12E00AAC0288}"/>
                  </a:ext>
                </a:extLst>
              </p:cNvPr>
              <p:cNvSpPr txBox="1"/>
              <p:nvPr/>
            </p:nvSpPr>
            <p:spPr>
              <a:xfrm>
                <a:off x="3588282" y="2599586"/>
                <a:ext cx="3030317" cy="369332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sound horizon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𝑟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: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3C19232-5288-4A2E-8D9B-12E00AAC02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8282" y="2599586"/>
                <a:ext cx="3030317" cy="369332"/>
              </a:xfrm>
              <a:prstGeom prst="rect">
                <a:avLst/>
              </a:prstGeom>
              <a:blipFill>
                <a:blip r:embed="rId7"/>
                <a:stretch>
                  <a:fillRect l="-1006" t="-8197" r="-1610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A881BBB-35D7-4811-93E8-9E2FBECFF85A}"/>
              </a:ext>
            </a:extLst>
          </p:cNvPr>
          <p:cNvCxnSpPr>
            <a:cxnSpLocks/>
          </p:cNvCxnSpPr>
          <p:nvPr/>
        </p:nvCxnSpPr>
        <p:spPr>
          <a:xfrm flipH="1" flipV="1">
            <a:off x="6516216" y="2959626"/>
            <a:ext cx="623594" cy="757406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2753D9CA-A29F-4B30-A59A-8D58E1CC1476}"/>
              </a:ext>
            </a:extLst>
          </p:cNvPr>
          <p:cNvSpPr txBox="1"/>
          <p:nvPr/>
        </p:nvSpPr>
        <p:spPr>
          <a:xfrm>
            <a:off x="6851478" y="63838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CMB</a:t>
            </a:r>
          </a:p>
        </p:txBody>
      </p:sp>
    </p:spTree>
    <p:extLst>
      <p:ext uri="{BB962C8B-B14F-4D97-AF65-F5344CB8AC3E}">
        <p14:creationId xmlns:p14="http://schemas.microsoft.com/office/powerpoint/2010/main" val="2453286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EC02C27C-060C-48DF-85A8-5BF17F9D2DB7}"/>
              </a:ext>
            </a:extLst>
          </p:cNvPr>
          <p:cNvGrpSpPr/>
          <p:nvPr/>
        </p:nvGrpSpPr>
        <p:grpSpPr>
          <a:xfrm>
            <a:off x="6800495" y="756474"/>
            <a:ext cx="1225550" cy="5472607"/>
            <a:chOff x="7667625" y="620713"/>
            <a:chExt cx="1225550" cy="4248150"/>
          </a:xfrm>
        </p:grpSpPr>
        <p:sp>
          <p:nvSpPr>
            <p:cNvPr id="28" name="Rectangle 6">
              <a:extLst>
                <a:ext uri="{FF2B5EF4-FFF2-40B4-BE49-F238E27FC236}">
                  <a16:creationId xmlns:a16="http://schemas.microsoft.com/office/drawing/2014/main" id="{5EA3BA50-65EA-4A9B-8694-B043529670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1013" y="620713"/>
              <a:ext cx="792162" cy="424815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  <p:sp>
          <p:nvSpPr>
            <p:cNvPr id="29" name="Rectangle 14">
              <a:extLst>
                <a:ext uri="{FF2B5EF4-FFF2-40B4-BE49-F238E27FC236}">
                  <a16:creationId xmlns:a16="http://schemas.microsoft.com/office/drawing/2014/main" id="{88000C0E-026D-4551-A860-9CA740970F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7625" y="620713"/>
              <a:ext cx="576263" cy="4248150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CC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914391" fontAlgn="base">
                <a:spcBef>
                  <a:spcPct val="0"/>
                </a:spcBef>
                <a:spcAft>
                  <a:spcPct val="0"/>
                </a:spcAft>
              </a:pPr>
              <a:endParaRPr lang="en-GB">
                <a:solidFill>
                  <a:srgbClr val="000000"/>
                </a:solidFill>
                <a:latin typeface="Arial" charset="0"/>
                <a:sym typeface="Palatino"/>
              </a:endParaRPr>
            </a:p>
          </p:txBody>
        </p:sp>
      </p:grp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4547CD0-92A1-45F5-B39A-33A94D36158E}"/>
              </a:ext>
            </a:extLst>
          </p:cNvPr>
          <p:cNvCxnSpPr>
            <a:cxnSpLocks/>
          </p:cNvCxnSpPr>
          <p:nvPr/>
        </p:nvCxnSpPr>
        <p:spPr>
          <a:xfrm>
            <a:off x="7164288" y="772277"/>
            <a:ext cx="72008" cy="54726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2DF535-274D-463A-9749-94F37084B088}"/>
              </a:ext>
            </a:extLst>
          </p:cNvPr>
          <p:cNvCxnSpPr>
            <a:cxnSpLocks/>
          </p:cNvCxnSpPr>
          <p:nvPr/>
        </p:nvCxnSpPr>
        <p:spPr>
          <a:xfrm>
            <a:off x="7988053" y="772278"/>
            <a:ext cx="40331" cy="54650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6315AFED-CCCC-4FEB-BEE9-F905BCBB09C0}"/>
              </a:ext>
            </a:extLst>
          </p:cNvPr>
          <p:cNvSpPr/>
          <p:nvPr/>
        </p:nvSpPr>
        <p:spPr>
          <a:xfrm rot="5400000">
            <a:off x="7180127" y="3557177"/>
            <a:ext cx="864096" cy="751757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 dirty="0">
              <a:solidFill>
                <a:srgbClr val="FFFFFF"/>
              </a:solidFill>
              <a:latin typeface="Arial"/>
              <a:sym typeface="Palatin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D5DBA-C649-41EE-BB47-EF8F4CFA022F}"/>
              </a:ext>
            </a:extLst>
          </p:cNvPr>
          <p:cNvSpPr txBox="1"/>
          <p:nvPr/>
        </p:nvSpPr>
        <p:spPr>
          <a:xfrm rot="5400000">
            <a:off x="6507587" y="132093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recombination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3840C87-6994-45D9-B146-18A680E4730B}"/>
              </a:ext>
            </a:extLst>
          </p:cNvPr>
          <p:cNvSpPr txBox="1"/>
          <p:nvPr/>
        </p:nvSpPr>
        <p:spPr>
          <a:xfrm rot="5400000">
            <a:off x="7388369" y="133396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Hot big bang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/>
              <p:nvPr/>
            </p:nvSpPr>
            <p:spPr>
              <a:xfrm>
                <a:off x="2870247" y="2313295"/>
                <a:ext cx="3790653" cy="64633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Comoving sound horizon:</a:t>
                </a:r>
                <a:b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𝛾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𝜈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b</m:t>
                      </m:r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CDM</m:t>
                      </m:r>
                      <m: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⇒ 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  </m:t>
                      </m:r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𝑑</m:t>
                          </m:r>
                        </m:sub>
                      </m:sSub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∼147 </m:t>
                      </m:r>
                      <m:r>
                        <m:rPr>
                          <m:sty m:val="p"/>
                        </m:rPr>
                        <a:rPr lang="en-GB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MPC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0F2E025-68BE-47F2-B7AB-8767DE1AE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247" y="2313295"/>
                <a:ext cx="3790653" cy="646331"/>
              </a:xfrm>
              <a:prstGeom prst="rect">
                <a:avLst/>
              </a:prstGeom>
              <a:blipFill>
                <a:blip r:embed="rId2"/>
                <a:stretch>
                  <a:fillRect t="-4673" r="-1286" b="-18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90B3444-CC02-445D-9A53-90160D70564D}"/>
              </a:ext>
            </a:extLst>
          </p:cNvPr>
          <p:cNvCxnSpPr>
            <a:cxnSpLocks/>
          </p:cNvCxnSpPr>
          <p:nvPr/>
        </p:nvCxnSpPr>
        <p:spPr>
          <a:xfrm>
            <a:off x="395536" y="650587"/>
            <a:ext cx="0" cy="55867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44DAD15-5A8C-44B3-8F16-81347C896933}"/>
              </a:ext>
            </a:extLst>
          </p:cNvPr>
          <p:cNvSpPr txBox="1"/>
          <p:nvPr/>
        </p:nvSpPr>
        <p:spPr>
          <a:xfrm rot="5400000">
            <a:off x="212289" y="738475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today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1CC85A-D6FA-46C4-9945-66FF717EAC11}"/>
              </a:ext>
            </a:extLst>
          </p:cNvPr>
          <p:cNvCxnSpPr>
            <a:cxnSpLocks/>
            <a:endCxn id="10" idx="0"/>
          </p:cNvCxnSpPr>
          <p:nvPr/>
        </p:nvCxnSpPr>
        <p:spPr>
          <a:xfrm flipV="1">
            <a:off x="402083" y="3933056"/>
            <a:ext cx="7585970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5393868-6575-4B51-AA13-69C86B673870}"/>
              </a:ext>
            </a:extLst>
          </p:cNvPr>
          <p:cNvSpPr txBox="1"/>
          <p:nvPr/>
        </p:nvSpPr>
        <p:spPr>
          <a:xfrm>
            <a:off x="6851478" y="638384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91" fontAlgn="base">
              <a:spcBef>
                <a:spcPct val="0"/>
              </a:spcBef>
              <a:spcAft>
                <a:spcPct val="0"/>
              </a:spcAft>
            </a:pPr>
            <a:r>
              <a:rPr lang="en-GB" dirty="0">
                <a:solidFill>
                  <a:srgbClr val="000000"/>
                </a:solidFill>
                <a:latin typeface="Arial" charset="0"/>
                <a:sym typeface="Palatino"/>
              </a:rPr>
              <a:t>CMB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/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𝑧</m:t>
                      </m:r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FB936861-A525-4F26-8179-BF6379DDC2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5" y="6300029"/>
                <a:ext cx="794576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F2FE084B-D467-4E57-87BC-DE3E07FA19CF}"/>
              </a:ext>
            </a:extLst>
          </p:cNvPr>
          <p:cNvCxnSpPr>
            <a:cxnSpLocks/>
            <a:endCxn id="10" idx="2"/>
          </p:cNvCxnSpPr>
          <p:nvPr/>
        </p:nvCxnSpPr>
        <p:spPr>
          <a:xfrm flipV="1">
            <a:off x="402083" y="3501008"/>
            <a:ext cx="6834213" cy="468052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/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𝜃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F8ABFA57-9961-4CA7-A142-2133F1D90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1428" y="3635732"/>
                <a:ext cx="36488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CED4ECC-60EA-4CB9-A6A2-2C09C7A2A567}"/>
              </a:ext>
            </a:extLst>
          </p:cNvPr>
          <p:cNvCxnSpPr>
            <a:cxnSpLocks/>
          </p:cNvCxnSpPr>
          <p:nvPr/>
        </p:nvCxnSpPr>
        <p:spPr>
          <a:xfrm flipV="1">
            <a:off x="402084" y="540107"/>
            <a:ext cx="6618189" cy="857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/>
              <p:nvPr/>
            </p:nvSpPr>
            <p:spPr>
              <a:xfrm>
                <a:off x="3677002" y="519430"/>
                <a:ext cx="5166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𝐷</m:t>
                          </m:r>
                        </m:e>
                        <m:sub>
                          <m:r>
                            <a:rPr lang="en-GB" sz="1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𝑀</m:t>
                          </m:r>
                        </m:sub>
                      </m:sSub>
                    </m:oMath>
                  </m:oMathPara>
                </a14:m>
                <a:endParaRPr lang="en-GB" sz="16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07145903-5C67-4C24-A080-6EA205AF5D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002" y="519430"/>
                <a:ext cx="516680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Arrow: Down 20">
            <a:extLst>
              <a:ext uri="{FF2B5EF4-FFF2-40B4-BE49-F238E27FC236}">
                <a16:creationId xmlns:a16="http://schemas.microsoft.com/office/drawing/2014/main" id="{8D1AAC7A-4258-49A4-B817-A685CDD5489A}"/>
              </a:ext>
            </a:extLst>
          </p:cNvPr>
          <p:cNvSpPr/>
          <p:nvPr/>
        </p:nvSpPr>
        <p:spPr>
          <a:xfrm>
            <a:off x="4140605" y="2971722"/>
            <a:ext cx="580776" cy="732454"/>
          </a:xfrm>
          <a:prstGeom prst="downArrow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FFFFFF"/>
              </a:solidFill>
              <a:latin typeface="Arial"/>
              <a:sym typeface="Palatino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5C926-2012-4657-9196-BD8BB42CA81E}"/>
                  </a:ext>
                </a:extLst>
              </p:cNvPr>
              <p:cNvSpPr txBox="1"/>
              <p:nvPr/>
            </p:nvSpPr>
            <p:spPr>
              <a:xfrm>
                <a:off x="2123730" y="1757546"/>
                <a:ext cx="4676763" cy="1261884"/>
              </a:xfrm>
              <a:prstGeom prst="rect">
                <a:avLst/>
              </a:prstGeom>
              <a:solidFill>
                <a:srgbClr val="FFFF99"/>
              </a:solidFill>
              <a:ln>
                <a:solidFill>
                  <a:schemeClr val="bg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8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100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𝜃</m:t>
                        </m:r>
                      </m:e>
                      <m:sub>
                        <m:r>
                          <a:rPr lang="en-GB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∗</m:t>
                        </m:r>
                      </m:sub>
                    </m:sSub>
                    <m:r>
                      <a:rPr lang="en-GB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=1.04109±0.00030 </m:t>
                    </m:r>
                  </m:oMath>
                </a14:m>
                <a:endParaRPr lang="en-GB" sz="28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28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     </a:t>
                </a:r>
                <a:r>
                  <a:rPr lang="en-GB" sz="20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Planck </a:t>
                </a:r>
                <a:r>
                  <a:rPr lang="en-GB" sz="2000" dirty="0" err="1">
                    <a:solidFill>
                      <a:srgbClr val="000000"/>
                    </a:solidFill>
                    <a:latin typeface="Arial" charset="0"/>
                    <a:sym typeface="Palatino"/>
                  </a:rPr>
                  <a:t>TT,TE,EE+lowE+lensing</a:t>
                </a:r>
                <a:br>
                  <a:rPr lang="en-GB" sz="20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</a:br>
                <a:r>
                  <a:rPr lang="en-GB" sz="20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(0.03% precision!)</a:t>
                </a:r>
                <a:endParaRPr lang="en-GB" sz="2800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15C926-2012-4657-9196-BD8BB42CA8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3730" y="1757546"/>
                <a:ext cx="4676763" cy="1261884"/>
              </a:xfrm>
              <a:prstGeom prst="rect">
                <a:avLst/>
              </a:prstGeom>
              <a:blipFill>
                <a:blip r:embed="rId7"/>
                <a:stretch>
                  <a:fillRect l="-1299" t="-4306" b="-765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9" descr="eye">
            <a:hlinkClick r:id="rId8"/>
            <a:extLst>
              <a:ext uri="{FF2B5EF4-FFF2-40B4-BE49-F238E27FC236}">
                <a16:creationId xmlns:a16="http://schemas.microsoft.com/office/drawing/2014/main" id="{FFC8AF34-5E5E-447A-9C3B-259FDBBB7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0" y="3813185"/>
            <a:ext cx="394091" cy="3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3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1970" name="Text Box 2"/>
              <p:cNvSpPr txBox="1">
                <a:spLocks noChangeArrowheads="1"/>
              </p:cNvSpPr>
              <p:nvPr/>
            </p:nvSpPr>
            <p:spPr bwMode="auto">
              <a:xfrm>
                <a:off x="2151356" y="586560"/>
                <a:ext cx="4692760" cy="4001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333399"/>
                    </a:solidFill>
                    <a:latin typeface="Arial" charset="0"/>
                    <a:cs typeface="Arial" charset="0"/>
                    <a:sym typeface="Palatino"/>
                  </a:rPr>
                  <a:t>Harmonic space acoustic scale,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cs typeface="Arial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cs typeface="Arial" charset="0"/>
                            <a:sym typeface="Palatino"/>
                          </a:rPr>
                          <m:t>𝐶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333399"/>
                            </a:solidFill>
                            <a:latin typeface="Cambria Math" panose="02040503050406030204" pitchFamily="18" charset="0"/>
                            <a:cs typeface="Arial" charset="0"/>
                            <a:sym typeface="Palatino"/>
                          </a:rPr>
                          <m:t>𝑙</m:t>
                        </m:r>
                      </m:sub>
                    </m:sSub>
                    <m:r>
                      <m:rPr>
                        <m:nor/>
                      </m:rPr>
                      <a:rPr lang="en-GB" sz="2000" b="0" i="0" smtClean="0">
                        <a:solidFill>
                          <a:srgbClr val="333399"/>
                        </a:solidFill>
                        <a:latin typeface="Cambria Math" panose="02040503050406030204" pitchFamily="18" charset="0"/>
                        <a:cs typeface="Arial" charset="0"/>
                        <a:sym typeface="Palatino"/>
                      </a:rPr>
                      <m:t> </m:t>
                    </m:r>
                    <m:r>
                      <m:rPr>
                        <m:nor/>
                      </m:rPr>
                      <a:rPr lang="en-GB" sz="2000" b="0" i="0" dirty="0" smtClean="0">
                        <a:solidFill>
                          <a:srgbClr val="333399"/>
                        </a:solidFill>
                        <a:latin typeface="Arial" charset="0"/>
                        <a:cs typeface="Arial" charset="0"/>
                        <a:sym typeface="Palatino"/>
                      </a:rPr>
                      <m:t>peak</m:t>
                    </m:r>
                  </m:oMath>
                </a14:m>
                <a:endParaRPr lang="en-GB" sz="1200" dirty="0">
                  <a:solidFill>
                    <a:srgbClr val="333399"/>
                  </a:solidFill>
                  <a:latin typeface="Arial" charset="0"/>
                  <a:cs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211970" name="Text 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1356" y="586560"/>
                <a:ext cx="4692760" cy="400110"/>
              </a:xfrm>
              <a:prstGeom prst="rect">
                <a:avLst/>
              </a:prstGeom>
              <a:blipFill>
                <a:blip r:embed="rId2"/>
                <a:stretch>
                  <a:fillRect l="-779" t="-6061" r="-260" b="-2727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19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2" y="1906225"/>
            <a:ext cx="3600450" cy="359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EA35DAC-ACA1-4C22-9CBF-E02B39D01CC4}"/>
              </a:ext>
            </a:extLst>
          </p:cNvPr>
          <p:cNvSpPr/>
          <p:nvPr/>
        </p:nvSpPr>
        <p:spPr>
          <a:xfrm>
            <a:off x="1860895" y="4014813"/>
            <a:ext cx="504056" cy="514290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91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  <a:latin typeface="Arial"/>
              <a:sym typeface="Palatino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582D9FF-CE4F-4FA4-B7C0-527C86153B2F}"/>
              </a:ext>
            </a:extLst>
          </p:cNvPr>
          <p:cNvCxnSpPr>
            <a:cxnSpLocks/>
            <a:endCxn id="3" idx="0"/>
          </p:cNvCxnSpPr>
          <p:nvPr/>
        </p:nvCxnSpPr>
        <p:spPr>
          <a:xfrm flipV="1">
            <a:off x="2112923" y="4014813"/>
            <a:ext cx="0" cy="319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/>
              <p:nvPr/>
            </p:nvSpPr>
            <p:spPr>
              <a:xfrm>
                <a:off x="2018279" y="3990132"/>
                <a:ext cx="2617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𝑟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27BD72-EC1B-4BC7-90EA-59858D7ADB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8279" y="3990132"/>
                <a:ext cx="261743" cy="369332"/>
              </a:xfrm>
              <a:prstGeom prst="rect">
                <a:avLst/>
              </a:prstGeom>
              <a:blipFill>
                <a:blip r:embed="rId4"/>
                <a:stretch>
                  <a:fillRect r="-1395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AutoShape 4">
            <a:extLst>
              <a:ext uri="{FF2B5EF4-FFF2-40B4-BE49-F238E27FC236}">
                <a16:creationId xmlns:a16="http://schemas.microsoft.com/office/drawing/2014/main" id="{E4C2E1DB-B26A-F253-7C63-2E10B840E9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81500" y="3095250"/>
            <a:ext cx="381000" cy="550168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62E74-30D5-A586-ED7E-586B07847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142" y="2278418"/>
            <a:ext cx="3499316" cy="2439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62C596-17F4-3CDB-50E7-EC054457E4FD}"/>
                  </a:ext>
                </a:extLst>
              </p:cNvPr>
              <p:cNvSpPr txBox="1"/>
              <p:nvPr/>
            </p:nvSpPr>
            <p:spPr>
              <a:xfrm>
                <a:off x="5389124" y="4990449"/>
                <a:ext cx="457200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dirty="0"/>
                  <a:t>Peak positions fixed by</a:t>
                </a:r>
              </a:p>
              <a:p>
                <a:r>
                  <a:rPr lang="en-GB" dirty="0"/>
                  <a:t>100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dirty="0"/>
                  <a:t>=1.04109±0.00030 </a:t>
                </a:r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i="1" dirty="0"/>
                  <a:t>~ a known constant, 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i="1" dirty="0"/>
                  <a:t> 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62C596-17F4-3CDB-50E7-EC054457E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9124" y="4990449"/>
                <a:ext cx="4572000" cy="1200329"/>
              </a:xfrm>
              <a:prstGeom prst="rect">
                <a:avLst/>
              </a:prstGeom>
              <a:blipFill>
                <a:blip r:embed="rId6"/>
                <a:stretch>
                  <a:fillRect l="-1067" t="-3046" b="-71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6F630431-08DE-07BA-D115-28B69ED114DF}"/>
              </a:ext>
            </a:extLst>
          </p:cNvPr>
          <p:cNvSpPr txBox="1"/>
          <p:nvPr/>
        </p:nvSpPr>
        <p:spPr>
          <a:xfrm>
            <a:off x="7363839" y="2076854"/>
            <a:ext cx="10278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Planck 2018</a:t>
            </a:r>
          </a:p>
        </p:txBody>
      </p:sp>
    </p:spTree>
    <p:extLst>
      <p:ext uri="{BB962C8B-B14F-4D97-AF65-F5344CB8AC3E}">
        <p14:creationId xmlns:p14="http://schemas.microsoft.com/office/powerpoint/2010/main" val="12527013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DD5D6A9-1DD6-433D-B79B-80A84DCB2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8" y="1619251"/>
            <a:ext cx="5953125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FB2B7FBB-3CAD-46E9-8DFB-309110A1407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274638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20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3200" dirty="0"/>
                  <a:t>CDM baryon density at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3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sz="32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</m:oMath>
                </a14:m>
                <a:r>
                  <a:rPr lang="en-GB" sz="3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sSup>
                      <m:sSup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GB" sz="1800" dirty="0"/>
                </a:br>
                <a:r>
                  <a:rPr lang="en-GB" sz="1800" dirty="0"/>
                  <a:t>(baryons deepen </a:t>
                </a:r>
                <a:r>
                  <a:rPr lang="en-GB" sz="1800" dirty="0" err="1"/>
                  <a:t>overdensity</a:t>
                </a:r>
                <a:r>
                  <a:rPr lang="en-GB" sz="1800" dirty="0"/>
                  <a:t> compressions: enhance odd peaks of spectrum)</a:t>
                </a:r>
                <a:endParaRPr lang="en-GB" sz="3200" dirty="0"/>
              </a:p>
            </p:txBody>
          </p:sp>
        </mc:Choice>
        <mc:Fallback xmlns="">
          <p:sp>
            <p:nvSpPr>
              <p:cNvPr id="5" name="Title 1">
                <a:extLst>
                  <a:ext uri="{FF2B5EF4-FFF2-40B4-BE49-F238E27FC236}">
                    <a16:creationId xmlns:a16="http://schemas.microsoft.com/office/drawing/2014/main" id="{FB2B7FBB-3CAD-46E9-8DFB-309110A140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274638"/>
                <a:ext cx="8229600" cy="1143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E6C5-329C-4EDF-A7D3-5A5A491FA675}"/>
                  </a:ext>
                </a:extLst>
              </p:cNvPr>
              <p:cNvSpPr txBox="1"/>
              <p:nvPr/>
            </p:nvSpPr>
            <p:spPr>
              <a:xfrm flipH="1">
                <a:off x="1547665" y="5589241"/>
                <a:ext cx="576064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Odd/even height ratio distinctive and quite robust: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Ω</m:t>
                        </m:r>
                      </m:e>
                      <m:sub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h</m:t>
                        </m:r>
                      </m:e>
                      <m:sup>
                        <m:r>
                          <a:rPr lang="en-GB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2</m:t>
                        </m:r>
                      </m:sup>
                    </m:sSup>
                    <m:r>
                      <a:rPr lang="en-GB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=0.0224±0.0002</m:t>
                    </m:r>
                  </m:oMath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17AE6C5-329C-4EDF-A7D3-5A5A491FA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547665" y="5589241"/>
                <a:ext cx="5760640" cy="646331"/>
              </a:xfrm>
              <a:prstGeom prst="rect">
                <a:avLst/>
              </a:prstGeom>
              <a:blipFill>
                <a:blip r:embed="rId4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80097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898D22-119D-47C7-B8AD-54FD610E9D6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3200" smtClean="0"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GB" sz="3200" dirty="0"/>
                  <a:t>CDM matter density at fixed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 b="0" i="0" smtClean="0">
                            <a:latin typeface="Cambria Math" panose="02040503050406030204" pitchFamily="18" charset="0"/>
                          </a:rPr>
                          <m:t>T</m:t>
                        </m:r>
                      </m:e>
                      <m:sub>
                        <m:r>
                          <a:rPr lang="en-GB" sz="3200" b="0" i="0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3200" b="0" i="0" smtClean="0">
                        <a:latin typeface="Cambria Math" panose="02040503050406030204" pitchFamily="18" charset="0"/>
                      </a:rPr>
                      <m:t>,  </m:t>
                    </m:r>
                    <m:sSub>
                      <m:sSubPr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∗</m:t>
                        </m:r>
                      </m:sub>
                    </m:sSub>
                    <m:r>
                      <a:rPr lang="en-GB" sz="3200" i="1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GB" sz="32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GB" sz="3200" dirty="0"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br>
                  <a:rPr lang="en-GB" sz="3200" dirty="0"/>
                </a:br>
                <a:r>
                  <a:rPr lang="en-GB" sz="1600" dirty="0"/>
                  <a:t>(more matter </a:t>
                </a:r>
                <a:r>
                  <a:rPr lang="en-GB" sz="1600" i="1" dirty="0"/>
                  <a:t>lowers </a:t>
                </a:r>
                <a:r>
                  <a:rPr lang="en-GB" sz="1600" dirty="0"/>
                  <a:t>amplitude for modes that enter horizon in matter domination)</a:t>
                </a:r>
                <a:endParaRPr lang="en-GB" sz="1050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D898D22-119D-47C7-B8AD-54FD610E9D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>
            <a:extLst>
              <a:ext uri="{FF2B5EF4-FFF2-40B4-BE49-F238E27FC236}">
                <a16:creationId xmlns:a16="http://schemas.microsoft.com/office/drawing/2014/main" id="{D981836C-09A1-4054-BF73-506AD863D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6" y="1619251"/>
            <a:ext cx="5848350" cy="361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1B63B4-7172-4234-A7FE-9DA2744EA88C}"/>
                  </a:ext>
                </a:extLst>
              </p:cNvPr>
              <p:cNvSpPr txBox="1"/>
              <p:nvPr/>
            </p:nvSpPr>
            <p:spPr>
              <a:xfrm>
                <a:off x="1259632" y="5500027"/>
                <a:ext cx="644471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Can be partly compensated by changing initial power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𝐴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  <m:r>
                      <a:rPr lang="en-GB" sz="1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, </m:t>
                    </m:r>
                    <m:sSub>
                      <m:sSubPr>
                        <m:ctrlP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</m:ctrlPr>
                      </m:sSubPr>
                      <m:e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𝑛</m:t>
                        </m:r>
                      </m:e>
                      <m:sub>
                        <m:r>
                          <a:rPr lang="en-GB" sz="1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sym typeface="Palatino"/>
                          </a:rPr>
                          <m:t>𝑠</m:t>
                        </m:r>
                      </m:sub>
                    </m:sSub>
                    <m:r>
                      <a:rPr lang="en-GB" sz="1400">
                        <a:solidFill>
                          <a:srgbClr val="000000"/>
                        </a:solidFill>
                        <a:latin typeface="Cambria Math" panose="02040503050406030204" pitchFamily="18" charset="0"/>
                        <a:sym typeface="Palatino"/>
                      </a:rPr>
                      <m:t> </m:t>
                    </m:r>
                  </m:oMath>
                </a14:m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and foregrounds.</a:t>
                </a:r>
              </a:p>
              <a:p>
                <a:pPr defTabSz="914391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400" dirty="0">
                    <a:solidFill>
                      <a:srgbClr val="000000"/>
                    </a:solidFill>
                    <a:latin typeface="Arial" charset="0"/>
                    <a:sym typeface="Palatino"/>
                  </a:rPr>
                  <a:t>But detailed shape is still quite distinctive and robust: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71B63B4-7172-4234-A7FE-9DA2744EA8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5500027"/>
                <a:ext cx="6444716" cy="523220"/>
              </a:xfrm>
              <a:prstGeom prst="rect">
                <a:avLst/>
              </a:prstGeom>
              <a:blipFill>
                <a:blip r:embed="rId4"/>
                <a:stretch>
                  <a:fillRect l="-284" t="-2326" b="-116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3610B7-1D28-487D-BD9F-D7B534C42842}"/>
                  </a:ext>
                </a:extLst>
              </p:cNvPr>
              <p:cNvSpPr txBox="1"/>
              <p:nvPr/>
            </p:nvSpPr>
            <p:spPr>
              <a:xfrm flipH="1">
                <a:off x="1547665" y="6041033"/>
                <a:ext cx="576064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91" fontAlgn="base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GB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Ω</m:t>
                          </m:r>
                        </m:e>
                        <m:sub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𝑚</m:t>
                          </m:r>
                        </m:sub>
                      </m:sSub>
                      <m:sSup>
                        <m:sSupPr>
                          <m:ctrlP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</m:ctrlPr>
                        </m:sSupPr>
                        <m:e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h</m:t>
                          </m:r>
                        </m:e>
                        <m:sup>
                          <m:r>
                            <a:rPr lang="en-GB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sym typeface="Palatino"/>
                            </a:rPr>
                            <m:t>2</m:t>
                          </m:r>
                        </m:sup>
                      </m:sSup>
                      <m:r>
                        <a:rPr lang="en-GB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sym typeface="Palatino"/>
                        </a:rPr>
                        <m:t>=0.143±0.001</m:t>
                      </m:r>
                    </m:oMath>
                  </m:oMathPara>
                </a14:m>
                <a:endParaRPr lang="en-GB" dirty="0">
                  <a:solidFill>
                    <a:srgbClr val="000000"/>
                  </a:solidFill>
                  <a:latin typeface="Arial" charset="0"/>
                  <a:sym typeface="Palatino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3610B7-1D28-487D-BD9F-D7B534C428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547665" y="6041033"/>
                <a:ext cx="5760640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4166659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|38.8|7.8|8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18209</TotalTime>
  <Words>1027</Words>
  <Application>Microsoft Office PowerPoint</Application>
  <PresentationFormat>On-screen Show (4:3)</PresentationFormat>
  <Paragraphs>168</Paragraphs>
  <Slides>33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Lucida Grande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ΛCDM baryon density at fixed T_0  ,θ_∗, Ω_m h^2 (baryons deepen overdensity compressions: enhance odd peaks of spectrum)</vt:lpstr>
      <vt:lpstr>ΛCDM matter density at fixed T_0,  θ_∗, Ω_b h^2 (more matter lowers amplitude for modes that enter horizon in matter domination)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 we vary dark energy to fit BAO?</vt:lpstr>
      <vt:lpstr>PowerPoint Presentation</vt:lpstr>
      <vt:lpstr>PowerPoint Presentation</vt:lpstr>
      <vt:lpstr>PowerPoint Presentation</vt:lpstr>
      <vt:lpstr>PowerPoint Presentation</vt:lpstr>
      <vt:lpstr>DESI DR2</vt:lpstr>
      <vt:lpstr>PowerPoint Presentation</vt:lpstr>
      <vt:lpstr>CPL </vt:lpstr>
      <vt:lpstr>PowerPoint Presentation</vt:lpstr>
      <vt:lpstr>PowerPoint Presentation</vt:lpstr>
      <vt:lpstr>PowerPoint Presentation</vt:lpstr>
      <vt:lpstr>Conclusions</vt:lpstr>
      <vt:lpstr>PowerPoint Presentation</vt:lpstr>
      <vt:lpstr>PowerPoint Presentation</vt:lpstr>
      <vt:lpstr>GetDist: Python Monte Carlo Sample Analyser  https://getdist.readthedocs.io (arXiv:1910.13970)  </vt:lpstr>
      <vt:lpstr>PowerPoint Presentation</vt:lpstr>
      <vt:lpstr>PowerPoint Presentation</vt:lpstr>
      <vt:lpstr>PowerPoint Presentation</vt:lpstr>
      <vt:lpstr>Cobaya: Code for Bayesian Analysis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CMB and Hubble Parameter Antony Lewis</dc:title>
  <dc:creator>Antony Lewis</dc:creator>
  <cp:lastModifiedBy>Antony Lewis</cp:lastModifiedBy>
  <cp:revision>149</cp:revision>
  <dcterms:created xsi:type="dcterms:W3CDTF">2023-04-21T16:32:34Z</dcterms:created>
  <dcterms:modified xsi:type="dcterms:W3CDTF">2025-05-22T13:27:18Z</dcterms:modified>
</cp:coreProperties>
</file>