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904" r:id="rId3"/>
    <p:sldId id="267" r:id="rId4"/>
    <p:sldId id="869" r:id="rId5"/>
    <p:sldId id="870" r:id="rId6"/>
    <p:sldId id="719" r:id="rId7"/>
    <p:sldId id="720" r:id="rId8"/>
    <p:sldId id="487" r:id="rId9"/>
    <p:sldId id="725" r:id="rId10"/>
    <p:sldId id="724" r:id="rId11"/>
    <p:sldId id="721" r:id="rId12"/>
    <p:sldId id="726" r:id="rId13"/>
    <p:sldId id="906" r:id="rId14"/>
    <p:sldId id="716" r:id="rId15"/>
    <p:sldId id="905" r:id="rId16"/>
    <p:sldId id="907" r:id="rId17"/>
    <p:sldId id="908" r:id="rId18"/>
    <p:sldId id="910" r:id="rId19"/>
    <p:sldId id="911" r:id="rId20"/>
    <p:sldId id="912" r:id="rId21"/>
    <p:sldId id="914" r:id="rId22"/>
    <p:sldId id="913" r:id="rId23"/>
    <p:sldId id="915" r:id="rId24"/>
    <p:sldId id="916" r:id="rId25"/>
    <p:sldId id="917" r:id="rId26"/>
    <p:sldId id="909" r:id="rId27"/>
    <p:sldId id="921" r:id="rId28"/>
    <p:sldId id="926" r:id="rId29"/>
    <p:sldId id="922" r:id="rId30"/>
    <p:sldId id="923" r:id="rId31"/>
    <p:sldId id="918" r:id="rId32"/>
    <p:sldId id="919" r:id="rId33"/>
    <p:sldId id="920" r:id="rId34"/>
    <p:sldId id="924" r:id="rId35"/>
    <p:sldId id="925" r:id="rId36"/>
    <p:sldId id="927" r:id="rId37"/>
    <p:sldId id="928" r:id="rId38"/>
    <p:sldId id="80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8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909CB-FBC2-4FB2-A141-476E9BB2AA2D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60ED-AA55-4435-A517-7ECD93080F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11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3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01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3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5115-13DF-43F5-98A9-0C0E2B8E0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15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2061-07C9-48DE-9A4C-8E3855E6E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4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1257-C4E2-4C88-8A01-EBD905ED44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76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0ADC-7DFC-4ED4-9D65-FDB2060AE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9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2079-D85F-4090-95DB-057DDBFAF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0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F25A2-5979-40DE-876D-D8FAAFEFF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53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64D2-9866-4DC4-8B40-962AD5533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55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93D2-1986-405F-9C77-A6345B570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9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32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582B-DCB9-4E28-8A34-5222FBB7D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80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D71C-4063-45E6-BDE2-D6BD14224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8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91A-B916-4645-AFB6-FF763745B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7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ADF9-4008-461A-A800-49FC60E4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4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3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55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2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1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37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0A5AA-31F2-4CBD-9526-CFFE0208BCBF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5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6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D588AB-CADA-43D8-83EC-E9EBC368B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6" indent="-3428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88" indent="-22859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84" indent="-22859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79" indent="-22859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80.png"/><Relationship Id="rId4" Type="http://schemas.openxmlformats.org/officeDocument/2006/relationships/image" Target="../media/image20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070.png"/><Relationship Id="rId7" Type="http://schemas.openxmlformats.org/officeDocument/2006/relationships/image" Target="../media/image23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29.png"/><Relationship Id="rId4" Type="http://schemas.openxmlformats.org/officeDocument/2006/relationships/image" Target="../media/image2080.png"/><Relationship Id="rId9" Type="http://schemas.openxmlformats.org/officeDocument/2006/relationships/image" Target="../media/image2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0.png"/><Relationship Id="rId5" Type="http://schemas.openxmlformats.org/officeDocument/2006/relationships/image" Target="../media/image2070.png"/><Relationship Id="rId4" Type="http://schemas.openxmlformats.org/officeDocument/2006/relationships/image" Target="../media/image228.png"/><Relationship Id="rId9" Type="http://schemas.openxmlformats.org/officeDocument/2006/relationships/image" Target="../media/image2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2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7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hyperlink" Target="http://images.google.com/imgres?imgurl=http://www.olegvolk.net/olegv/newsite/samos/eye.jpg&amp;imgrefurl=http://www.olegvolk.net/olegv/newsite/samos/samos.html&amp;h=542&amp;w=800&amp;sz=67&amp;tbnid=-Fj6h3BoFeoJ:&amp;tbnh=96&amp;tbnw=142&amp;start=40&amp;prev=/images?q=eye&amp;start=20&amp;svnum=100&amp;hl=en&amp;lr=&amp;rls=GGLD,GGLD:2004-31,GGLD:en&amp;sa=N" TargetMode="External"/><Relationship Id="rId4" Type="http://schemas.openxmlformats.org/officeDocument/2006/relationships/image" Target="../media/image20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olegvolk.net/olegv/newsite/samos/eye.jpg&amp;imgrefurl=http://www.olegvolk.net/olegv/newsite/samos/samos.html&amp;h=542&amp;w=800&amp;sz=67&amp;tbnid=-Fj6h3BoFeoJ:&amp;tbnh=96&amp;tbnw=142&amp;start=40&amp;prev=/images?q=eye&amp;start=20&amp;svnum=100&amp;hl=en&amp;lr=&amp;rls=GGLD,GGLD:2004-31,GGLD:en&amp;sa=N" TargetMode="External"/><Relationship Id="rId7" Type="http://schemas.openxmlformats.org/officeDocument/2006/relationships/image" Target="../media/image212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080.png"/><Relationship Id="rId4" Type="http://schemas.openxmlformats.org/officeDocument/2006/relationships/image" Target="../media/image2070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6C3A57-5F63-4184-B1E8-A6249FA25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11638"/>
            <a:ext cx="6858000" cy="1655762"/>
          </a:xfrm>
        </p:spPr>
        <p:txBody>
          <a:bodyPr/>
          <a:lstStyle/>
          <a:p>
            <a:r>
              <a:rPr lang="en-GB" dirty="0"/>
              <a:t>Antony Lewis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92F54-B794-178A-1F43-0A2A2753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15" y="2162648"/>
            <a:ext cx="4891214" cy="967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2C448-99DE-B3C8-98FF-709FFD153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476760" cy="12972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E981922-6B0B-3F08-8ABA-9BBE1292A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720" y="5157192"/>
            <a:ext cx="1476760" cy="1476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FA467-3FCD-A1E9-F7E6-BB450D81A489}"/>
              </a:ext>
            </a:extLst>
          </p:cNvPr>
          <p:cNvSpPr txBox="1"/>
          <p:nvPr/>
        </p:nvSpPr>
        <p:spPr>
          <a:xfrm>
            <a:off x="1424373" y="974456"/>
            <a:ext cx="6729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What do acoustic scale observations tell us about dark energy?</a:t>
            </a:r>
          </a:p>
        </p:txBody>
      </p:sp>
    </p:spTree>
    <p:extLst>
      <p:ext uri="{BB962C8B-B14F-4D97-AF65-F5344CB8AC3E}">
        <p14:creationId xmlns:p14="http://schemas.microsoft.com/office/powerpoint/2010/main" val="342189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15E26-5A42-4224-BD65-8F86236F6E46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F70E88D7-C1B2-43ED-8F66-EFDE43AB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6263174-3C1B-4E39-A717-45DA88B5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1569229" y="1330024"/>
                <a:ext cx="4944070" cy="20967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Assume baryons, CDM, photons, 3 neutrinos 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CMB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, peaks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</m:t>
                    </m:r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i="1" dirty="0">
                  <a:solidFill>
                    <a:srgbClr val="000000"/>
                  </a:solidFill>
                  <a:latin typeface="Cambria Math" panose="02040503050406030204" pitchFamily="18" charset="0"/>
                  <a:sym typeface="Palatino"/>
                </a:endParaRP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comoving sound horizon: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≈</m:t>
                      </m:r>
                      <m:nary>
                        <m:nary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∗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𝑎</m:t>
                              </m:r>
                            </m:den>
                          </m:f>
                        </m:e>
                      </m:nary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∼(144.4±0.3)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229" y="1330024"/>
                <a:ext cx="4944070" cy="2096728"/>
              </a:xfrm>
              <a:prstGeom prst="rect">
                <a:avLst/>
              </a:prstGeom>
              <a:blipFill>
                <a:blip r:embed="rId2"/>
                <a:stretch>
                  <a:fillRect l="-986" t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FC02B-88A7-4495-B528-CE8A07FA716C}"/>
              </a:ext>
            </a:extLst>
          </p:cNvPr>
          <p:cNvCxnSpPr>
            <a:cxnSpLocks/>
          </p:cNvCxnSpPr>
          <p:nvPr/>
        </p:nvCxnSpPr>
        <p:spPr>
          <a:xfrm flipH="1" flipV="1">
            <a:off x="6516216" y="2959626"/>
            <a:ext cx="623594" cy="75740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3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15E26-5A42-4224-BD65-8F86236F6E46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F70E88D7-C1B2-43ED-8F66-EFDE43AB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6263174-3C1B-4E39-A717-45DA88B5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2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5CFBB34-19A7-4E1C-9F1A-2913E9BC5A69}"/>
              </a:ext>
            </a:extLst>
          </p:cNvPr>
          <p:cNvSpPr txBox="1"/>
          <p:nvPr/>
        </p:nvSpPr>
        <p:spPr>
          <a:xfrm>
            <a:off x="142613" y="69361"/>
            <a:ext cx="7553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/>
                <a:sym typeface="Palatino"/>
              </a:rPr>
              <a:t>CMB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/>
              <p:nvPr/>
            </p:nvSpPr>
            <p:spPr>
              <a:xfrm>
                <a:off x="2224521" y="548679"/>
                <a:ext cx="31893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, 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 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∼(13.87±0.03) 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Gpc</m:t>
                      </m:r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21" y="548679"/>
                <a:ext cx="3189335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BD8D5-BA77-42B8-9E0A-B94BDBAA81A4}"/>
                  </a:ext>
                </a:extLst>
              </p:cNvPr>
              <p:cNvSpPr txBox="1"/>
              <p:nvPr/>
            </p:nvSpPr>
            <p:spPr>
              <a:xfrm>
                <a:off x="2316571" y="4513866"/>
                <a:ext cx="35686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b="1" i="1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Assuming</a:t>
                </a: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flat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Λ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CDM cosmology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BD8D5-BA77-42B8-9E0A-B94BDBAA8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571" y="4513866"/>
                <a:ext cx="3568606" cy="369332"/>
              </a:xfrm>
              <a:prstGeom prst="rect">
                <a:avLst/>
              </a:prstGeom>
              <a:blipFill>
                <a:blip r:embed="rId6"/>
                <a:stretch>
                  <a:fillRect l="-1368" t="-8197" r="-1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F92A3B-2DD3-4632-B976-3006E327CF5C}"/>
                  </a:ext>
                </a:extLst>
              </p:cNvPr>
              <p:cNvSpPr txBox="1"/>
              <p:nvPr/>
            </p:nvSpPr>
            <p:spPr>
              <a:xfrm>
                <a:off x="6807704" y="3485204"/>
                <a:ext cx="360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F92A3B-2DD3-4632-B976-3006E327C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704" y="3485204"/>
                <a:ext cx="360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76203-E18A-4A68-BAA8-48147DE08BE3}"/>
                  </a:ext>
                </a:extLst>
              </p:cNvPr>
              <p:cNvSpPr txBox="1"/>
              <p:nvPr/>
            </p:nvSpPr>
            <p:spPr>
              <a:xfrm>
                <a:off x="2120052" y="5009703"/>
                <a:ext cx="37294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=(67.3±0.6)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km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s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c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 (Planck, confirmed by ACT)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76203-E18A-4A68-BAA8-48147DE08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052" y="5009703"/>
                <a:ext cx="372941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6EF349-F7E8-4AF1-A02E-388E1B546D7E}"/>
                  </a:ext>
                </a:extLst>
              </p:cNvPr>
              <p:cNvSpPr/>
              <p:nvPr/>
            </p:nvSpPr>
            <p:spPr>
              <a:xfrm>
                <a:off x="5504238" y="3910898"/>
                <a:ext cx="556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6EF349-F7E8-4AF1-A02E-388E1B546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238" y="3910898"/>
                <a:ext cx="556691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82BA5-0E2F-25A3-510B-7FA59F97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21" y="3270161"/>
            <a:ext cx="5471758" cy="2000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F4BF6-1ABC-E062-912C-A76EF4DA91AC}"/>
              </a:ext>
            </a:extLst>
          </p:cNvPr>
          <p:cNvSpPr txBox="1"/>
          <p:nvPr/>
        </p:nvSpPr>
        <p:spPr>
          <a:xfrm>
            <a:off x="3003755" y="576265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Lemos &amp; Lewis: arXiv:2302.12911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1FEB0-5BBC-C7CB-DE8F-D0B833768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7" y="5357358"/>
            <a:ext cx="8098249" cy="337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19495-9C43-FDC5-B664-A059A6A2840A}"/>
              </a:ext>
            </a:extLst>
          </p:cNvPr>
          <p:cNvSpPr txBox="1"/>
          <p:nvPr/>
        </p:nvSpPr>
        <p:spPr>
          <a:xfrm>
            <a:off x="307503" y="536644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Observed CMB   =   Recombination    +    Lensing    +    ISW + Reionization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9F4EF8A-2540-58D9-69F7-FE66F242258E}"/>
              </a:ext>
            </a:extLst>
          </p:cNvPr>
          <p:cNvSpPr/>
          <p:nvPr/>
        </p:nvSpPr>
        <p:spPr>
          <a:xfrm rot="5400000">
            <a:off x="4984955" y="490206"/>
            <a:ext cx="186813" cy="10864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20A02-D45E-0F9E-1F87-63AD7763156B}"/>
              </a:ext>
            </a:extLst>
          </p:cNvPr>
          <p:cNvSpPr txBox="1"/>
          <p:nvPr/>
        </p:nvSpPr>
        <p:spPr>
          <a:xfrm>
            <a:off x="4253455" y="1214652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Empirically measured</a:t>
            </a:r>
            <a:br>
              <a:rPr lang="en-GB" sz="1200" dirty="0"/>
            </a:br>
            <a:r>
              <a:rPr lang="en-GB" sz="1200" i="1" dirty="0"/>
              <a:t>Lensing reconstruction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01B00DC-2D8F-95B1-D30C-DF9EEA4C9865}"/>
              </a:ext>
            </a:extLst>
          </p:cNvPr>
          <p:cNvSpPr/>
          <p:nvPr/>
        </p:nvSpPr>
        <p:spPr>
          <a:xfrm rot="5400000">
            <a:off x="7019001" y="43855"/>
            <a:ext cx="186813" cy="2027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D5812-73FD-FC86-3AEC-B6FA98D33DF2}"/>
              </a:ext>
            </a:extLst>
          </p:cNvPr>
          <p:cNvSpPr txBox="1"/>
          <p:nvPr/>
        </p:nvSpPr>
        <p:spPr>
          <a:xfrm>
            <a:off x="6201422" y="1261262"/>
            <a:ext cx="221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Small effect, large scales only</a:t>
            </a:r>
            <a:br>
              <a:rPr lang="en-GB" sz="1200" dirty="0"/>
            </a:br>
            <a:r>
              <a:rPr lang="en-GB" sz="1200" dirty="0"/>
              <a:t>+ constant damping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BB87FC2-2E85-8AF3-998C-CFCFA877B4A3}"/>
              </a:ext>
            </a:extLst>
          </p:cNvPr>
          <p:cNvSpPr/>
          <p:nvPr/>
        </p:nvSpPr>
        <p:spPr>
          <a:xfrm>
            <a:off x="1861545" y="2035389"/>
            <a:ext cx="811162" cy="5506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4CF91-FE18-FB55-17EA-CF1AC05F6A5C}"/>
              </a:ext>
            </a:extLst>
          </p:cNvPr>
          <p:cNvSpPr txBox="1"/>
          <p:nvPr/>
        </p:nvSpPr>
        <p:spPr>
          <a:xfrm>
            <a:off x="2865637" y="2126026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Cut/marginalize out remaining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D29D5-B90E-F766-170B-A41C8CB34BE4}"/>
                  </a:ext>
                </a:extLst>
              </p:cNvPr>
              <p:cNvSpPr txBox="1"/>
              <p:nvPr/>
            </p:nvSpPr>
            <p:spPr>
              <a:xfrm>
                <a:off x="7688826" y="4765476"/>
                <a:ext cx="20955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Assuming </a:t>
                </a:r>
                <a:br>
                  <a:rPr lang="en-GB" sz="1100" dirty="0"/>
                </a:br>
                <a:r>
                  <a:rPr lang="en-GB" sz="1100" dirty="0"/>
                  <a:t>background</a:t>
                </a:r>
                <a14:m>
                  <m:oMath xmlns:m="http://schemas.openxmlformats.org/officeDocument/2006/math">
                    <m:r>
                      <a:rPr lang="en-GB" sz="11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1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1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D29D5-B90E-F766-170B-A41C8CB3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765476"/>
                <a:ext cx="2095504" cy="430887"/>
              </a:xfrm>
              <a:prstGeom prst="rect">
                <a:avLst/>
              </a:prstGeom>
              <a:blipFill>
                <a:blip r:embed="rId4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Brace 18">
            <a:extLst>
              <a:ext uri="{FF2B5EF4-FFF2-40B4-BE49-F238E27FC236}">
                <a16:creationId xmlns:a16="http://schemas.microsoft.com/office/drawing/2014/main" id="{0EF30989-DCCB-DEC8-A073-DFC898977E10}"/>
              </a:ext>
            </a:extLst>
          </p:cNvPr>
          <p:cNvSpPr/>
          <p:nvPr/>
        </p:nvSpPr>
        <p:spPr>
          <a:xfrm>
            <a:off x="7256206" y="3618271"/>
            <a:ext cx="216310" cy="11349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71D4B-AC0A-3B8F-6079-E0905493C744}"/>
              </a:ext>
            </a:extLst>
          </p:cNvPr>
          <p:cNvSpPr txBox="1"/>
          <p:nvPr/>
        </p:nvSpPr>
        <p:spPr>
          <a:xfrm>
            <a:off x="7626850" y="3908121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Independent of </a:t>
            </a:r>
          </a:p>
          <a:p>
            <a:r>
              <a:rPr lang="en-GB" sz="1200" dirty="0"/>
              <a:t>late dark energy</a:t>
            </a:r>
          </a:p>
        </p:txBody>
      </p:sp>
    </p:spTree>
    <p:extLst>
      <p:ext uri="{BB962C8B-B14F-4D97-AF65-F5344CB8AC3E}">
        <p14:creationId xmlns:p14="http://schemas.microsoft.com/office/powerpoint/2010/main" val="15500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8370CF8-7473-454A-B302-EE127AB906A5}"/>
              </a:ext>
            </a:extLst>
          </p:cNvPr>
          <p:cNvGrpSpPr/>
          <p:nvPr/>
        </p:nvGrpSpPr>
        <p:grpSpPr>
          <a:xfrm>
            <a:off x="6807625" y="764706"/>
            <a:ext cx="1225550" cy="5472607"/>
            <a:chOff x="7667625" y="620713"/>
            <a:chExt cx="1225550" cy="4248150"/>
          </a:xfrm>
        </p:grpSpPr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3138A198-8523-4ADE-A3F2-7E33C1764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9F82E270-039F-46B1-8007-8BF202726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082104" y="3531165"/>
            <a:ext cx="936105" cy="87579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074487" y="3501006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3429028" y="2064186"/>
                <a:ext cx="3243016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 when baryons decouple: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∼(147.1±0.3)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28" y="2064186"/>
                <a:ext cx="3243016" cy="923330"/>
              </a:xfrm>
              <a:prstGeom prst="rect">
                <a:avLst/>
              </a:prstGeom>
              <a:blipFill>
                <a:blip r:embed="rId2"/>
                <a:stretch>
                  <a:fillRect l="-1695" t="-3974" b="-52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FC02B-88A7-4495-B528-CE8A07FA716C}"/>
              </a:ext>
            </a:extLst>
          </p:cNvPr>
          <p:cNvCxnSpPr/>
          <p:nvPr/>
        </p:nvCxnSpPr>
        <p:spPr>
          <a:xfrm flipH="1" flipV="1">
            <a:off x="6516216" y="2959626"/>
            <a:ext cx="504056" cy="79719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69063"/>
            <a:ext cx="7585970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E75C9E-B286-443A-863C-E05BEDDC6AA2}"/>
              </a:ext>
            </a:extLst>
          </p:cNvPr>
          <p:cNvCxnSpPr>
            <a:cxnSpLocks/>
          </p:cNvCxnSpPr>
          <p:nvPr/>
        </p:nvCxnSpPr>
        <p:spPr>
          <a:xfrm>
            <a:off x="2627784" y="350100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F938F8-1FD3-4C67-AD34-85D471A817C7}"/>
              </a:ext>
            </a:extLst>
          </p:cNvPr>
          <p:cNvCxnSpPr>
            <a:cxnSpLocks/>
          </p:cNvCxnSpPr>
          <p:nvPr/>
        </p:nvCxnSpPr>
        <p:spPr>
          <a:xfrm flipV="1">
            <a:off x="2665777" y="2987516"/>
            <a:ext cx="828092" cy="76930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1EBA08-9391-4527-9532-A917DC0DB616}"/>
                  </a:ext>
                </a:extLst>
              </p:cNvPr>
              <p:cNvSpPr txBox="1"/>
              <p:nvPr/>
            </p:nvSpPr>
            <p:spPr>
              <a:xfrm>
                <a:off x="2077489" y="6317893"/>
                <a:ext cx="1604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BAO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∼0.5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1EBA08-9391-4527-9532-A917DC0DB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89" y="6317893"/>
                <a:ext cx="1604093" cy="369332"/>
              </a:xfrm>
              <a:prstGeom prst="rect">
                <a:avLst/>
              </a:prstGeom>
              <a:blipFill>
                <a:blip r:embed="rId3"/>
                <a:stretch>
                  <a:fillRect l="-3422" t="-8197" r="-2662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4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4" y="3501010"/>
            <a:ext cx="6710176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F9C98E-DF27-476A-BCC2-79EA2A72E2CC}"/>
              </a:ext>
            </a:extLst>
          </p:cNvPr>
          <p:cNvCxnSpPr>
            <a:cxnSpLocks/>
          </p:cNvCxnSpPr>
          <p:nvPr/>
        </p:nvCxnSpPr>
        <p:spPr>
          <a:xfrm flipV="1">
            <a:off x="397438" y="3516555"/>
            <a:ext cx="2268339" cy="45250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c 45">
            <a:extLst>
              <a:ext uri="{FF2B5EF4-FFF2-40B4-BE49-F238E27FC236}">
                <a16:creationId xmlns:a16="http://schemas.microsoft.com/office/drawing/2014/main" id="{52689CFE-D973-42EA-A70A-8037751708B1}"/>
              </a:ext>
            </a:extLst>
          </p:cNvPr>
          <p:cNvSpPr/>
          <p:nvPr/>
        </p:nvSpPr>
        <p:spPr>
          <a:xfrm rot="1483868">
            <a:off x="1464785" y="3689953"/>
            <a:ext cx="312574" cy="501610"/>
          </a:xfrm>
          <a:prstGeom prst="arc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8BED83-7EAB-4420-9B0F-1C20CB379134}"/>
                  </a:ext>
                </a:extLst>
              </p:cNvPr>
              <p:cNvSpPr txBox="1"/>
              <p:nvPr/>
            </p:nvSpPr>
            <p:spPr>
              <a:xfrm>
                <a:off x="759000" y="4577617"/>
                <a:ext cx="1961434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BAO</m:t>
                          </m:r>
                        </m:sub>
                      </m:sSub>
                      <m:r>
                        <m:rPr>
                          <m:lit/>
                        </m:rP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/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z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8BED83-7EAB-4420-9B0F-1C20CB379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0" y="4577617"/>
                <a:ext cx="1961434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892C5B-1B91-4F31-A443-2E25BE74AD5C}"/>
              </a:ext>
            </a:extLst>
          </p:cNvPr>
          <p:cNvCxnSpPr>
            <a:cxnSpLocks/>
          </p:cNvCxnSpPr>
          <p:nvPr/>
        </p:nvCxnSpPr>
        <p:spPr>
          <a:xfrm>
            <a:off x="1819933" y="3915331"/>
            <a:ext cx="407151" cy="6372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5CFBB34-19A7-4E1C-9F1A-2913E9BC5A69}"/>
              </a:ext>
            </a:extLst>
          </p:cNvPr>
          <p:cNvSpPr txBox="1"/>
          <p:nvPr/>
        </p:nvSpPr>
        <p:spPr>
          <a:xfrm>
            <a:off x="3367984" y="148569"/>
            <a:ext cx="240803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/>
                <a:sym typeface="Palatino"/>
              </a:rPr>
              <a:t>BAO acoustic scale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CCA4E43-DF1E-4317-BCF1-56BB4EBA1332}"/>
              </a:ext>
            </a:extLst>
          </p:cNvPr>
          <p:cNvCxnSpPr>
            <a:cxnSpLocks/>
          </p:cNvCxnSpPr>
          <p:nvPr/>
        </p:nvCxnSpPr>
        <p:spPr>
          <a:xfrm flipH="1">
            <a:off x="2386898" y="4077072"/>
            <a:ext cx="5238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ADF8B-EF26-41FD-AA1E-49F236C8E541}"/>
              </a:ext>
            </a:extLst>
          </p:cNvPr>
          <p:cNvCxnSpPr>
            <a:cxnSpLocks/>
          </p:cNvCxnSpPr>
          <p:nvPr/>
        </p:nvCxnSpPr>
        <p:spPr>
          <a:xfrm flipV="1">
            <a:off x="2771801" y="2977351"/>
            <a:ext cx="710925" cy="106371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0C4C78-FC7C-49DC-BF25-0057D50E7768}"/>
                  </a:ext>
                </a:extLst>
              </p:cNvPr>
              <p:cNvSpPr/>
              <p:nvPr/>
            </p:nvSpPr>
            <p:spPr>
              <a:xfrm>
                <a:off x="3214513" y="4619070"/>
                <a:ext cx="2714975" cy="91044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Line-of-sight BAO:</a:t>
                </a:r>
                <a:br>
                  <a:rPr lang="en-GB" sz="16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Δ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𝛿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𝐻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0C4C78-FC7C-49DC-BF25-0057D50E7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513" y="4619070"/>
                <a:ext cx="2714975" cy="910442"/>
              </a:xfrm>
              <a:prstGeom prst="rect">
                <a:avLst/>
              </a:prstGeom>
              <a:blipFill>
                <a:blip r:embed="rId9"/>
                <a:stretch>
                  <a:fillRect l="-1121" t="-2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1F24715-5FED-415D-B11D-BB9F8421FBFD}"/>
              </a:ext>
            </a:extLst>
          </p:cNvPr>
          <p:cNvCxnSpPr>
            <a:cxnSpLocks/>
          </p:cNvCxnSpPr>
          <p:nvPr/>
        </p:nvCxnSpPr>
        <p:spPr>
          <a:xfrm>
            <a:off x="2699181" y="4087169"/>
            <a:ext cx="553121" cy="56245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5B754F-B3AB-4F6D-BB05-7D42ED7B4028}"/>
              </a:ext>
            </a:extLst>
          </p:cNvPr>
          <p:cNvCxnSpPr>
            <a:cxnSpLocks/>
          </p:cNvCxnSpPr>
          <p:nvPr/>
        </p:nvCxnSpPr>
        <p:spPr>
          <a:xfrm>
            <a:off x="7040251" y="780251"/>
            <a:ext cx="72008" cy="54726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52AB74-090E-A05A-70A5-5A7B2629416D}"/>
              </a:ext>
            </a:extLst>
          </p:cNvPr>
          <p:cNvSpPr txBox="1"/>
          <p:nvPr/>
        </p:nvSpPr>
        <p:spPr>
          <a:xfrm>
            <a:off x="3174227" y="5496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BAO observables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DE0B7-8646-D89C-A4F7-515579A8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02" y="2956261"/>
            <a:ext cx="5775012" cy="91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2ECE4-5447-3D1F-C0AC-8B306D72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74" y="1078879"/>
            <a:ext cx="7618315" cy="898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99AD-D0AD-EABE-C63E-B13EB6D5CADB}"/>
              </a:ext>
            </a:extLst>
          </p:cNvPr>
          <p:cNvSpPr txBox="1"/>
          <p:nvPr/>
        </p:nvSpPr>
        <p:spPr>
          <a:xfrm>
            <a:off x="814974" y="2586929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Alternative parameterization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145E1-E2AB-B806-30D7-92C6773B827D}"/>
                  </a:ext>
                </a:extLst>
              </p:cNvPr>
              <p:cNvSpPr txBox="1"/>
              <p:nvPr/>
            </p:nvSpPr>
            <p:spPr>
              <a:xfrm>
                <a:off x="3486468" y="2136853"/>
                <a:ext cx="1740285" cy="32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i="1" dirty="0"/>
                  <a:t>Note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d>
                          <m:d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GB" sz="12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145E1-E2AB-B806-30D7-92C6773B8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468" y="2136853"/>
                <a:ext cx="1740285" cy="326949"/>
              </a:xfrm>
              <a:prstGeom prst="rect">
                <a:avLst/>
              </a:prstGeom>
              <a:blipFill>
                <a:blip r:embed="rId4"/>
                <a:stretch>
                  <a:fillRect l="-351" t="-98113" b="-16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306D4CD-882F-964B-30F8-E5F956DEE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917" y="3820515"/>
            <a:ext cx="5460625" cy="2978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208871-9966-2D1D-A9FD-BCFE63DFCF13}"/>
              </a:ext>
            </a:extLst>
          </p:cNvPr>
          <p:cNvSpPr txBox="1"/>
          <p:nvPr/>
        </p:nvSpPr>
        <p:spPr>
          <a:xfrm>
            <a:off x="6545306" y="6583593"/>
            <a:ext cx="777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>
                <a:solidFill>
                  <a:schemeClr val="accent2"/>
                </a:solidFill>
              </a:rPr>
              <a:t>AI generated</a:t>
            </a:r>
          </a:p>
        </p:txBody>
      </p:sp>
    </p:spTree>
    <p:extLst>
      <p:ext uri="{BB962C8B-B14F-4D97-AF65-F5344CB8AC3E}">
        <p14:creationId xmlns:p14="http://schemas.microsoft.com/office/powerpoint/2010/main" val="41294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478-B209-0DD8-D762-7604C9E0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1692941"/>
            <a:ext cx="8229600" cy="846239"/>
          </a:xfrm>
        </p:spPr>
        <p:txBody>
          <a:bodyPr/>
          <a:lstStyle/>
          <a:p>
            <a:r>
              <a:rPr lang="en-GB" sz="2400" dirty="0"/>
              <a:t>How can we vary dark energy to fit BAO+CMB?</a:t>
            </a:r>
          </a:p>
        </p:txBody>
      </p:sp>
    </p:spTree>
    <p:extLst>
      <p:ext uri="{BB962C8B-B14F-4D97-AF65-F5344CB8AC3E}">
        <p14:creationId xmlns:p14="http://schemas.microsoft.com/office/powerpoint/2010/main" val="361520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26B73-5F98-E4EB-43BE-AB6C615B5DAD}"/>
                  </a:ext>
                </a:extLst>
              </p:cNvPr>
              <p:cNvSpPr txBox="1"/>
              <p:nvPr/>
            </p:nvSpPr>
            <p:spPr>
              <a:xfrm>
                <a:off x="1965421" y="329165"/>
                <a:ext cx="5331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For any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b="1" dirty="0"/>
                  <a:t> and early-universe parameters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26B73-5F98-E4EB-43BE-AB6C615B5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21" y="329165"/>
                <a:ext cx="5331844" cy="369332"/>
              </a:xfrm>
              <a:prstGeom prst="rect">
                <a:avLst/>
              </a:prstGeom>
              <a:blipFill>
                <a:blip r:embed="rId2"/>
                <a:stretch>
                  <a:fillRect l="-914" t="-9836" r="-34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B4CAC2-B5F2-FBDC-0ACA-4ECDE4DF3410}"/>
                  </a:ext>
                </a:extLst>
              </p:cNvPr>
              <p:cNvSpPr txBox="1"/>
              <p:nvPr/>
            </p:nvSpPr>
            <p:spPr>
              <a:xfrm>
                <a:off x="1066800" y="1667411"/>
                <a:ext cx="2777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 fixed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fixed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B4CAC2-B5F2-FBDC-0ACA-4ECDE4DF3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667411"/>
                <a:ext cx="2777620" cy="369332"/>
              </a:xfrm>
              <a:prstGeom prst="rect">
                <a:avLst/>
              </a:prstGeom>
              <a:blipFill>
                <a:blip r:embed="rId3"/>
                <a:stretch>
                  <a:fillRect t="-10000" r="-87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A2562B-74EB-53B4-11C7-1F945FCCB7B4}"/>
                  </a:ext>
                </a:extLst>
              </p:cNvPr>
              <p:cNvSpPr txBox="1"/>
              <p:nvPr/>
            </p:nvSpPr>
            <p:spPr>
              <a:xfrm>
                <a:off x="1012722" y="1165123"/>
                <a:ext cx="6984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Physical densities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GB" dirty="0"/>
                  <a:t>fixed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/>
                  <a:t> fixed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A2562B-74EB-53B4-11C7-1F945FCC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22" y="1165123"/>
                <a:ext cx="6984091" cy="369332"/>
              </a:xfrm>
              <a:prstGeom prst="rect">
                <a:avLst/>
              </a:prstGeom>
              <a:blipFill>
                <a:blip r:embed="rId4"/>
                <a:stretch>
                  <a:fillRect l="-698" t="-8197" r="-611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23E29A-EE4B-96BC-2721-D8B6B35EEFFE}"/>
                  </a:ext>
                </a:extLst>
              </p:cNvPr>
              <p:cNvSpPr txBox="1"/>
              <p:nvPr/>
            </p:nvSpPr>
            <p:spPr>
              <a:xfrm>
                <a:off x="511277" y="4296386"/>
                <a:ext cx="52148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23E29A-EE4B-96BC-2721-D8B6B35EE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77" y="4296386"/>
                <a:ext cx="5214830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BD36601-90D0-2D04-5D45-137139C11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34" y="4059658"/>
            <a:ext cx="6784139" cy="163321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0E298D99-BC13-52CE-C8C6-4F9D4A778E16}"/>
              </a:ext>
            </a:extLst>
          </p:cNvPr>
          <p:cNvSpPr/>
          <p:nvPr/>
        </p:nvSpPr>
        <p:spPr>
          <a:xfrm>
            <a:off x="196646" y="1165123"/>
            <a:ext cx="526026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C5634B-2084-0F9F-EE9D-9F5C46E0D77C}"/>
              </a:ext>
            </a:extLst>
          </p:cNvPr>
          <p:cNvSpPr/>
          <p:nvPr/>
        </p:nvSpPr>
        <p:spPr>
          <a:xfrm>
            <a:off x="196646" y="2492812"/>
            <a:ext cx="526026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D2C557-A909-D2CF-E8AE-47236D76CB39}"/>
                  </a:ext>
                </a:extLst>
              </p:cNvPr>
              <p:cNvSpPr txBox="1"/>
              <p:nvPr/>
            </p:nvSpPr>
            <p:spPr>
              <a:xfrm>
                <a:off x="906028" y="2475768"/>
                <a:ext cx="6011069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Non-phantom/NEC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de</m:t>
                            </m:r>
                          </m:sub>
                        </m:sSub>
                      </m:num>
                      <m:den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dirty="0"/>
                  <a:t>    </a:t>
                </a:r>
                <a:r>
                  <a:rPr lang="en-GB" sz="1200" dirty="0"/>
                  <a:t>(for all non-interacting components) </a:t>
                </a:r>
                <a:endParaRPr lang="en-GB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D2C557-A909-D2CF-E8AE-47236D76C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28" y="2475768"/>
                <a:ext cx="6011069" cy="491288"/>
              </a:xfrm>
              <a:prstGeom prst="rect">
                <a:avLst/>
              </a:prstGeom>
              <a:blipFill>
                <a:blip r:embed="rId7"/>
                <a:stretch>
                  <a:fillRect l="-913" b="-61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E9C892-EF1B-E0BC-B439-A7FCD0548398}"/>
                  </a:ext>
                </a:extLst>
              </p:cNvPr>
              <p:cNvSpPr txBox="1"/>
              <p:nvPr/>
            </p:nvSpPr>
            <p:spPr>
              <a:xfrm>
                <a:off x="-132258" y="5870005"/>
                <a:ext cx="4660014" cy="48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de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E9C892-EF1B-E0BC-B439-A7FCD054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258" y="5870005"/>
                <a:ext cx="4660014" cy="488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ED64D8-BC3D-C519-DE60-CB294A3BE286}"/>
                  </a:ext>
                </a:extLst>
              </p:cNvPr>
              <p:cNvSpPr txBox="1"/>
              <p:nvPr/>
            </p:nvSpPr>
            <p:spPr>
              <a:xfrm>
                <a:off x="4154130" y="5929605"/>
                <a:ext cx="4734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u="sng" dirty="0"/>
                  <a:t>Can only make inferred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u="sng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u="sng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i="1" u="sng" dirty="0"/>
                  <a:t> lower than </a:t>
                </a:r>
                <a14:m>
                  <m:oMath xmlns:m="http://schemas.openxmlformats.org/officeDocument/2006/math">
                    <m:r>
                      <a:rPr lang="en-GB" b="0" i="1" u="sng" smtClean="0">
                        <a:latin typeface="Cambria Math" panose="02040503050406030204" pitchFamily="18" charset="0"/>
                      </a:rPr>
                      <m:t>𝛬</m:t>
                    </m:r>
                    <m:r>
                      <a:rPr lang="en-GB" b="0" i="1" u="sng" smtClean="0">
                        <a:latin typeface="Cambria Math" panose="02040503050406030204" pitchFamily="18" charset="0"/>
                      </a:rPr>
                      <m:t>𝐶𝐷𝑀</m:t>
                    </m:r>
                  </m:oMath>
                </a14:m>
                <a:endParaRPr lang="en-GB" i="1" u="sng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ED64D8-BC3D-C519-DE60-CB294A3BE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130" y="5929605"/>
                <a:ext cx="4734053" cy="369332"/>
              </a:xfrm>
              <a:prstGeom prst="rect">
                <a:avLst/>
              </a:prstGeom>
              <a:blipFill>
                <a:blip r:embed="rId9"/>
                <a:stretch>
                  <a:fillRect l="-103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34819AF-721E-67BF-CFEF-99C7A65EF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77" y="3526727"/>
            <a:ext cx="2674125" cy="4343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A11E63-B330-DA5C-C0E4-9402AA414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0138" y="2973985"/>
            <a:ext cx="3185402" cy="229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03CAA1-598C-5937-0119-3F3E30F78FCF}"/>
                  </a:ext>
                </a:extLst>
              </p:cNvPr>
              <p:cNvSpPr txBox="1"/>
              <p:nvPr/>
            </p:nvSpPr>
            <p:spPr>
              <a:xfrm>
                <a:off x="906028" y="2901694"/>
                <a:ext cx="22509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i="1" dirty="0"/>
                  <a:t>NEC</a:t>
                </a:r>
                <a14:m>
                  <m:oMath xmlns:m="http://schemas.openxmlformats.org/officeDocument/2006/math">
                    <m:r>
                      <a:rPr lang="en-GB" sz="11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sz="1100" i="1" dirty="0"/>
                  <a:t>Null Energy Condition, </a:t>
                </a:r>
                <a:br>
                  <a:rPr lang="en-GB" sz="1100" i="1" dirty="0"/>
                </a:br>
                <a:r>
                  <a:rPr lang="en-GB" sz="1100" i="1" dirty="0"/>
                  <a:t>defined here for each component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03CAA1-598C-5937-0119-3F3E30F78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28" y="2901694"/>
                <a:ext cx="2250937" cy="430887"/>
              </a:xfrm>
              <a:prstGeom prst="rect">
                <a:avLst/>
              </a:prstGeom>
              <a:blipFill>
                <a:blip r:embed="rId12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2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5" grpId="0"/>
      <p:bldP spid="26" grpId="0"/>
      <p:bldP spid="2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D518F-AD68-C6DE-57EB-3017CD0F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98" y="776494"/>
            <a:ext cx="5826869" cy="5429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5557E-BC76-40F8-733A-DB7166A7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91" y="199391"/>
            <a:ext cx="4261565" cy="6921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AA9D6A-74A2-4D64-883F-88C3876A128F}"/>
                  </a:ext>
                </a:extLst>
              </p:cNvPr>
              <p:cNvSpPr txBox="1"/>
              <p:nvPr/>
            </p:nvSpPr>
            <p:spPr>
              <a:xfrm>
                <a:off x="7054645" y="4060723"/>
                <a:ext cx="1078244" cy="488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/>
                  <a:t>Early universe</a:t>
                </a:r>
                <a:br>
                  <a:rPr lang="en-GB" sz="900" dirty="0"/>
                </a:br>
                <a:r>
                  <a:rPr lang="en-GB" sz="900" dirty="0"/>
                  <a:t> the same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/>
                        </m:sSubSup>
                      </m:num>
                      <m:den>
                        <m:sSubSup>
                          <m:sSubSupPr>
                            <m:ctrlP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GB" sz="9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den>
                    </m:f>
                    <m:r>
                      <a:rPr lang="en-GB" sz="9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en-GB" sz="9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AA9D6A-74A2-4D64-883F-88C3876A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645" y="4060723"/>
                <a:ext cx="1078244" cy="488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EA541-F8EF-89D7-5507-A2FA0436DB74}"/>
              </a:ext>
            </a:extLst>
          </p:cNvPr>
          <p:cNvCxnSpPr/>
          <p:nvPr/>
        </p:nvCxnSpPr>
        <p:spPr>
          <a:xfrm>
            <a:off x="3151239" y="1179871"/>
            <a:ext cx="0" cy="324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60B5D5-BC5B-71CD-2A49-04C5D6EF7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360" y="5224741"/>
            <a:ext cx="3261301" cy="341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A0D2E-9458-FE63-D3D7-439488135CE9}"/>
                  </a:ext>
                </a:extLst>
              </p:cNvPr>
              <p:cNvSpPr txBox="1"/>
              <p:nvPr/>
            </p:nvSpPr>
            <p:spPr>
              <a:xfrm>
                <a:off x="4260390" y="5197276"/>
                <a:ext cx="933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A0D2E-9458-FE63-D3D7-439488135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390" y="5197276"/>
                <a:ext cx="9336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71B43-21A1-91C1-73A8-D685542E3CFB}"/>
                  </a:ext>
                </a:extLst>
              </p:cNvPr>
              <p:cNvSpPr txBox="1"/>
              <p:nvPr/>
            </p:nvSpPr>
            <p:spPr>
              <a:xfrm>
                <a:off x="2441217" y="581793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71B43-21A1-91C1-73A8-D685542E3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217" y="5817932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6783793-2A06-CB11-05AB-23803BAEF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360" y="5777864"/>
            <a:ext cx="2179320" cy="42836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C3E9093-F822-EB13-2818-9FE44759ADB5}"/>
              </a:ext>
            </a:extLst>
          </p:cNvPr>
          <p:cNvSpPr/>
          <p:nvPr/>
        </p:nvSpPr>
        <p:spPr>
          <a:xfrm>
            <a:off x="4409768" y="6348569"/>
            <a:ext cx="979592" cy="2931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C11A9B-22CD-9E48-F629-E97A813B8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1293" y="6246300"/>
            <a:ext cx="2393638" cy="3837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A7D657-95A5-CD09-EBB0-23771EC42038}"/>
              </a:ext>
            </a:extLst>
          </p:cNvPr>
          <p:cNvSpPr txBox="1"/>
          <p:nvPr/>
        </p:nvSpPr>
        <p:spPr>
          <a:xfrm>
            <a:off x="5194044" y="962675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/>
              <a:t>Credit: Ewan Chamberlain</a:t>
            </a:r>
          </a:p>
        </p:txBody>
      </p:sp>
    </p:spTree>
    <p:extLst>
      <p:ext uri="{BB962C8B-B14F-4D97-AF65-F5344CB8AC3E}">
        <p14:creationId xmlns:p14="http://schemas.microsoft.com/office/powerpoint/2010/main" val="1284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D8626-2677-CC57-AC28-A6E4E292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78"/>
            <a:ext cx="9144000" cy="580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E6598-AD33-7D72-094F-CBDE01CDFC5D}"/>
              </a:ext>
            </a:extLst>
          </p:cNvPr>
          <p:cNvSpPr txBox="1"/>
          <p:nvPr/>
        </p:nvSpPr>
        <p:spPr>
          <a:xfrm>
            <a:off x="171450" y="18703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.. etc…</a:t>
            </a:r>
          </a:p>
        </p:txBody>
      </p:sp>
    </p:spTree>
    <p:extLst>
      <p:ext uri="{BB962C8B-B14F-4D97-AF65-F5344CB8AC3E}">
        <p14:creationId xmlns:p14="http://schemas.microsoft.com/office/powerpoint/2010/main" val="3561632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18C6B-9CF4-4EF4-F007-BD691F05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006"/>
            <a:ext cx="9144000" cy="4637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315EF-37B7-DD5D-A28C-2D43033D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190" y="5967305"/>
            <a:ext cx="2358834" cy="3882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89AC5C-88D7-73A2-DE83-F455D8354F9F}"/>
              </a:ext>
            </a:extLst>
          </p:cNvPr>
          <p:cNvCxnSpPr>
            <a:cxnSpLocks/>
          </p:cNvCxnSpPr>
          <p:nvPr/>
        </p:nvCxnSpPr>
        <p:spPr>
          <a:xfrm>
            <a:off x="2767781" y="960112"/>
            <a:ext cx="334296" cy="8736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DAA2A7-8ACE-833D-BC3E-5E067F1AF717}"/>
              </a:ext>
            </a:extLst>
          </p:cNvPr>
          <p:cNvSpPr txBox="1"/>
          <p:nvPr/>
        </p:nvSpPr>
        <p:spPr>
          <a:xfrm>
            <a:off x="1565898" y="652335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Thawing: Null-energy consistent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724648-C171-FB5F-C402-93B6AADEC78E}"/>
              </a:ext>
            </a:extLst>
          </p:cNvPr>
          <p:cNvCxnSpPr>
            <a:cxnSpLocks/>
          </p:cNvCxnSpPr>
          <p:nvPr/>
        </p:nvCxnSpPr>
        <p:spPr>
          <a:xfrm flipH="1" flipV="1">
            <a:off x="1396181" y="4734255"/>
            <a:ext cx="948813" cy="14699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FC1A3-D776-54E7-DB8B-EF7423A6A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56" y="6355560"/>
            <a:ext cx="2530178" cy="2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id="{D568E257-0F15-452F-8808-00E7F93E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7" y="6453733"/>
            <a:ext cx="58028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dirty="0">
                <a:solidFill>
                  <a:schemeClr val="hlink"/>
                </a:solidFill>
              </a:rPr>
              <a:t>AI generated (gemini-3-pro-image-preview, following Hu &amp; White, Sci. Am., 290 44 (2004))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9F2BF3A0-F8BF-4073-8B56-FC101995E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731" y="5393529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Opaque</a:t>
            </a:r>
            <a:endParaRPr lang="en-GB" altLang="en-US" dirty="0"/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2AA4A521-BD46-4B3A-943E-7E6218E47E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530" y="5246716"/>
            <a:ext cx="2111433" cy="15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1F1A3A8E-F9FE-4E0A-8A4E-9A130A81E7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4719" y="5194069"/>
            <a:ext cx="4995949" cy="67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29DB2597-E7E8-4732-A8C8-8340053A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491" y="5500686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Transparent</a:t>
            </a:r>
            <a:endParaRPr lang="en-GB" altLang="en-US" dirty="0"/>
          </a:p>
        </p:txBody>
      </p:sp>
      <p:pic>
        <p:nvPicPr>
          <p:cNvPr id="1026" name="Picture 2" descr="Improved Universe Timeline">
            <a:extLst>
              <a:ext uri="{FF2B5EF4-FFF2-40B4-BE49-F238E27FC236}">
                <a16:creationId xmlns:a16="http://schemas.microsoft.com/office/drawing/2014/main" id="{CAC66697-E482-9252-547B-08899BC1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8" y="-15239"/>
            <a:ext cx="9172438" cy="51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45EC-09DD-030C-53D0-CE7A292B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 DR2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64884-A3D0-54A0-342C-1D95AFFF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7" y="1342241"/>
            <a:ext cx="7420269" cy="458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DF7846-A193-7735-6F3B-E4F9B8F11199}"/>
              </a:ext>
            </a:extLst>
          </p:cNvPr>
          <p:cNvSpPr txBox="1"/>
          <p:nvPr/>
        </p:nvSpPr>
        <p:spPr>
          <a:xfrm>
            <a:off x="3640111" y="59975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arXiv:2503.14738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518776-7A41-CE8F-9ED2-627D0FA30DA3}"/>
              </a:ext>
            </a:extLst>
          </p:cNvPr>
          <p:cNvCxnSpPr/>
          <p:nvPr/>
        </p:nvCxnSpPr>
        <p:spPr>
          <a:xfrm>
            <a:off x="1692729" y="1300843"/>
            <a:ext cx="185057" cy="881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467BE3-7C2B-AAB1-E270-B70B4EA595D6}"/>
                  </a:ext>
                </a:extLst>
              </p:cNvPr>
              <p:cNvSpPr txBox="1"/>
              <p:nvPr/>
            </p:nvSpPr>
            <p:spPr>
              <a:xfrm>
                <a:off x="991677" y="1045029"/>
                <a:ext cx="16273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dirty="0"/>
                  <a:t>CDM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467BE3-7C2B-AAB1-E270-B70B4EA59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77" y="1045029"/>
                <a:ext cx="1627369" cy="276999"/>
              </a:xfrm>
              <a:prstGeom prst="rect">
                <a:avLst/>
              </a:prstGeom>
              <a:blipFill>
                <a:blip r:embed="rId3"/>
                <a:stretch>
                  <a:fillRect l="-375"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E4FFD5-B172-F697-8023-DCA6A88F3AB1}"/>
              </a:ext>
            </a:extLst>
          </p:cNvPr>
          <p:cNvCxnSpPr>
            <a:cxnSpLocks/>
          </p:cNvCxnSpPr>
          <p:nvPr/>
        </p:nvCxnSpPr>
        <p:spPr>
          <a:xfrm flipV="1">
            <a:off x="1143000" y="2661557"/>
            <a:ext cx="800101" cy="729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764B75-CB7A-B70D-A973-2A06F537101F}"/>
                  </a:ext>
                </a:extLst>
              </p:cNvPr>
              <p:cNvSpPr txBox="1"/>
              <p:nvPr/>
            </p:nvSpPr>
            <p:spPr>
              <a:xfrm>
                <a:off x="65360" y="3359445"/>
                <a:ext cx="1192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DESI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dirty="0"/>
                  <a:t>CDM fit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764B75-CB7A-B70D-A973-2A06F5371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" y="3359445"/>
                <a:ext cx="1192955" cy="276999"/>
              </a:xfrm>
              <a:prstGeom prst="rect">
                <a:avLst/>
              </a:prstGeom>
              <a:blipFill>
                <a:blip r:embed="rId4"/>
                <a:stretch>
                  <a:fillRect l="-513"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2F31F3-4D80-50E1-0693-64B69A748089}"/>
                  </a:ext>
                </a:extLst>
              </p:cNvPr>
              <p:cNvSpPr txBox="1"/>
              <p:nvPr/>
            </p:nvSpPr>
            <p:spPr>
              <a:xfrm>
                <a:off x="737531" y="1835250"/>
                <a:ext cx="520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2F31F3-4D80-50E1-0693-64B69A748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31" y="1835250"/>
                <a:ext cx="5207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8E7AEA-E43D-89A8-3FB2-0A5BCC2CB82D}"/>
                  </a:ext>
                </a:extLst>
              </p:cNvPr>
              <p:cNvSpPr txBox="1"/>
              <p:nvPr/>
            </p:nvSpPr>
            <p:spPr>
              <a:xfrm>
                <a:off x="7842933" y="1813254"/>
                <a:ext cx="598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AP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8E7AEA-E43D-89A8-3FB2-0A5BCC2CB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933" y="1813254"/>
                <a:ext cx="5985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CA1F9D-D3B3-F9C4-6309-64FF50F1A44F}"/>
                  </a:ext>
                </a:extLst>
              </p:cNvPr>
              <p:cNvSpPr txBox="1"/>
              <p:nvPr/>
            </p:nvSpPr>
            <p:spPr>
              <a:xfrm>
                <a:off x="737618" y="4291441"/>
                <a:ext cx="574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CA1F9D-D3B3-F9C4-6309-64FF50F1A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18" y="4291441"/>
                <a:ext cx="5741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C8975F-6E3B-334D-5E3D-8CE3143C4B8C}"/>
                  </a:ext>
                </a:extLst>
              </p:cNvPr>
              <p:cNvSpPr txBox="1"/>
              <p:nvPr/>
            </p:nvSpPr>
            <p:spPr>
              <a:xfrm>
                <a:off x="7920711" y="4232087"/>
                <a:ext cx="5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C8975F-6E3B-334D-5E3D-8CE3143C4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711" y="4232087"/>
                <a:ext cx="53623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43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452C2E-005B-7779-2286-F14E391A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966"/>
            <a:ext cx="9144000" cy="4221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D51AA-9329-58D1-C53C-46580E4D4913}"/>
              </a:ext>
            </a:extLst>
          </p:cNvPr>
          <p:cNvSpPr txBox="1"/>
          <p:nvPr/>
        </p:nvSpPr>
        <p:spPr>
          <a:xfrm>
            <a:off x="3947470" y="717755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DESI DR2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8C3BB-4B26-8B11-04D2-E5A2363755D7}"/>
                  </a:ext>
                </a:extLst>
              </p:cNvPr>
              <p:cNvSpPr txBox="1"/>
              <p:nvPr/>
            </p:nvSpPr>
            <p:spPr>
              <a:xfrm>
                <a:off x="3435138" y="6261245"/>
                <a:ext cx="2484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Centre: 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ti-ET" sz="1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8C3BB-4B26-8B11-04D2-E5A236375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38" y="6261245"/>
                <a:ext cx="2484526" cy="307777"/>
              </a:xfrm>
              <a:prstGeom prst="rect">
                <a:avLst/>
              </a:prstGeom>
              <a:blipFill>
                <a:blip r:embed="rId3"/>
                <a:stretch>
                  <a:fillRect l="-737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25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1AF-BCA7-CBA0-D96D-D37C0693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4324350" cy="1143000"/>
          </a:xfrm>
        </p:spPr>
        <p:txBody>
          <a:bodyPr/>
          <a:lstStyle/>
          <a:p>
            <a:r>
              <a:rPr lang="en-GB" dirty="0"/>
              <a:t>CPL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796A1-13B0-B117-E347-BEDE6EE47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661" y="515938"/>
            <a:ext cx="3067478" cy="50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24F04-65E0-C164-1711-444BC86F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0" y="1865312"/>
            <a:ext cx="4039909" cy="346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06B18B-F17E-8E61-7436-55FFB0DF6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2" y="1987550"/>
            <a:ext cx="3864345" cy="334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B6F0E6-6D73-2CD9-C210-457241A9E055}"/>
                  </a:ext>
                </a:extLst>
              </p:cNvPr>
              <p:cNvSpPr txBox="1"/>
              <p:nvPr/>
            </p:nvSpPr>
            <p:spPr>
              <a:xfrm>
                <a:off x="1055451" y="5775324"/>
                <a:ext cx="731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Planck +DESI posterior for BAO observables </a:t>
                </a:r>
                <a:r>
                  <a:rPr lang="en-GB" dirty="0" err="1"/>
                  <a:t>wrt</a:t>
                </a:r>
                <a:r>
                  <a:rPr lang="en-GB" dirty="0"/>
                  <a:t>. Planck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dirty="0"/>
                  <a:t> best fit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B6F0E6-6D73-2CD9-C210-457241A9E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51" y="5775324"/>
                <a:ext cx="7314823" cy="369332"/>
              </a:xfrm>
              <a:prstGeom prst="rect">
                <a:avLst/>
              </a:prstGeom>
              <a:blipFill>
                <a:blip r:embed="rId5"/>
                <a:stretch>
                  <a:fillRect l="-667" t="-8197" r="-83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6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F0873-016E-BF54-9F04-B11A05FD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07" y="971550"/>
            <a:ext cx="5720411" cy="4362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FACD5-27F7-235E-C2A9-755C8DFB3BA2}"/>
                  </a:ext>
                </a:extLst>
              </p:cNvPr>
              <p:cNvSpPr txBox="1"/>
              <p:nvPr/>
            </p:nvSpPr>
            <p:spPr>
              <a:xfrm>
                <a:off x="7120647" y="3545732"/>
                <a:ext cx="1374735" cy="264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05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d>
                        <m:d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GB" sz="105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05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GB" sz="105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(0.5)</m:t>
                      </m:r>
                    </m:oMath>
                  </m:oMathPara>
                </a14:m>
                <a:endParaRPr lang="en-GB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FACD5-27F7-235E-C2A9-755C8DFB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647" y="3545732"/>
                <a:ext cx="1374735" cy="264816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56B5E4-498F-1154-9BF8-C3C8FF52EA54}"/>
                  </a:ext>
                </a:extLst>
              </p:cNvPr>
              <p:cNvSpPr txBox="1"/>
              <p:nvPr/>
            </p:nvSpPr>
            <p:spPr>
              <a:xfrm>
                <a:off x="6523175" y="5334000"/>
                <a:ext cx="1284839" cy="389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56B5E4-498F-1154-9BF8-C3C8FF52E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75" y="5334000"/>
                <a:ext cx="1284839" cy="389402"/>
              </a:xfrm>
              <a:prstGeom prst="rect">
                <a:avLst/>
              </a:prstGeom>
              <a:blipFill>
                <a:blip r:embed="rId4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A60F77-75C4-5A97-7A76-5F1AEAF7B81E}"/>
              </a:ext>
            </a:extLst>
          </p:cNvPr>
          <p:cNvCxnSpPr/>
          <p:nvPr/>
        </p:nvCxnSpPr>
        <p:spPr>
          <a:xfrm flipH="1" flipV="1">
            <a:off x="6712084" y="4576864"/>
            <a:ext cx="209145" cy="708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2DAB07-52AC-A857-1EE4-1D72D25B6277}"/>
                  </a:ext>
                </a:extLst>
              </p:cNvPr>
              <p:cNvSpPr txBox="1"/>
              <p:nvPr/>
            </p:nvSpPr>
            <p:spPr>
              <a:xfrm>
                <a:off x="3782786" y="6090557"/>
                <a:ext cx="1782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i-ET" dirty="0"/>
                  <a:t>For fixe</a:t>
                </a:r>
                <a:r>
                  <a:rPr lang="en-GB" dirty="0"/>
                  <a:t>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2DAB07-52AC-A857-1EE4-1D72D25B6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786" y="6090557"/>
                <a:ext cx="1782283" cy="369332"/>
              </a:xfrm>
              <a:prstGeom prst="rect">
                <a:avLst/>
              </a:prstGeom>
              <a:blipFill>
                <a:blip r:embed="rId5"/>
                <a:stretch>
                  <a:fillRect l="-308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38610795-6459-0FD9-AC73-7C4B5B80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4324350" cy="453597"/>
          </a:xfrm>
        </p:spPr>
        <p:txBody>
          <a:bodyPr/>
          <a:lstStyle/>
          <a:p>
            <a:pPr algn="l"/>
            <a:r>
              <a:rPr lang="en-GB" sz="2000" dirty="0"/>
              <a:t>CPL as an effective model</a:t>
            </a:r>
            <a:br>
              <a:rPr lang="en-GB" sz="2000" dirty="0"/>
            </a:br>
            <a:r>
              <a:rPr lang="en-GB" sz="2000" dirty="0"/>
              <a:t>for parameterizing deviations?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97AD58C-C1C3-082B-6CD3-C47D65913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23653" y="214993"/>
            <a:ext cx="3067478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1CD0E-839F-1AEC-E16B-D843E3B1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70"/>
            <a:ext cx="9144000" cy="4613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1B2048-F474-1A84-0860-A41A19483720}"/>
              </a:ext>
            </a:extLst>
          </p:cNvPr>
          <p:cNvSpPr/>
          <p:nvPr/>
        </p:nvSpPr>
        <p:spPr>
          <a:xfrm>
            <a:off x="4659607" y="788465"/>
            <a:ext cx="4637706" cy="55849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 data points compared to ΛCDM model">
            <a:extLst>
              <a:ext uri="{FF2B5EF4-FFF2-40B4-BE49-F238E27FC236}">
                <a16:creationId xmlns:a16="http://schemas.microsoft.com/office/drawing/2014/main" id="{C62AB710-9903-E504-8705-694AD97F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92" y="996948"/>
            <a:ext cx="4680521" cy="44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59DFA9-A53E-C37E-F3BF-A62F35B10D45}"/>
                  </a:ext>
                </a:extLst>
              </p:cNvPr>
              <p:cNvSpPr txBox="1"/>
              <p:nvPr/>
            </p:nvSpPr>
            <p:spPr>
              <a:xfrm>
                <a:off x="377590" y="78906"/>
                <a:ext cx="338265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/>
                  <a:t>How bad is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GB" sz="2000" b="1" dirty="0"/>
                  <a:t>CDM?  </a:t>
                </a:r>
                <a:br>
                  <a:rPr lang="en-GB" sz="2000" b="1" dirty="0"/>
                </a:br>
                <a:r>
                  <a:rPr lang="en-GB" sz="2000" dirty="0"/>
                  <a:t>DESI DR2 + CMB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2000" dirty="0"/>
                  <a:t>CDM </a:t>
                </a:r>
                <a:br>
                  <a:rPr lang="en-GB" sz="2000" dirty="0"/>
                </a:br>
                <a:endParaRPr lang="en-GB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59DFA9-A53E-C37E-F3BF-A62F35B1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90" y="78906"/>
                <a:ext cx="3382657" cy="1015663"/>
              </a:xfrm>
              <a:prstGeom prst="rect">
                <a:avLst/>
              </a:prstGeom>
              <a:blipFill>
                <a:blip r:embed="rId3"/>
                <a:stretch>
                  <a:fillRect l="-1982" t="-2994" r="-7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68325-9255-5E08-28BB-D5A53E4ABA37}"/>
                  </a:ext>
                </a:extLst>
              </p:cNvPr>
              <p:cNvSpPr txBox="1"/>
              <p:nvPr/>
            </p:nvSpPr>
            <p:spPr>
              <a:xfrm>
                <a:off x="4572000" y="5611341"/>
                <a:ext cx="43701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Open markers show the data points for Planck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68325-9255-5E08-28BB-D5A53E4AB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11341"/>
                <a:ext cx="4370107" cy="307777"/>
              </a:xfrm>
              <a:prstGeom prst="rect">
                <a:avLst/>
              </a:prstGeom>
              <a:blipFill>
                <a:blip r:embed="rId4"/>
                <a:stretch>
                  <a:fillRect l="-418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DCEE1FE-70BA-C3A5-65E9-7D176588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61" y="1593103"/>
            <a:ext cx="3708454" cy="3211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56FC74-EDB2-0B1E-D00B-371AE3894CF8}"/>
                  </a:ext>
                </a:extLst>
              </p:cNvPr>
              <p:cNvSpPr txBox="1"/>
              <p:nvPr/>
            </p:nvSpPr>
            <p:spPr>
              <a:xfrm>
                <a:off x="4908690" y="67423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DESI+Planck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/>
                  <a:t>CDM fiducial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56FC74-EDB2-0B1E-D00B-371AE3894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0" y="674239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1067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199CCF8-B7AA-2E67-7490-ACEDE4EF349E}"/>
              </a:ext>
            </a:extLst>
          </p:cNvPr>
          <p:cNvSpPr txBox="1"/>
          <p:nvPr/>
        </p:nvSpPr>
        <p:spPr>
          <a:xfrm>
            <a:off x="2093106" y="1408437"/>
            <a:ext cx="2651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arXiv:2503.14738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D1FF4-9D56-2D5A-3167-78231D313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188" y="5094514"/>
            <a:ext cx="1684778" cy="1547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785313-450E-04E1-C3AD-5BC0BF40A881}"/>
              </a:ext>
            </a:extLst>
          </p:cNvPr>
          <p:cNvSpPr txBox="1"/>
          <p:nvPr/>
        </p:nvSpPr>
        <p:spPr>
          <a:xfrm>
            <a:off x="2705147" y="4963709"/>
            <a:ext cx="47409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arXiv:2503.14452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7862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7FAE66-E6B6-9C98-BC05-71F9E2472B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2400" dirty="0"/>
                  <a:t>DR1 to DR2 vs Planck+DR2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7FAE66-E6B6-9C98-BC05-71F9E2472B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2E50D1-664D-13DE-2AE7-7E09F6CE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15" y="1600200"/>
            <a:ext cx="4647370" cy="4525963"/>
          </a:xfrm>
        </p:spPr>
      </p:pic>
    </p:spTree>
    <p:extLst>
      <p:ext uri="{BB962C8B-B14F-4D97-AF65-F5344CB8AC3E}">
        <p14:creationId xmlns:p14="http://schemas.microsoft.com/office/powerpoint/2010/main" val="13030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A0830-542E-1617-4E02-E81F51C8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2376"/>
            <a:ext cx="9144000" cy="2561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E5FDE0-1F56-180B-6AE7-96F90AB968A2}"/>
              </a:ext>
            </a:extLst>
          </p:cNvPr>
          <p:cNvSpPr txBox="1"/>
          <p:nvPr/>
        </p:nvSpPr>
        <p:spPr>
          <a:xfrm>
            <a:off x="2652572" y="8597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DESI Collaboration: arXiv:2503.14738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6CBC0-FB32-7D1B-168B-9CCA0A90C2D3}"/>
              </a:ext>
            </a:extLst>
          </p:cNvPr>
          <p:cNvSpPr txBox="1"/>
          <p:nvPr/>
        </p:nvSpPr>
        <p:spPr>
          <a:xfrm>
            <a:off x="1447857" y="406210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DESI DR2 paper: uncalibrated SN data/best-fits vs Planck 2018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EF92DF-A2E3-0BA4-9978-F904BC938ADF}"/>
                  </a:ext>
                </a:extLst>
              </p:cNvPr>
              <p:cNvSpPr txBox="1"/>
              <p:nvPr/>
            </p:nvSpPr>
            <p:spPr>
              <a:xfrm>
                <a:off x="354856" y="5351877"/>
                <a:ext cx="85892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ALSO: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model fits to DESI + uncalibrated SN + CMB give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similar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GB" b="0" dirty="0"/>
                </a:br>
                <a:r>
                  <a:rPr lang="en-GB" b="0" dirty="0"/>
                  <a:t>- i.e. still inconsistent with the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b="0" dirty="0"/>
                  <a:t> result obtained from calibrated SN</a:t>
                </a:r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EF92DF-A2E3-0BA4-9978-F904BC93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56" y="5351877"/>
                <a:ext cx="8589274" cy="646331"/>
              </a:xfrm>
              <a:prstGeom prst="rect">
                <a:avLst/>
              </a:prstGeom>
              <a:blipFill>
                <a:blip r:embed="rId3"/>
                <a:stretch>
                  <a:fillRect l="-568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1F7584-E7B4-0986-7B23-CAEB1C23BC4B}"/>
              </a:ext>
            </a:extLst>
          </p:cNvPr>
          <p:cNvSpPr txBox="1"/>
          <p:nvPr/>
        </p:nvSpPr>
        <p:spPr>
          <a:xfrm>
            <a:off x="517089" y="4232788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Note</a:t>
            </a:r>
            <a:r>
              <a:rPr lang="en-GB" sz="900" dirty="0"/>
              <a:t>: some shift with DES-Dovekie reanalysis </a:t>
            </a:r>
            <a:br>
              <a:rPr lang="en-GB" sz="1050" dirty="0"/>
            </a:br>
            <a:r>
              <a:rPr lang="en-GB" sz="105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“onl</a:t>
            </a:r>
            <a:r>
              <a:rPr lang="en-GB" sz="1050" dirty="0">
                <a:solidFill>
                  <a:srgbClr val="808080"/>
                </a:solidFill>
                <a:latin typeface="Times New Roman" panose="02020603050405020304" pitchFamily="18" charset="0"/>
              </a:rPr>
              <a:t>y weak preference for evolving dark energy”.</a:t>
            </a:r>
            <a:r>
              <a:rPr lang="en-GB" sz="1050" dirty="0"/>
              <a:t> </a:t>
            </a:r>
            <a:br>
              <a:rPr lang="en-GB" dirty="0"/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arXiv:2511.07517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17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EF1800-10B4-3A5E-B7EE-99D7D7C2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30" y="1406446"/>
            <a:ext cx="5613760" cy="4150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91ECC-6166-B796-3AF5-4725AA75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85" y="5497285"/>
            <a:ext cx="5564777" cy="391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1E99CA-0B38-E225-1C5B-8B21E22820DF}"/>
              </a:ext>
            </a:extLst>
          </p:cNvPr>
          <p:cNvSpPr txBox="1"/>
          <p:nvPr/>
        </p:nvSpPr>
        <p:spPr>
          <a:xfrm>
            <a:off x="6416756" y="6393712"/>
            <a:ext cx="25502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e.g. Kou, Lewis: arXiv:2509.16155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9569E-081C-93BD-9D42-99340A412A8C}"/>
              </a:ext>
            </a:extLst>
          </p:cNvPr>
          <p:cNvSpPr txBox="1"/>
          <p:nvPr/>
        </p:nvSpPr>
        <p:spPr>
          <a:xfrm>
            <a:off x="1972570" y="187289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CPL-like evolution without null-energy violation?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37AED-AB84-D944-E73B-DF0DB1D501B9}"/>
              </a:ext>
            </a:extLst>
          </p:cNvPr>
          <p:cNvSpPr txBox="1"/>
          <p:nvPr/>
        </p:nvSpPr>
        <p:spPr>
          <a:xfrm>
            <a:off x="1080485" y="643686"/>
            <a:ext cx="743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CDM+DE unified fluid (UDF), interactions, modified gravity,…. etc.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02E25-C6AB-63C2-588A-BBD5E4B9BF5B}"/>
              </a:ext>
            </a:extLst>
          </p:cNvPr>
          <p:cNvSpPr txBox="1"/>
          <p:nvPr/>
        </p:nvSpPr>
        <p:spPr>
          <a:xfrm>
            <a:off x="3555663" y="1209226"/>
            <a:ext cx="2378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UDF mimicking CPL best-fit</a:t>
            </a:r>
          </a:p>
        </p:txBody>
      </p:sp>
    </p:spTree>
    <p:extLst>
      <p:ext uri="{BB962C8B-B14F-4D97-AF65-F5344CB8AC3E}">
        <p14:creationId xmlns:p14="http://schemas.microsoft.com/office/powerpoint/2010/main" val="555470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C6609F-ADC1-B855-CD01-AA8C13EBC07E}"/>
                  </a:ext>
                </a:extLst>
              </p:cNvPr>
              <p:cNvSpPr txBox="1"/>
              <p:nvPr/>
            </p:nvSpPr>
            <p:spPr>
              <a:xfrm>
                <a:off x="978195" y="568842"/>
                <a:ext cx="32710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Perturbations can be different.</a:t>
                </a:r>
                <a:br>
                  <a:rPr lang="en-GB" dirty="0"/>
                </a:br>
                <a:r>
                  <a:rPr lang="en-GB" dirty="0"/>
                  <a:t>E.g. UDF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C6609F-ADC1-B855-CD01-AA8C13EBC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5" y="568842"/>
                <a:ext cx="3271088" cy="646331"/>
              </a:xfrm>
              <a:prstGeom prst="rect">
                <a:avLst/>
              </a:prstGeom>
              <a:blipFill>
                <a:blip r:embed="rId2"/>
                <a:stretch>
                  <a:fillRect l="-1490" t="-4717" r="-93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B58FD32-E444-C34C-6F45-5C6D3F00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9" y="1341981"/>
            <a:ext cx="3955317" cy="2483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1A2F0-C9DF-14F2-3F42-376EA128CBE1}"/>
              </a:ext>
            </a:extLst>
          </p:cNvPr>
          <p:cNvSpPr txBox="1"/>
          <p:nvPr/>
        </p:nvSpPr>
        <p:spPr>
          <a:xfrm>
            <a:off x="7033436" y="6581001"/>
            <a:ext cx="2207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Kou, Lewis: arXiv:2509.16155</a:t>
            </a:r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442665-E279-3790-83F7-CD8717121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6574"/>
            <a:ext cx="4572000" cy="6265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DEE45-580B-A672-1E5C-F3CD090DE082}"/>
              </a:ext>
            </a:extLst>
          </p:cNvPr>
          <p:cNvSpPr txBox="1"/>
          <p:nvPr/>
        </p:nvSpPr>
        <p:spPr>
          <a:xfrm>
            <a:off x="373224" y="4939004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similar predictions to CPL</a:t>
            </a:r>
            <a:br>
              <a:rPr lang="en-GB" dirty="0"/>
            </a:br>
            <a:r>
              <a:rPr lang="en-GB" dirty="0"/>
              <a:t>on linear level, modulo bias/degeneracies.</a:t>
            </a:r>
          </a:p>
        </p:txBody>
      </p:sp>
    </p:spTree>
    <p:extLst>
      <p:ext uri="{BB962C8B-B14F-4D97-AF65-F5344CB8AC3E}">
        <p14:creationId xmlns:p14="http://schemas.microsoft.com/office/powerpoint/2010/main" val="124960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173003" y="404664"/>
            <a:ext cx="26789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33399"/>
                </a:solidFill>
                <a:latin typeface="Arial" charset="0"/>
                <a:cs typeface="Arial" charset="0"/>
                <a:sym typeface="Palatino"/>
              </a:rPr>
              <a:t>Perturbation evolution</a:t>
            </a:r>
            <a:endParaRPr lang="en-GB" sz="1200" dirty="0">
              <a:solidFill>
                <a:srgbClr val="333399"/>
              </a:solidFill>
              <a:latin typeface="Arial" charset="0"/>
              <a:cs typeface="Arial" charset="0"/>
              <a:sym typeface="Palatino"/>
            </a:endParaRP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44676"/>
            <a:ext cx="3600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3995738" y="3500438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447675" y="1503363"/>
            <a:ext cx="33361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Perturbations: start of hot big bang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5214985" y="1503363"/>
            <a:ext cx="3586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Perturbations: Last scattering surface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995738" y="2492375"/>
            <a:ext cx="1217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gravity+</a:t>
            </a:r>
            <a:b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pressure+</a:t>
            </a:r>
            <a:b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diffusion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A35DAC-ACA1-4C22-9CBF-E02B39D01CC4}"/>
              </a:ext>
            </a:extLst>
          </p:cNvPr>
          <p:cNvSpPr/>
          <p:nvPr/>
        </p:nvSpPr>
        <p:spPr>
          <a:xfrm>
            <a:off x="6660232" y="3933056"/>
            <a:ext cx="504056" cy="51429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/>
              <a:sym typeface="Palatino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2D9FF-CE4F-4FA4-B7C0-527C86153B2F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6912260" y="3933056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/>
              <p:nvPr/>
            </p:nvSpPr>
            <p:spPr>
              <a:xfrm>
                <a:off x="6817616" y="3886315"/>
                <a:ext cx="261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616" y="3886315"/>
                <a:ext cx="261743" cy="369332"/>
              </a:xfrm>
              <a:prstGeom prst="rect">
                <a:avLst/>
              </a:prstGeom>
              <a:blipFill>
                <a:blip r:embed="rId5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mb_evolve">
            <a:hlinkClick r:id="" action="ppaction://media"/>
            <a:extLst>
              <a:ext uri="{FF2B5EF4-FFF2-40B4-BE49-F238E27FC236}">
                <a16:creationId xmlns:a16="http://schemas.microsoft.com/office/drawing/2014/main" id="{80679B1D-32D3-4F54-900F-CD9AB6E79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865" y="2014537"/>
            <a:ext cx="3340091" cy="33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1973" grpId="0" animBg="1"/>
      <p:bldP spid="211975" grpId="0"/>
      <p:bldP spid="211976" grpId="0"/>
      <p:bldP spid="3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1D61-D94F-3F7D-44B9-E2A69E4AA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7B9B4-D516-16DD-FEF6-8E9E8B432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14792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NEC strongly restricts how BAO observable predictions can change in non-interacting FRW dark energy models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DESI DR2 + CMB in slight tension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- but mostly in directions inconsistent with NEC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DESI Fit to DESI+CMB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doesn’t look bad!</a:t>
                </a:r>
                <a:br>
                  <a:rPr lang="en-GB" sz="1800" dirty="0"/>
                </a:br>
                <a:r>
                  <a:rPr lang="en-GB" sz="1800" dirty="0"/>
                  <a:t> - just shifts Planck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1800" dirty="0"/>
                  <a:t> down,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/>
                  <a:t> up by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∼1−2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Supernovae pulling away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800" dirty="0"/>
                  <a:t>CDM</a:t>
                </a:r>
                <a:br>
                  <a:rPr lang="en-GB" sz="1800" dirty="0"/>
                </a:br>
                <a:r>
                  <a:rPr lang="en-GB" sz="1800" dirty="0"/>
                  <a:t> - with CMB+DESI, in direction not consistent with NEC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NEC violating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800" dirty="0"/>
                  <a:t> does not help with Hubble tension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Alternatives to non-interacting dark energy component possible, e.g. combined fluid, interactions, etc.</a:t>
                </a: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7B9B4-D516-16DD-FEF6-8E9E8B432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14792"/>
                <a:ext cx="8229600" cy="4525963"/>
              </a:xfrm>
              <a:blipFill>
                <a:blip r:embed="rId2"/>
                <a:stretch>
                  <a:fillRect l="-444" t="-809" b="-109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070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2FAA4-10C4-6B97-41E6-FB436D5D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493"/>
            <a:ext cx="9144000" cy="39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7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53343-6A99-3147-6A5E-FA9A7E3C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387"/>
            <a:ext cx="9144000" cy="48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BB130-58F5-FD1A-685C-87E37CA9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90" y="516294"/>
            <a:ext cx="8328572" cy="56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87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6155-63CE-5625-1A3A-E0F8E179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6CBEF-1B36-AE11-66E8-284CF57D6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88DBC-F535-B470-6D71-8C3DBECD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92" y="0"/>
            <a:ext cx="622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4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03205-77C5-5D3C-5399-EBD20182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163EA-50A3-3E42-8DBF-A0A636ED0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0E49B-2738-612B-F709-A9F3954D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64" y="360630"/>
            <a:ext cx="6118422" cy="61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9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78325-1B20-A937-7BD3-BCA41D31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550"/>
            <a:ext cx="9144000" cy="4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43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56C0E-BC0C-4099-B686-73994A43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4" y="332656"/>
            <a:ext cx="3153971" cy="316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8F9BC-129F-43B1-9326-1CF1DF84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3717032"/>
            <a:ext cx="4029955" cy="314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28223-7A70-467A-A0BF-968AA2A2957C}"/>
              </a:ext>
            </a:extLst>
          </p:cNvPr>
          <p:cNvSpPr txBox="1"/>
          <p:nvPr/>
        </p:nvSpPr>
        <p:spPr>
          <a:xfrm>
            <a:off x="5652121" y="3851162"/>
            <a:ext cx="27446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00000"/>
                </a:solidFill>
                <a:latin typeface="Arial" charset="0"/>
                <a:sym typeface="Palatino"/>
              </a:rPr>
              <a:t>e.g. Poulin et al. early dark energy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15636-F63A-4310-B0DF-A50D8F095D07}"/>
              </a:ext>
            </a:extLst>
          </p:cNvPr>
          <p:cNvSpPr txBox="1"/>
          <p:nvPr/>
        </p:nvSpPr>
        <p:spPr>
          <a:xfrm>
            <a:off x="4067945" y="198153"/>
            <a:ext cx="47228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High resolution/sensitivity polarization: </a:t>
            </a:r>
          </a:p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sym typeface="Palatino"/>
              </a:rPr>
              <a:t>precision small-scale EE, TE, TT power spectrum </a:t>
            </a:r>
          </a:p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b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</a:br>
            <a:endParaRPr lang="en-GB" dirty="0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/>
              <p:nvPr/>
            </p:nvSpPr>
            <p:spPr>
              <a:xfrm>
                <a:off x="467544" y="4509121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𝐻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&gt;7</m:t>
                    </m:r>
                    <m: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1 </m:t>
                    </m:r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km</m:t>
                    </m:r>
                    <m: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s</m:t>
                        </m:r>
                      </m:e>
                      <m:sup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Mpc</m:t>
                        </m:r>
                      </m:e>
                      <m:sup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, 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new pre-recombination physics 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likely detectable at &gt; 5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soon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09121"/>
                <a:ext cx="4572000" cy="923330"/>
              </a:xfrm>
              <a:prstGeom prst="rect">
                <a:avLst/>
              </a:prstGeom>
              <a:blipFill>
                <a:blip r:embed="rId4"/>
                <a:stretch>
                  <a:fillRect l="-1200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9DE4853-930B-4B08-96CC-63483A34B2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22103"/>
            <a:ext cx="4104456" cy="26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5086-4149-437D-A3AB-45537D4A8F91}"/>
              </a:ext>
            </a:extLst>
          </p:cNvPr>
          <p:cNvSpPr txBox="1"/>
          <p:nvPr/>
        </p:nvSpPr>
        <p:spPr>
          <a:xfrm>
            <a:off x="5940153" y="2702643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Arial" charset="0"/>
                <a:sym typeface="Palatino"/>
              </a:rPr>
              <a:t>EE polarization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B6E1F-2B14-46CD-945A-6F1A9E055479}"/>
              </a:ext>
            </a:extLst>
          </p:cNvPr>
          <p:cNvSpPr txBox="1"/>
          <p:nvPr/>
        </p:nvSpPr>
        <p:spPr>
          <a:xfrm>
            <a:off x="323529" y="577692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  <a:t>Distinct physical models give</a:t>
            </a:r>
            <a:b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</a:br>
            <a: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  <a:t>different precision predictions</a:t>
            </a:r>
          </a:p>
        </p:txBody>
      </p:sp>
    </p:spTree>
    <p:extLst>
      <p:ext uri="{BB962C8B-B14F-4D97-AF65-F5344CB8AC3E}">
        <p14:creationId xmlns:p14="http://schemas.microsoft.com/office/powerpoint/2010/main" val="20718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84357F5-D398-4902-98B2-CD4B483F6C6E}"/>
              </a:ext>
            </a:extLst>
          </p:cNvPr>
          <p:cNvGrpSpPr/>
          <p:nvPr/>
        </p:nvGrpSpPr>
        <p:grpSpPr>
          <a:xfrm>
            <a:off x="2264328" y="833916"/>
            <a:ext cx="4968000" cy="4968000"/>
            <a:chOff x="2339752" y="1340768"/>
            <a:chExt cx="4968000" cy="49680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42F1ED-A366-4DD6-A9C8-B95EAB63E5DD}"/>
                </a:ext>
              </a:extLst>
            </p:cNvPr>
            <p:cNvSpPr/>
            <p:nvPr/>
          </p:nvSpPr>
          <p:spPr>
            <a:xfrm>
              <a:off x="2339752" y="1340768"/>
              <a:ext cx="4968000" cy="496800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  <a:sym typeface="Palatino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B1F638-C398-4A85-9492-4C204581C012}"/>
                </a:ext>
              </a:extLst>
            </p:cNvPr>
            <p:cNvSpPr/>
            <p:nvPr/>
          </p:nvSpPr>
          <p:spPr>
            <a:xfrm>
              <a:off x="2429752" y="1430768"/>
              <a:ext cx="4788000" cy="47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  <a:sym typeface="Palatin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51BE4A-1EBB-44E3-95EE-FD1075FF8F9D}"/>
              </a:ext>
            </a:extLst>
          </p:cNvPr>
          <p:cNvSpPr/>
          <p:nvPr/>
        </p:nvSpPr>
        <p:spPr>
          <a:xfrm>
            <a:off x="3059832" y="1628800"/>
            <a:ext cx="3384376" cy="3384376"/>
          </a:xfrm>
          <a:prstGeom prst="rect">
            <a:avLst/>
          </a:prstGeom>
          <a:blipFill dpi="0" rotWithShape="1">
            <a:blip r:embed="rId4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E08A0C5-7A4F-479E-9C46-3B2D881A0127}"/>
              </a:ext>
            </a:extLst>
          </p:cNvPr>
          <p:cNvSpPr/>
          <p:nvPr/>
        </p:nvSpPr>
        <p:spPr>
          <a:xfrm>
            <a:off x="4703987" y="3281912"/>
            <a:ext cx="72008" cy="7200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973295E4-016D-4D43-AC7C-43E3804F8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0186" y="5270525"/>
                <a:ext cx="1099981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Last scattering</a:t>
                </a:r>
              </a:p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e>
                        <m:sub>
                          <m: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  <m:r>
                        <a:rPr lang="en-GB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∼1090</m:t>
                      </m:r>
                    </m:oMath>
                  </m:oMathPara>
                </a14:m>
                <a:endParaRPr lang="en-GB" sz="11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973295E4-016D-4D43-AC7C-43E3804F8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0186" y="5270525"/>
                <a:ext cx="1099981" cy="430887"/>
              </a:xfrm>
              <a:prstGeom prst="rect">
                <a:avLst/>
              </a:prstGeom>
              <a:blipFill>
                <a:blip r:embed="rId5"/>
                <a:stretch>
                  <a:fillRect t="-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71EF992F-3BAE-476D-864E-41EF225B4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629" y="4387085"/>
                <a:ext cx="963726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Reionization</a:t>
                </a: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</m:t>
                    </m:r>
                  </m:oMath>
                </a14:m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7-8</a:t>
                </a:r>
              </a:p>
            </p:txBody>
          </p:sp>
        </mc:Choice>
        <mc:Fallback xmlns="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71EF992F-3BAE-476D-864E-41EF225B4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0629" y="4387085"/>
                <a:ext cx="963726" cy="430887"/>
              </a:xfrm>
              <a:prstGeom prst="rect">
                <a:avLst/>
              </a:prstGeom>
              <a:blipFill>
                <a:blip r:embed="rId6"/>
                <a:stretch>
                  <a:fillRect t="-1429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FC5BE273-EB51-4D76-8BAD-ADE99E4D0E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8076" y="3142213"/>
                <a:ext cx="65139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∼0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FC5BE273-EB51-4D76-8BAD-ADE99E4D0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8076" y="3142213"/>
                <a:ext cx="65139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6DC673-9725-46FA-9B10-002EF1CD6378}"/>
                  </a:ext>
                </a:extLst>
              </p:cNvPr>
              <p:cNvSpPr txBox="1"/>
              <p:nvPr/>
            </p:nvSpPr>
            <p:spPr>
              <a:xfrm>
                <a:off x="5609331" y="592416"/>
                <a:ext cx="778931" cy="307777"/>
              </a:xfrm>
              <a:prstGeom prst="rect">
                <a:avLst/>
              </a:prstGeom>
              <a:solidFill>
                <a:schemeClr val="accent1">
                  <a:lumMod val="75000"/>
                  <a:alpha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𝑇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Δ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𝑇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6DC673-9725-46FA-9B10-002EF1CD6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331" y="592416"/>
                <a:ext cx="778931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2606C2-5B87-4FA6-8415-27AF6E6FF4C1}"/>
                  </a:ext>
                </a:extLst>
              </p:cNvPr>
              <p:cNvSpPr txBox="1"/>
              <p:nvPr/>
            </p:nvSpPr>
            <p:spPr>
              <a:xfrm>
                <a:off x="4406347" y="6364719"/>
                <a:ext cx="39260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radial distance ~ 14000 </a:t>
                </a:r>
                <a:r>
                  <a:rPr lang="en-GB" sz="1400" dirty="0" err="1">
                    <a:solidFill>
                      <a:srgbClr val="000000"/>
                    </a:solidFill>
                    <a:latin typeface="Arial" charset="0"/>
                    <a:sym typeface="Palatino"/>
                  </a:rPr>
                  <a:t>Mpc</a:t>
                </a: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ΛCDM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2606C2-5B87-4FA6-8415-27AF6E6F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347" y="6364719"/>
                <a:ext cx="3926075" cy="307777"/>
              </a:xfrm>
              <a:prstGeom prst="rect">
                <a:avLst/>
              </a:prstGeom>
              <a:blipFill>
                <a:blip r:embed="rId9"/>
                <a:stretch>
                  <a:fillRect l="-466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0C283D-6D42-46AD-9E06-F931A7F0CAF2}"/>
              </a:ext>
            </a:extLst>
          </p:cNvPr>
          <p:cNvCxnSpPr>
            <a:cxnSpLocks/>
          </p:cNvCxnSpPr>
          <p:nvPr/>
        </p:nvCxnSpPr>
        <p:spPr>
          <a:xfrm flipV="1">
            <a:off x="4761296" y="6200621"/>
            <a:ext cx="2475000" cy="5052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e 18">
            <a:extLst>
              <a:ext uri="{FF2B5EF4-FFF2-40B4-BE49-F238E27FC236}">
                <a16:creationId xmlns:a16="http://schemas.microsoft.com/office/drawing/2014/main" id="{52ABAF3B-C0E8-4BFF-97F3-93BC83AC34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3" y="992134"/>
            <a:ext cx="333994" cy="92249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87B661-7F0E-486E-A6DF-D9F98640F5E9}"/>
              </a:ext>
            </a:extLst>
          </p:cNvPr>
          <p:cNvSpPr txBox="1"/>
          <p:nvPr/>
        </p:nvSpPr>
        <p:spPr>
          <a:xfrm>
            <a:off x="107504" y="116632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Palatino"/>
              </a:rPr>
              <a:t>In comoving distance</a:t>
            </a:r>
          </a:p>
        </p:txBody>
      </p:sp>
      <p:pic>
        <p:nvPicPr>
          <p:cNvPr id="7170" name="Picture 2" descr="Earth Facts for Kids | Facts, Temperature, Habitation, Information &amp;amp; History">
            <a:extLst>
              <a:ext uri="{FF2B5EF4-FFF2-40B4-BE49-F238E27FC236}">
                <a16:creationId xmlns:a16="http://schemas.microsoft.com/office/drawing/2014/main" id="{7E177972-2D6B-4E9C-A5CC-7177834B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404" y="3214323"/>
            <a:ext cx="365787" cy="2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8">
            <a:extLst>
              <a:ext uri="{FF2B5EF4-FFF2-40B4-BE49-F238E27FC236}">
                <a16:creationId xmlns:a16="http://schemas.microsoft.com/office/drawing/2014/main" id="{D2F28AD5-53A5-488F-8296-AFF093717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1295" y="980730"/>
            <a:ext cx="819821" cy="23011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55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D4ED82-D72D-42E0-91F5-3912B1E53E6A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EFAAEEDC-5895-433E-8CAD-93A00C3AE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351B0219-C94E-4896-B674-5EB8F077D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8012530" y="756474"/>
            <a:ext cx="15854" cy="5480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7145903-5C67-4C24-A080-6EA205AF5D52}"/>
              </a:ext>
            </a:extLst>
          </p:cNvPr>
          <p:cNvSpPr txBox="1"/>
          <p:nvPr/>
        </p:nvSpPr>
        <p:spPr>
          <a:xfrm>
            <a:off x="2410915" y="603000"/>
            <a:ext cx="3523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sym typeface="Palatino"/>
              </a:rPr>
              <a:t>Comoving angular diameter distance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14FC7-DC01-46A1-A42B-ABFAA6E54A04}"/>
              </a:ext>
            </a:extLst>
          </p:cNvPr>
          <p:cNvSpPr txBox="1"/>
          <p:nvPr/>
        </p:nvSpPr>
        <p:spPr>
          <a:xfrm>
            <a:off x="6484298" y="6449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Palatino"/>
              </a:rPr>
              <a:t>In Comoving Distance (not to scale!)</a:t>
            </a:r>
          </a:p>
        </p:txBody>
      </p:sp>
      <p:pic>
        <p:nvPicPr>
          <p:cNvPr id="26" name="Picture 9" descr="eye">
            <a:hlinkClick r:id="rId5"/>
            <a:extLst>
              <a:ext uri="{FF2B5EF4-FFF2-40B4-BE49-F238E27FC236}">
                <a16:creationId xmlns:a16="http://schemas.microsoft.com/office/drawing/2014/main" id="{F3E04D5B-0203-4E8C-B609-1465E1A4F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" y="3813185"/>
            <a:ext cx="394091" cy="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CBED87-632D-4BC5-BFF7-7F27D0E9A6B5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C19232-5288-4A2E-8D9B-12E00AAC0288}"/>
                  </a:ext>
                </a:extLst>
              </p:cNvPr>
              <p:cNvSpPr txBox="1"/>
              <p:nvPr/>
            </p:nvSpPr>
            <p:spPr>
              <a:xfrm>
                <a:off x="3588282" y="2599586"/>
                <a:ext cx="3030317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: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C19232-5288-4A2E-8D9B-12E00AAC0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82" y="2599586"/>
                <a:ext cx="3030317" cy="369332"/>
              </a:xfrm>
              <a:prstGeom prst="rect">
                <a:avLst/>
              </a:prstGeom>
              <a:blipFill>
                <a:blip r:embed="rId7"/>
                <a:stretch>
                  <a:fillRect l="-1006" t="-8197" r="-161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881BBB-35D7-4811-93E8-9E2FBECFF85A}"/>
              </a:ext>
            </a:extLst>
          </p:cNvPr>
          <p:cNvCxnSpPr>
            <a:cxnSpLocks/>
          </p:cNvCxnSpPr>
          <p:nvPr/>
        </p:nvCxnSpPr>
        <p:spPr>
          <a:xfrm flipH="1" flipV="1">
            <a:off x="6516216" y="2959626"/>
            <a:ext cx="623594" cy="75740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53D9CA-A29F-4B30-A59A-8D58E1CC1476}"/>
              </a:ext>
            </a:extLst>
          </p:cNvPr>
          <p:cNvSpPr txBox="1"/>
          <p:nvPr/>
        </p:nvSpPr>
        <p:spPr>
          <a:xfrm>
            <a:off x="6851478" y="6383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245328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C02C27C-060C-48DF-85A8-5BF17F9D2DB7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5EA3BA50-65EA-4A9B-8694-B04352967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88000C0E-026D-4551-A860-9CA740970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2870247" y="2313295"/>
                <a:ext cx="3790653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horizon: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𝛾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𝜈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b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CDM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 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∼147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247" y="2313295"/>
                <a:ext cx="3790653" cy="646331"/>
              </a:xfrm>
              <a:prstGeom prst="rect">
                <a:avLst/>
              </a:prstGeom>
              <a:blipFill>
                <a:blip r:embed="rId2"/>
                <a:stretch>
                  <a:fillRect t="-4673" r="-1286" b="-1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5393868-6575-4B51-AA13-69C86B673870}"/>
              </a:ext>
            </a:extLst>
          </p:cNvPr>
          <p:cNvSpPr txBox="1"/>
          <p:nvPr/>
        </p:nvSpPr>
        <p:spPr>
          <a:xfrm>
            <a:off x="6851478" y="6383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CMB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/>
              <p:nvPr/>
            </p:nvSpPr>
            <p:spPr>
              <a:xfrm>
                <a:off x="3677002" y="519430"/>
                <a:ext cx="516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02" y="519430"/>
                <a:ext cx="51668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Down 20">
            <a:extLst>
              <a:ext uri="{FF2B5EF4-FFF2-40B4-BE49-F238E27FC236}">
                <a16:creationId xmlns:a16="http://schemas.microsoft.com/office/drawing/2014/main" id="{8D1AAC7A-4258-49A4-B817-A685CDD5489A}"/>
              </a:ext>
            </a:extLst>
          </p:cNvPr>
          <p:cNvSpPr/>
          <p:nvPr/>
        </p:nvSpPr>
        <p:spPr>
          <a:xfrm>
            <a:off x="4140605" y="2971722"/>
            <a:ext cx="580776" cy="732454"/>
          </a:xfrm>
          <a:prstGeom prst="down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5C926-2012-4657-9196-BD8BB42CA81E}"/>
                  </a:ext>
                </a:extLst>
              </p:cNvPr>
              <p:cNvSpPr txBox="1"/>
              <p:nvPr/>
            </p:nvSpPr>
            <p:spPr>
              <a:xfrm>
                <a:off x="2123730" y="1757546"/>
                <a:ext cx="4676763" cy="12618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∗</m:t>
                        </m:r>
                      </m:sub>
                    </m:sSub>
                    <m:r>
                      <a:rPr lang="en-GB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=1.04109±0.00030 </m:t>
                    </m:r>
                  </m:oMath>
                </a14:m>
                <a:endParaRPr lang="en-GB" sz="28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    </a:t>
                </a:r>
                <a: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Planck </a:t>
                </a:r>
                <a:r>
                  <a:rPr lang="en-GB" sz="2000" dirty="0" err="1">
                    <a:solidFill>
                      <a:srgbClr val="000000"/>
                    </a:solidFill>
                    <a:latin typeface="Arial" charset="0"/>
                    <a:sym typeface="Palatino"/>
                  </a:rPr>
                  <a:t>TT,TE,EE+lowE+lensing</a:t>
                </a:r>
                <a:b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: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(0.03% precision!)</a:t>
                </a:r>
                <a:endParaRPr lang="en-GB" sz="28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5C926-2012-4657-9196-BD8BB42CA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30" y="1757546"/>
                <a:ext cx="4676763" cy="1261884"/>
              </a:xfrm>
              <a:prstGeom prst="rect">
                <a:avLst/>
              </a:prstGeom>
              <a:blipFill>
                <a:blip r:embed="rId7"/>
                <a:stretch>
                  <a:fillRect l="-1299" t="-4306" b="-765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 descr="eye">
            <a:hlinkClick r:id="rId8"/>
            <a:extLst>
              <a:ext uri="{FF2B5EF4-FFF2-40B4-BE49-F238E27FC236}">
                <a16:creationId xmlns:a16="http://schemas.microsoft.com/office/drawing/2014/main" id="{FFC8AF34-5E5E-447A-9C3B-259FDBBB7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" y="3813185"/>
            <a:ext cx="394091" cy="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3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1970" name="Text Box 2"/>
              <p:cNvSpPr txBox="1">
                <a:spLocks noChangeArrowheads="1"/>
              </p:cNvSpPr>
              <p:nvPr/>
            </p:nvSpPr>
            <p:spPr bwMode="auto">
              <a:xfrm>
                <a:off x="2151356" y="586560"/>
                <a:ext cx="469276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333399"/>
                    </a:solidFill>
                    <a:latin typeface="Arial" charset="0"/>
                    <a:cs typeface="Arial" charset="0"/>
                    <a:sym typeface="Palatino"/>
                  </a:rPr>
                  <a:t>Harmonic space acoustic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  <m:t>𝐶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  <m:t>𝑙</m:t>
                        </m:r>
                      </m:sub>
                    </m:sSub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cs typeface="Arial" charset="0"/>
                        <a:sym typeface="Palatino"/>
                      </a:rPr>
                      <m:t> </m:t>
                    </m:r>
                    <m:r>
                      <m:rPr>
                        <m:nor/>
                      </m:rPr>
                      <a:rPr lang="en-GB" sz="2000" b="0" i="0" dirty="0" smtClean="0">
                        <a:solidFill>
                          <a:srgbClr val="333399"/>
                        </a:solidFill>
                        <a:latin typeface="Arial" charset="0"/>
                        <a:cs typeface="Arial" charset="0"/>
                        <a:sym typeface="Palatino"/>
                      </a:rPr>
                      <m:t>peak</m:t>
                    </m:r>
                  </m:oMath>
                </a14:m>
                <a:endParaRPr lang="en-GB" sz="1200" dirty="0">
                  <a:solidFill>
                    <a:srgbClr val="333399"/>
                  </a:solidFill>
                  <a:latin typeface="Arial" charset="0"/>
                  <a:cs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11970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1356" y="586560"/>
                <a:ext cx="4692760" cy="400110"/>
              </a:xfrm>
              <a:prstGeom prst="rect">
                <a:avLst/>
              </a:prstGeom>
              <a:blipFill>
                <a:blip r:embed="rId2"/>
                <a:stretch>
                  <a:fillRect l="-779" t="-6061" r="-260" b="-27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2" y="1906225"/>
            <a:ext cx="3600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EA35DAC-ACA1-4C22-9CBF-E02B39D01CC4}"/>
              </a:ext>
            </a:extLst>
          </p:cNvPr>
          <p:cNvSpPr/>
          <p:nvPr/>
        </p:nvSpPr>
        <p:spPr>
          <a:xfrm>
            <a:off x="1860895" y="4014813"/>
            <a:ext cx="504056" cy="51429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/>
              <a:sym typeface="Palatino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2D9FF-CE4F-4FA4-B7C0-527C86153B2F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2112923" y="4014813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/>
              <p:nvPr/>
            </p:nvSpPr>
            <p:spPr>
              <a:xfrm>
                <a:off x="2018279" y="3990132"/>
                <a:ext cx="261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279" y="3990132"/>
                <a:ext cx="261743" cy="369332"/>
              </a:xfrm>
              <a:prstGeom prst="rect">
                <a:avLst/>
              </a:prstGeom>
              <a:blipFill>
                <a:blip r:embed="rId4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4">
            <a:extLst>
              <a:ext uri="{FF2B5EF4-FFF2-40B4-BE49-F238E27FC236}">
                <a16:creationId xmlns:a16="http://schemas.microsoft.com/office/drawing/2014/main" id="{E4C2E1DB-B26A-F253-7C63-2E10B840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3095250"/>
            <a:ext cx="381000" cy="55016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2E74-30D5-A586-ED7E-586B07847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142" y="2278418"/>
            <a:ext cx="3499316" cy="243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62C596-17F4-3CDB-50E7-EC054457E4FD}"/>
                  </a:ext>
                </a:extLst>
              </p:cNvPr>
              <p:cNvSpPr txBox="1"/>
              <p:nvPr/>
            </p:nvSpPr>
            <p:spPr>
              <a:xfrm>
                <a:off x="5389124" y="4990449"/>
                <a:ext cx="4572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Peak positions fixed by</a:t>
                </a:r>
              </a:p>
              <a:p>
                <a:r>
                  <a:rPr lang="en-GB" dirty="0"/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=1.04109±0.00030 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i="1" dirty="0"/>
                  <a:t>~ a known constant, 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i="1" dirty="0"/>
                  <a:t>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62C596-17F4-3CDB-50E7-EC054457E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124" y="4990449"/>
                <a:ext cx="4572000" cy="1200329"/>
              </a:xfrm>
              <a:prstGeom prst="rect">
                <a:avLst/>
              </a:prstGeom>
              <a:blipFill>
                <a:blip r:embed="rId6"/>
                <a:stretch>
                  <a:fillRect l="-1067" t="-3046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F630431-08DE-07BA-D115-28B69ED114DF}"/>
              </a:ext>
            </a:extLst>
          </p:cNvPr>
          <p:cNvSpPr txBox="1"/>
          <p:nvPr/>
        </p:nvSpPr>
        <p:spPr>
          <a:xfrm>
            <a:off x="7363839" y="2076854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Planck 2018</a:t>
            </a:r>
          </a:p>
        </p:txBody>
      </p:sp>
    </p:spTree>
    <p:extLst>
      <p:ext uri="{BB962C8B-B14F-4D97-AF65-F5344CB8AC3E}">
        <p14:creationId xmlns:p14="http://schemas.microsoft.com/office/powerpoint/2010/main" val="125270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DD5D6A9-1DD6-433D-B79B-80A84DCB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619251"/>
            <a:ext cx="59531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B2B7FBB-3CAD-46E9-8DFB-309110A140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3200" dirty="0"/>
                  <a:t>CDM baryon density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GB" sz="1800" dirty="0"/>
                </a:br>
                <a:r>
                  <a:rPr lang="en-GB" sz="1800" dirty="0"/>
                  <a:t>(baryons deepen </a:t>
                </a:r>
                <a:r>
                  <a:rPr lang="en-GB" sz="1800" dirty="0" err="1"/>
                  <a:t>overdensity</a:t>
                </a:r>
                <a:r>
                  <a:rPr lang="en-GB" sz="1800" dirty="0"/>
                  <a:t> compressions: enhance odd peaks of spectrum)</a:t>
                </a:r>
                <a:endParaRPr lang="en-GB" sz="3200" dirty="0"/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B2B7FBB-3CAD-46E9-8DFB-309110A140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E6C5-329C-4EDF-A7D3-5A5A491FA675}"/>
                  </a:ext>
                </a:extLst>
              </p:cNvPr>
              <p:cNvSpPr txBox="1"/>
              <p:nvPr/>
            </p:nvSpPr>
            <p:spPr>
              <a:xfrm flipH="1">
                <a:off x="1547665" y="5589241"/>
                <a:ext cx="5760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Odd/even height ratio distinctive and quite robust: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=0.0224±0.0002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E6C5-329C-4EDF-A7D3-5A5A491FA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47665" y="5589241"/>
                <a:ext cx="5760640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00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898D22-119D-47C7-B8AD-54FD610E9D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3200" dirty="0"/>
                  <a:t>CDM matter density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3200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dirty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GB" sz="3200" dirty="0"/>
                </a:br>
                <a:r>
                  <a:rPr lang="en-GB" sz="1600" dirty="0"/>
                  <a:t>(more matter </a:t>
                </a:r>
                <a:r>
                  <a:rPr lang="en-GB" sz="1600" i="1" dirty="0"/>
                  <a:t>lowers </a:t>
                </a:r>
                <a:r>
                  <a:rPr lang="en-GB" sz="1600" dirty="0"/>
                  <a:t>amplitude for modes that enter horizon in matter domination)</a:t>
                </a:r>
                <a:endParaRPr lang="en-GB" sz="105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898D22-119D-47C7-B8AD-54FD610E9D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981836C-09A1-4054-BF73-506AD863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1619251"/>
            <a:ext cx="58483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B63B4-7172-4234-A7FE-9DA2744EA88C}"/>
                  </a:ext>
                </a:extLst>
              </p:cNvPr>
              <p:cNvSpPr txBox="1"/>
              <p:nvPr/>
            </p:nvSpPr>
            <p:spPr>
              <a:xfrm>
                <a:off x="1259632" y="5500027"/>
                <a:ext cx="6444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Can be partly compensated by changing initial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𝐴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 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𝑛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 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and foregrounds.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But detailed shape is still quite distinctive and robust: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B63B4-7172-4234-A7FE-9DA2744EA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500027"/>
                <a:ext cx="6444716" cy="523220"/>
              </a:xfrm>
              <a:prstGeom prst="rect">
                <a:avLst/>
              </a:prstGeom>
              <a:blipFill>
                <a:blip r:embed="rId4"/>
                <a:stretch>
                  <a:fillRect l="-284" t="-2326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3610B7-1D28-487D-BD9F-D7B534C42842}"/>
                  </a:ext>
                </a:extLst>
              </p:cNvPr>
              <p:cNvSpPr txBox="1"/>
              <p:nvPr/>
            </p:nvSpPr>
            <p:spPr>
              <a:xfrm flipH="1">
                <a:off x="1547665" y="6041033"/>
                <a:ext cx="5760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Ω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h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=0.143±0.001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3610B7-1D28-487D-BD9F-D7B534C42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47665" y="6041033"/>
                <a:ext cx="57606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666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38.8|7.8|8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29387</TotalTime>
  <Words>1038</Words>
  <Application>Microsoft Office PowerPoint</Application>
  <PresentationFormat>On-screen Show (4:3)</PresentationFormat>
  <Paragraphs>164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ΛCDM baryon density at fixed T_0  ,θ_∗, Ω_m h^2 (baryons deepen overdensity compressions: enhance odd peaks of spectrum)</vt:lpstr>
      <vt:lpstr>ΛCDM matter density at fixed T_0,  θ_∗, Ω_b h^2 (more matter lowers amplitude for modes that enter horizon in matter domination)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vary dark energy to fit BAO+CMB?</vt:lpstr>
      <vt:lpstr>PowerPoint Presentation</vt:lpstr>
      <vt:lpstr>PowerPoint Presentation</vt:lpstr>
      <vt:lpstr>PowerPoint Presentation</vt:lpstr>
      <vt:lpstr>PowerPoint Presentation</vt:lpstr>
      <vt:lpstr>DESI DR2</vt:lpstr>
      <vt:lpstr>PowerPoint Presentation</vt:lpstr>
      <vt:lpstr>CPL </vt:lpstr>
      <vt:lpstr>CPL as an effective model for parameterizing deviations? </vt:lpstr>
      <vt:lpstr>PowerPoint Presentation</vt:lpstr>
      <vt:lpstr>PowerPoint Presentation</vt:lpstr>
      <vt:lpstr>DR1 to DR2 vs Planck+DR2 best fit ΛCDM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CMB and Hubble Parameter Antony Lewis</dc:title>
  <dc:creator>Antony Lewis</dc:creator>
  <cp:lastModifiedBy>Antony Lewis</cp:lastModifiedBy>
  <cp:revision>167</cp:revision>
  <dcterms:created xsi:type="dcterms:W3CDTF">2023-04-21T16:32:34Z</dcterms:created>
  <dcterms:modified xsi:type="dcterms:W3CDTF">2025-11-27T14:44:16Z</dcterms:modified>
</cp:coreProperties>
</file>