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1" r:id="rId2"/>
    <p:sldId id="334" r:id="rId3"/>
    <p:sldId id="298" r:id="rId4"/>
    <p:sldId id="329" r:id="rId5"/>
    <p:sldId id="330" r:id="rId6"/>
    <p:sldId id="303" r:id="rId7"/>
    <p:sldId id="299" r:id="rId8"/>
    <p:sldId id="312" r:id="rId9"/>
    <p:sldId id="308" r:id="rId10"/>
    <p:sldId id="314" r:id="rId11"/>
    <p:sldId id="331" r:id="rId12"/>
    <p:sldId id="300" r:id="rId13"/>
    <p:sldId id="301" r:id="rId14"/>
    <p:sldId id="302" r:id="rId15"/>
    <p:sldId id="304" r:id="rId16"/>
    <p:sldId id="305" r:id="rId17"/>
    <p:sldId id="332" r:id="rId18"/>
    <p:sldId id="315" r:id="rId19"/>
    <p:sldId id="327" r:id="rId20"/>
    <p:sldId id="306" r:id="rId21"/>
    <p:sldId id="318" r:id="rId22"/>
    <p:sldId id="322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y Lewis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60"/>
  </p:normalViewPr>
  <p:slideViewPr>
    <p:cSldViewPr>
      <p:cViewPr varScale="1">
        <p:scale>
          <a:sx n="107" d="100"/>
          <a:sy n="107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17530-DA4E-4D77-AB89-261C519420A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C57A-2C4B-4E40-97D1-99381C39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0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6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7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73FD-CBED-4983-A54C-3A5147CBBB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7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7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7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6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3E3B-205E-4E3F-98C8-1D36C673CFD9}" type="datetimeFigureOut">
              <a:rPr lang="en-GB" smtClean="0"/>
              <a:t>24/05/2011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5B1B-21D8-43B8-9B73-1D4721FC8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7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5.png"/><Relationship Id="rId11" Type="http://schemas.openxmlformats.org/officeDocument/2006/relationships/image" Target="../media/image730.png"/><Relationship Id="rId5" Type="http://schemas.openxmlformats.org/officeDocument/2006/relationships/image" Target="../media/image680.png"/><Relationship Id="rId10" Type="http://schemas.openxmlformats.org/officeDocument/2006/relationships/image" Target="../media/image720.png"/><Relationship Id="rId4" Type="http://schemas.openxmlformats.org/officeDocument/2006/relationships/image" Target="../media/image34.png"/><Relationship Id="rId9" Type="http://schemas.openxmlformats.org/officeDocument/2006/relationships/image" Target="../media/image7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40.png"/><Relationship Id="rId5" Type="http://schemas.openxmlformats.org/officeDocument/2006/relationships/image" Target="../media/image40.png"/><Relationship Id="rId4" Type="http://schemas.openxmlformats.org/officeDocument/2006/relationships/image" Target="../media/image71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1.png"/><Relationship Id="rId7" Type="http://schemas.openxmlformats.org/officeDocument/2006/relationships/image" Target="../media/image8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90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94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tags" Target="../tags/tag32.xml"/><Relationship Id="rId11" Type="http://schemas.openxmlformats.org/officeDocument/2006/relationships/image" Target="../media/image3.png"/><Relationship Id="rId5" Type="http://schemas.openxmlformats.org/officeDocument/2006/relationships/tags" Target="../tags/tag31.xml"/><Relationship Id="rId10" Type="http://schemas.openxmlformats.org/officeDocument/2006/relationships/image" Target="../media/image55.png"/><Relationship Id="rId4" Type="http://schemas.openxmlformats.org/officeDocument/2006/relationships/tags" Target="../tags/tag30.xml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5.png"/><Relationship Id="rId11" Type="http://schemas.openxmlformats.org/officeDocument/2006/relationships/image" Target="../media/image102.png"/><Relationship Id="rId5" Type="http://schemas.openxmlformats.org/officeDocument/2006/relationships/image" Target="../media/image56.png"/><Relationship Id="rId10" Type="http://schemas.openxmlformats.org/officeDocument/2006/relationships/image" Target="../media/image101.png"/><Relationship Id="rId4" Type="http://schemas.openxmlformats.org/officeDocument/2006/relationships/image" Target="../media/image34.emf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5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1.emf"/><Relationship Id="rId4" Type="http://schemas.openxmlformats.org/officeDocument/2006/relationships/tags" Target="../tags/tag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0.pn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03.png"/><Relationship Id="rId5" Type="http://schemas.openxmlformats.org/officeDocument/2006/relationships/image" Target="../media/image1020.png"/><Relationship Id="rId10" Type="http://schemas.openxmlformats.org/officeDocument/2006/relationships/image" Target="../media/image107.png"/><Relationship Id="rId4" Type="http://schemas.openxmlformats.org/officeDocument/2006/relationships/image" Target="../media/image1010.pn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2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image" Target="../media/image3.png"/><Relationship Id="rId5" Type="http://schemas.openxmlformats.org/officeDocument/2006/relationships/tags" Target="../tags/tag40.xml"/><Relationship Id="rId15" Type="http://schemas.openxmlformats.org/officeDocument/2006/relationships/image" Target="../media/image5.png"/><Relationship Id="rId10" Type="http://schemas.openxmlformats.org/officeDocument/2006/relationships/image" Target="../media/image1080.png"/><Relationship Id="rId4" Type="http://schemas.openxmlformats.org/officeDocument/2006/relationships/tags" Target="../tags/tag39.xml"/><Relationship Id="rId9" Type="http://schemas.openxmlformats.org/officeDocument/2006/relationships/image" Target="../media/image39.emf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115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5.png"/><Relationship Id="rId18" Type="http://schemas.openxmlformats.org/officeDocument/2006/relationships/image" Target="../media/image5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4.png"/><Relationship Id="rId17" Type="http://schemas.openxmlformats.org/officeDocument/2006/relationships/image" Target="../media/image20.png"/><Relationship Id="rId2" Type="http://schemas.openxmlformats.org/officeDocument/2006/relationships/tags" Target="../tags/tag46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50.xml"/><Relationship Id="rId11" Type="http://schemas.openxmlformats.org/officeDocument/2006/relationships/image" Target="../media/image3.png"/><Relationship Id="rId5" Type="http://schemas.openxmlformats.org/officeDocument/2006/relationships/tags" Target="../tags/tag49.xml"/><Relationship Id="rId15" Type="http://schemas.openxmlformats.org/officeDocument/2006/relationships/image" Target="../media/image47.png"/><Relationship Id="rId10" Type="http://schemas.openxmlformats.org/officeDocument/2006/relationships/image" Target="../media/image43.emf"/><Relationship Id="rId4" Type="http://schemas.openxmlformats.org/officeDocument/2006/relationships/tags" Target="../tags/tag48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48.emf"/><Relationship Id="rId4" Type="http://schemas.openxmlformats.org/officeDocument/2006/relationships/image" Target="../media/image3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6.bin"/><Relationship Id="rId3" Type="http://schemas.openxmlformats.org/officeDocument/2006/relationships/tags" Target="../tags/tag54.xml"/><Relationship Id="rId21" Type="http://schemas.openxmlformats.org/officeDocument/2006/relationships/image" Target="../media/image54.png"/><Relationship Id="rId7" Type="http://schemas.openxmlformats.org/officeDocument/2006/relationships/slideLayout" Target="../slideLayouts/slideLayout12.xml"/><Relationship Id="rId17" Type="http://schemas.openxmlformats.org/officeDocument/2006/relationships/image" Target="../media/image126.png"/><Relationship Id="rId25" Type="http://schemas.openxmlformats.org/officeDocument/2006/relationships/image" Target="../media/image5.png"/><Relationship Id="rId2" Type="http://schemas.openxmlformats.org/officeDocument/2006/relationships/tags" Target="../tags/tag53.xml"/><Relationship Id="rId20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24" Type="http://schemas.openxmlformats.org/officeDocument/2006/relationships/image" Target="../media/image60.png"/><Relationship Id="rId5" Type="http://schemas.openxmlformats.org/officeDocument/2006/relationships/tags" Target="../tags/tag56.xml"/><Relationship Id="rId23" Type="http://schemas.openxmlformats.org/officeDocument/2006/relationships/image" Target="../media/image59.png"/><Relationship Id="rId19" Type="http://schemas.openxmlformats.org/officeDocument/2006/relationships/image" Target="../media/image49.emf"/><Relationship Id="rId4" Type="http://schemas.openxmlformats.org/officeDocument/2006/relationships/tags" Target="../tags/tag55.xml"/><Relationship Id="rId2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200.png"/><Relationship Id="rId5" Type="http://schemas.openxmlformats.org/officeDocument/2006/relationships/image" Target="../media/image28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61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ags" Target="../tags/tag6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5" Type="http://schemas.openxmlformats.org/officeDocument/2006/relationships/image" Target="../media/image420.png"/><Relationship Id="rId10" Type="http://schemas.openxmlformats.org/officeDocument/2006/relationships/image" Target="../media/image370.png"/><Relationship Id="rId4" Type="http://schemas.openxmlformats.org/officeDocument/2006/relationships/image" Target="../media/image31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61.emf"/><Relationship Id="rId21" Type="http://schemas.openxmlformats.org/officeDocument/2006/relationships/image" Target="../media/image591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0.png"/><Relationship Id="rId20" Type="http://schemas.openxmlformats.org/officeDocument/2006/relationships/image" Target="../media/image580.png"/><Relationship Id="rId1" Type="http://schemas.openxmlformats.org/officeDocument/2006/relationships/tags" Target="../tags/tag61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0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50.png"/><Relationship Id="rId9" Type="http://schemas.openxmlformats.org/officeDocument/2006/relationships/image" Target="../media/image470.png"/><Relationship Id="rId14" Type="http://schemas.openxmlformats.org/officeDocument/2006/relationships/image" Target="../media/image52.png"/><Relationship Id="rId22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6" Type="http://schemas.openxmlformats.org/officeDocument/2006/relationships/tags" Target="../tags/tag66.xml"/><Relationship Id="rId11" Type="http://schemas.openxmlformats.org/officeDocument/2006/relationships/image" Target="../media/image5.png"/><Relationship Id="rId5" Type="http://schemas.openxmlformats.org/officeDocument/2006/relationships/tags" Target="../tags/tag65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emf"/><Relationship Id="rId3" Type="http://schemas.openxmlformats.org/officeDocument/2006/relationships/tags" Target="../tags/tag69.xml"/><Relationship Id="rId21" Type="http://schemas.openxmlformats.org/officeDocument/2006/relationships/image" Target="../media/image66.png"/><Relationship Id="rId7" Type="http://schemas.openxmlformats.org/officeDocument/2006/relationships/slideLayout" Target="../slideLayouts/slideLayout12.xml"/><Relationship Id="rId17" Type="http://schemas.openxmlformats.org/officeDocument/2006/relationships/oleObject" Target="../embeddings/oleObject8.bin"/><Relationship Id="rId2" Type="http://schemas.openxmlformats.org/officeDocument/2006/relationships/tags" Target="../tags/tag68.xml"/><Relationship Id="rId16" Type="http://schemas.openxmlformats.org/officeDocument/2006/relationships/image" Target="../media/image120.png"/><Relationship Id="rId20" Type="http://schemas.openxmlformats.org/officeDocument/2006/relationships/image" Target="../media/image65.png"/><Relationship Id="rId1" Type="http://schemas.openxmlformats.org/officeDocument/2006/relationships/vmlDrawing" Target="../drawings/vmlDrawing8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23" Type="http://schemas.openxmlformats.org/officeDocument/2006/relationships/image" Target="../media/image5.png"/><Relationship Id="rId19" Type="http://schemas.openxmlformats.org/officeDocument/2006/relationships/image" Target="../media/image3.png"/><Relationship Id="rId4" Type="http://schemas.openxmlformats.org/officeDocument/2006/relationships/tags" Target="../tags/tag70.xml"/><Relationship Id="rId22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12.xml"/><Relationship Id="rId21" Type="http://schemas.openxmlformats.org/officeDocument/2006/relationships/oleObject" Target="../embeddings/oleObject11.bin"/><Relationship Id="rId17" Type="http://schemas.openxmlformats.org/officeDocument/2006/relationships/image" Target="../media/image68.wmf"/><Relationship Id="rId25" Type="http://schemas.openxmlformats.org/officeDocument/2006/relationships/image" Target="../media/image129.png"/><Relationship Id="rId2" Type="http://schemas.openxmlformats.org/officeDocument/2006/relationships/tags" Target="../tags/tag73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9.vml"/><Relationship Id="rId24" Type="http://schemas.openxmlformats.org/officeDocument/2006/relationships/image" Target="../media/image71.wmf"/><Relationship Id="rId15" Type="http://schemas.openxmlformats.org/officeDocument/2006/relationships/image" Target="../media/image128.png"/><Relationship Id="rId23" Type="http://schemas.openxmlformats.org/officeDocument/2006/relationships/oleObject" Target="../embeddings/oleObject12.bin"/><Relationship Id="rId19" Type="http://schemas.openxmlformats.org/officeDocument/2006/relationships/image" Target="../media/image69.wmf"/><Relationship Id="rId9" Type="http://schemas.openxmlformats.org/officeDocument/2006/relationships/image" Target="../media/image74.png"/><Relationship Id="rId22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3.png"/><Relationship Id="rId3" Type="http://schemas.openxmlformats.org/officeDocument/2006/relationships/image" Target="../media/image72.wmf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Relationship Id="rId11" Type="http://schemas.openxmlformats.org/officeDocument/2006/relationships/image" Target="../media/image122.png"/><Relationship Id="rId10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6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3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image" Target="../media/image3.png"/><Relationship Id="rId5" Type="http://schemas.openxmlformats.org/officeDocument/2006/relationships/tags" Target="../tags/tag17.xml"/><Relationship Id="rId10" Type="http://schemas.openxmlformats.org/officeDocument/2006/relationships/image" Target="../media/image28.emf"/><Relationship Id="rId4" Type="http://schemas.openxmlformats.org/officeDocument/2006/relationships/tags" Target="../tags/tag16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375197"/>
            <a:ext cx="285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Stats for Engineers Lecture 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6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481608"/>
            <a:ext cx="83529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GB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Example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: </a:t>
            </a:r>
            <a:r>
              <a:rPr lang="en-GB" b="1" dirty="0" smtClean="0">
                <a:latin typeface="Calibri" pitchFamily="34" charset="0"/>
                <a:cs typeface="Times New Roman" pitchFamily="18" charset="0"/>
              </a:rPr>
              <a:t>Polling</a:t>
            </a:r>
            <a:endParaRPr lang="en-GB" b="1" dirty="0">
              <a:latin typeface="Calibri" pitchFamily="34" charset="0"/>
              <a:cs typeface="Times New Roman" pitchFamily="18" charset="0"/>
            </a:endParaRPr>
          </a:p>
          <a:p>
            <a:pPr algn="l"/>
            <a:endParaRPr lang="en-US" dirty="0"/>
          </a:p>
          <a:p>
            <a:pPr algn="l" eaLnBrk="0" hangingPunct="0"/>
            <a:r>
              <a:rPr lang="en-GB" dirty="0">
                <a:latin typeface="Calibri" pitchFamily="34" charset="0"/>
                <a:cs typeface="Times New Roman" pitchFamily="18" charset="0"/>
              </a:rPr>
              <a:t>A sample of 1000 random voters were polled, with 350 saying they will vote for the Conservatives and 650 saying another party. What is the 95% confidence interval for the Conservative share of the vote?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2420888"/>
                <a:ext cx="765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>
                    <a:solidFill>
                      <a:srgbClr val="FF0000"/>
                    </a:solidFill>
                  </a:rPr>
                  <a:t>Answer</a:t>
                </a:r>
                <a:r>
                  <a:rPr lang="en-GB" dirty="0" smtClean="0"/>
                  <a:t>: this is Binomial data, but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=1000</m:t>
                    </m:r>
                  </m:oMath>
                </a14:m>
                <a:r>
                  <a:rPr lang="en-GB" dirty="0" smtClean="0"/>
                  <a:t> so can approximate as Normal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8"/>
                <a:ext cx="765978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17" t="-8197" r="-55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4740" y="3843414"/>
                <a:ext cx="545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𝑛𝑝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≈1000×0.35×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1−0.35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=227.5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40" y="3843414"/>
                <a:ext cx="54552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996952"/>
                <a:ext cx="6683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 is the number voting Conservative,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∼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96952"/>
                <a:ext cx="668324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30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3366284"/>
                <a:ext cx="5856988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Take variance from the Binomial result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350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=0.35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66284"/>
                <a:ext cx="5856988" cy="489686"/>
              </a:xfrm>
              <a:prstGeom prst="rect">
                <a:avLst/>
              </a:prstGeom>
              <a:blipFill rotWithShape="1">
                <a:blip r:embed="rId6"/>
                <a:stretch>
                  <a:fillRect l="-832"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168" y="4306860"/>
                <a:ext cx="2387320" cy="4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227.5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≈15.1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06860"/>
                <a:ext cx="2387320" cy="4075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6135" y="4869160"/>
                <a:ext cx="68622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95% confidence interval for the total votes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dirty="0">
                          <a:latin typeface="Cambria Math"/>
                        </a:rPr>
                        <m:t>3</m:t>
                      </m:r>
                      <m:r>
                        <a:rPr lang="en-GB" b="0" i="0" dirty="0" smtClean="0">
                          <a:latin typeface="Cambria Math"/>
                        </a:rPr>
                        <m:t>5</m:t>
                      </m:r>
                      <m:r>
                        <a:rPr lang="en-GB" b="0" i="1" dirty="0" smtClean="0">
                          <a:latin typeface="Cambria Math"/>
                        </a:rPr>
                        <m:t>0± </m:t>
                      </m:r>
                      <m:r>
                        <a:rPr lang="en-GB" i="1">
                          <a:latin typeface="Cambria Math"/>
                        </a:rPr>
                        <m:t>1.96</m:t>
                      </m:r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=350±1.96×15.1</m:t>
                      </m:r>
                      <m:r>
                        <a:rPr lang="en-GB" b="0" i="0" smtClean="0">
                          <a:latin typeface="Cambria Math"/>
                        </a:rPr>
                        <m:t>=350</m:t>
                      </m:r>
                      <m:r>
                        <a:rPr lang="en-GB" b="0" i="1" smtClean="0">
                          <a:latin typeface="Cambria Math"/>
                        </a:rPr>
                        <m:t>±29.6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5" y="4869160"/>
                <a:ext cx="686220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710" t="-3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3774" y="5817220"/>
                <a:ext cx="5521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95% confidence interval for the </a:t>
                </a:r>
                <a:r>
                  <a:rPr lang="en-GB" i="1" dirty="0" smtClean="0"/>
                  <a:t>fraction</a:t>
                </a:r>
                <a:r>
                  <a:rPr lang="en-GB" dirty="0"/>
                  <a:t> </a:t>
                </a:r>
                <a:r>
                  <a:rPr lang="en-GB" dirty="0" smtClean="0"/>
                  <a:t>of the votes is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4" y="5817220"/>
                <a:ext cx="552164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1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9610" y="6239689"/>
                <a:ext cx="277030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350±29.6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≈0.35±0.03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10" y="6239689"/>
                <a:ext cx="2770309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0008" y="6364178"/>
                <a:ext cx="2825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±</m:t>
                    </m:r>
                  </m:oMath>
                </a14:m>
                <a:r>
                  <a:rPr lang="en-GB" dirty="0" smtClean="0"/>
                  <a:t>3% confidence interval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08" y="6364178"/>
                <a:ext cx="282526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944" t="-8197" r="-129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65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179512" y="668734"/>
                <a:ext cx="5328592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GB" sz="2000" b="1" i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Example – variance unknown</a:t>
                </a:r>
                <a:endParaRPr lang="en-GB" sz="2000" b="1" dirty="0" smtClean="0">
                  <a:latin typeface="Calibri" pitchFamily="34" charset="0"/>
                  <a:cs typeface="Times New Roman" pitchFamily="18" charset="0"/>
                </a:endParaRPr>
              </a:p>
              <a:p>
                <a:pPr algn="l"/>
                <a:endParaRPr lang="en-US" sz="2000" dirty="0" smtClean="0"/>
              </a:p>
              <a:p>
                <a:pPr algn="l"/>
                <a:r>
                  <a:rPr lang="en-GB" sz="2000" dirty="0" smtClean="0"/>
                  <a:t>A large number of steel plates will be used to build a ship. A sample of ten are tested and found to have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0" smtClean="0">
                        <a:latin typeface="Cambria Math"/>
                      </a:rPr>
                      <m:t>2.13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</a:rPr>
                      <m:t>kg</m:t>
                    </m:r>
                  </m:oMath>
                </a14:m>
                <a:r>
                  <a:rPr lang="en-GB" sz="2000" dirty="0" smtClean="0"/>
                  <a:t> and sample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0" smtClean="0">
                                <a:latin typeface="Cambria Math"/>
                              </a:rPr>
                              <m:t>0.25 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/>
                              </a:rPr>
                              <m:t>kg</m:t>
                            </m:r>
                          </m:e>
                        </m:d>
                      </m:e>
                      <m:sup>
                        <m:r>
                          <a:rPr lang="en-GB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 What is the 95% confidence interval for the mean weight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? </a:t>
                </a:r>
                <a:endParaRPr lang="en-GB" sz="2000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68734"/>
                <a:ext cx="5328592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143" t="-1087" r="-1829"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1218"/>
            <a:ext cx="3206849" cy="25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536" y="5229200"/>
                <a:ext cx="3868303" cy="124405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GB" b="0" i="1" dirty="0" smtClean="0">
                    <a:latin typeface="Cambria Math"/>
                  </a:rPr>
                  <a:t>Reminder:</a:t>
                </a:r>
              </a:p>
              <a:p>
                <a:endParaRPr lang="en-GB" i="1" dirty="0">
                  <a:latin typeface="Cambria Math"/>
                </a:endParaRPr>
              </a:p>
              <a:p>
                <a:r>
                  <a:rPr lang="en-GB" b="0" dirty="0" smtClean="0">
                    <a:latin typeface="Cambria Math"/>
                  </a:rPr>
                  <a:t>Sample Varia</a:t>
                </a:r>
                <a:r>
                  <a:rPr lang="en-GB" dirty="0" smtClean="0">
                    <a:latin typeface="Cambria Math"/>
                  </a:rPr>
                  <a:t>nce: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GB" sz="2400" i="1"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𝑛</m:t>
                        </m:r>
                        <m:r>
                          <a:rPr lang="en-GB" sz="24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29200"/>
                <a:ext cx="3868303" cy="1244059"/>
              </a:xfrm>
              <a:prstGeom prst="rect">
                <a:avLst/>
              </a:prstGeom>
              <a:blipFill rotWithShape="1">
                <a:blip r:embed="rId5"/>
                <a:stretch>
                  <a:fillRect l="-1258" t="-24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915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332656"/>
                <a:ext cx="7842111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2060"/>
                    </a:solidFill>
                  </a:rPr>
                  <a:t>Normal </a:t>
                </a:r>
                <a:r>
                  <a:rPr lang="en-GB" sz="2000" b="1" dirty="0">
                    <a:solidFill>
                      <a:srgbClr val="002060"/>
                    </a:solidFill>
                  </a:rPr>
                  <a:t>data, variance </a:t>
                </a:r>
                <a:r>
                  <a:rPr lang="en-GB" sz="2000" b="1" dirty="0" smtClean="0">
                    <a:solidFill>
                      <a:srgbClr val="002060"/>
                    </a:solidFill>
                  </a:rPr>
                  <a:t>unknown</a:t>
                </a:r>
                <a:endParaRPr lang="en-GB" sz="2000" dirty="0">
                  <a:solidFill>
                    <a:srgbClr val="002060"/>
                  </a:solidFill>
                </a:endParaRPr>
              </a:p>
              <a:p>
                <a:r>
                  <a:rPr lang="en-GB" b="1" dirty="0"/>
                  <a:t> </a:t>
                </a:r>
                <a:endParaRPr lang="en-GB" dirty="0"/>
              </a:p>
              <a:p>
                <a:r>
                  <a:rPr lang="en-GB" dirty="0"/>
                  <a:t>Random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nd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 smtClean="0"/>
                  <a:t>are both </a:t>
                </a:r>
                <a:r>
                  <a:rPr lang="en-GB" dirty="0"/>
                  <a:t>unknown. </a:t>
                </a:r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656"/>
                <a:ext cx="7842111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855" t="-2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3952" y="1414517"/>
                <a:ext cx="84425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Want </a:t>
                </a:r>
                <a:r>
                  <a:rPr lang="en-GB" dirty="0"/>
                  <a:t>a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, using observed sample mean and variance.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52" y="1414517"/>
                <a:ext cx="844254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7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1085" y="2091726"/>
                <a:ext cx="8068277" cy="546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GB" dirty="0">
                    <a:solidFill>
                      <a:schemeClr val="tx1"/>
                    </a:solidFill>
                  </a:rPr>
                  <a:t>we </a:t>
                </a:r>
                <a:r>
                  <a:rPr lang="en-GB" i="1" dirty="0">
                    <a:solidFill>
                      <a:srgbClr val="C00000"/>
                    </a:solidFill>
                  </a:rPr>
                  <a:t>know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variance: use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/ 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which is </a:t>
                </a:r>
                <a:r>
                  <a:rPr lang="en-GB" i="1" dirty="0">
                    <a:solidFill>
                      <a:srgbClr val="C00000"/>
                    </a:solidFill>
                  </a:rPr>
                  <a:t>normally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distributed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85" y="2091726"/>
                <a:ext cx="8068277" cy="546688"/>
              </a:xfrm>
              <a:prstGeom prst="rect">
                <a:avLst/>
              </a:prstGeom>
              <a:blipFill rotWithShape="1">
                <a:blip r:embed="rId5"/>
                <a:stretch>
                  <a:fillRect l="-60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3568" y="2911792"/>
                <a:ext cx="5259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But don’t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, so have to use sample </a:t>
                </a:r>
                <a:r>
                  <a:rPr lang="en-GB" dirty="0">
                    <a:solidFill>
                      <a:schemeClr val="tx1"/>
                    </a:solidFill>
                  </a:rPr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11792"/>
                <a:ext cx="525971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27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4020" y="3315863"/>
                <a:ext cx="8329979" cy="79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GB" dirty="0">
                    <a:solidFill>
                      <a:schemeClr val="tx1"/>
                    </a:solidFill>
                  </a:rPr>
                  <a:t>we </a:t>
                </a:r>
                <a:r>
                  <a:rPr lang="en-GB" i="1" dirty="0" smtClean="0">
                    <a:solidFill>
                      <a:srgbClr val="C00000"/>
                    </a:solidFill>
                  </a:rPr>
                  <a:t>don’t know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the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variance: use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/ 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which has a</a:t>
                </a:r>
                <a:r>
                  <a:rPr lang="en-GB" i="1" dirty="0" smtClean="0">
                    <a:solidFill>
                      <a:srgbClr val="C00000"/>
                    </a:solidFill>
                  </a:rPr>
                  <a:t> t-distribution </a:t>
                </a:r>
                <a:br>
                  <a:rPr lang="en-GB" i="1" dirty="0" smtClean="0">
                    <a:solidFill>
                      <a:srgbClr val="C00000"/>
                    </a:solidFill>
                  </a:rPr>
                </a:br>
                <a:r>
                  <a:rPr lang="en-GB" sz="1600" dirty="0" smtClean="0">
                    <a:solidFill>
                      <a:schemeClr val="tx1"/>
                    </a:solidFill>
                  </a:rPr>
                  <a:t>(with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</a:rPr>
                  <a:t> d.o.f)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20" y="3315863"/>
                <a:ext cx="8329979" cy="792909"/>
              </a:xfrm>
              <a:prstGeom prst="rect">
                <a:avLst/>
              </a:prstGeom>
              <a:blipFill rotWithShape="1">
                <a:blip r:embed="rId7"/>
                <a:stretch>
                  <a:fillRect l="-659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653136"/>
            <a:ext cx="6079019" cy="19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38457" y="4118510"/>
            <a:ext cx="50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Sometimes more fully as “Student’s t-distribution”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717556" y="4715271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Wikipedia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48621" y="2505349"/>
                <a:ext cx="2096921" cy="433645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Remember: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1400" b="0" i="1" dirty="0" smtClean="0">
                        <a:latin typeface="Cambria Math"/>
                      </a:rPr>
                      <m:t>∼</m:t>
                    </m:r>
                    <m:r>
                      <a:rPr lang="en-GB" sz="1400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1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latin typeface="Cambria Math"/>
                          </a:rPr>
                          <m:t>𝜇</m:t>
                        </m:r>
                        <m:r>
                          <a:rPr lang="en-GB" sz="1400" b="0" i="1" dirty="0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GB" sz="1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4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b="0" i="1" dirty="0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21" y="2505349"/>
                <a:ext cx="2096921" cy="433645"/>
              </a:xfrm>
              <a:prstGeom prst="rect">
                <a:avLst/>
              </a:prstGeom>
              <a:blipFill rotWithShape="1">
                <a:blip r:embed="rId9"/>
                <a:stretch>
                  <a:fillRect l="-289" b="-137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59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2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2038304"/>
            <a:ext cx="2776384" cy="234433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65372" y="2170751"/>
            <a:ext cx="2384822" cy="22118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655" y="2281568"/>
            <a:ext cx="2916907" cy="21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6384" y="1340768"/>
                <a:ext cx="1622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𝜈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/>
                        </a:rPr>
                        <m:t>𝑛</m:t>
                      </m:r>
                      <m:r>
                        <a:rPr lang="en-GB" i="1" smtClean="0">
                          <a:latin typeface="Cambria Math"/>
                        </a:rPr>
                        <m:t>−1=1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4" y="1340768"/>
                <a:ext cx="162256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73048" y="1354222"/>
                <a:ext cx="16225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𝜈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/>
                        </a:rPr>
                        <m:t>𝑛</m:t>
                      </m:r>
                      <m:r>
                        <a:rPr lang="en-GB" i="1" smtClean="0">
                          <a:latin typeface="Cambria Math"/>
                        </a:rPr>
                        <m:t>−1=5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48" y="1354222"/>
                <a:ext cx="16225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65708" y="1354222"/>
                <a:ext cx="1750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𝜈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𝑛</m:t>
                      </m:r>
                      <m:r>
                        <a:rPr lang="en-GB" i="1">
                          <a:latin typeface="Cambria Math"/>
                        </a:rPr>
                        <m:t>−1=50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708" y="1354222"/>
                <a:ext cx="17508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1691680" y="2281568"/>
            <a:ext cx="360040" cy="139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9185" y="2118019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Normal</a:t>
            </a:r>
            <a:endParaRPr lang="en-GB" sz="1600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91680" y="2772522"/>
            <a:ext cx="360040" cy="139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09185" y="2608973"/>
            <a:ext cx="1282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t-distribution</a:t>
            </a:r>
            <a:endParaRPr lang="en-GB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6235" y="5085184"/>
                <a:ext cx="4796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For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the t-distribution tends to the Normal</a:t>
                </a:r>
                <a:br>
                  <a:rPr lang="en-GB" dirty="0" smtClean="0"/>
                </a:br>
                <a:r>
                  <a:rPr lang="en-GB" dirty="0" smtClean="0"/>
                  <a:t> - in general broader tails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35" y="5085184"/>
                <a:ext cx="4796185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145" t="-4717" r="-25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58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332656"/>
            <a:ext cx="3801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Confidence </a:t>
            </a:r>
            <a:r>
              <a:rPr lang="en-GB" sz="2000" b="1" dirty="0" smtClean="0">
                <a:solidFill>
                  <a:srgbClr val="002060"/>
                </a:solidFill>
              </a:rPr>
              <a:t>Intervals for the mean</a:t>
            </a:r>
            <a:endParaRPr lang="en-GB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1052736"/>
                <a:ext cx="7344816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known,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𝑧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 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𝑧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 is obtained from Normal </a:t>
                </a:r>
                <a:r>
                  <a:rPr lang="en-GB" dirty="0" smtClean="0"/>
                  <a:t>tables (z=1.96 for two-tailed 95% confidence limit).</a:t>
                </a:r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2736"/>
                <a:ext cx="7344816" cy="933012"/>
              </a:xfrm>
              <a:prstGeom prst="rect">
                <a:avLst/>
              </a:prstGeom>
              <a:blipFill rotWithShape="1">
                <a:blip r:embed="rId3"/>
                <a:stretch>
                  <a:fillRect l="-747" r="-498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7640" y="2281716"/>
                <a:ext cx="7478776" cy="65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unknown, we need to make two changes: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40" y="2281716"/>
                <a:ext cx="7478776" cy="652551"/>
              </a:xfrm>
              <a:prstGeom prst="rect">
                <a:avLst/>
              </a:prstGeom>
              <a:blipFill rotWithShape="1">
                <a:blip r:embed="rId4"/>
                <a:stretch>
                  <a:fillRect l="-652" t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6000" y="2828836"/>
                <a:ext cx="4572000" cy="3755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(i)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the sample variance; 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28836"/>
                <a:ext cx="45720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067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91028" y="3356992"/>
                <a:ext cx="616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(ii) replace </a:t>
                </a:r>
                <a:r>
                  <a:rPr lang="en-GB" i="1" dirty="0"/>
                  <a:t>z</a:t>
                </a:r>
                <a:r>
                  <a:rPr lang="en-GB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the value obtained from t-tables,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28" y="3356992"/>
                <a:ext cx="616940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89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1640" y="4725144"/>
                <a:ext cx="6480720" cy="933012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The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if we measure a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and sample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 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6480720" cy="933012"/>
              </a:xfrm>
              <a:prstGeom prst="rect">
                <a:avLst/>
              </a:prstGeom>
              <a:blipFill rotWithShape="1">
                <a:blip r:embed="rId7"/>
                <a:stretch>
                  <a:fillRect l="-657" t="-258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87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68" y="476672"/>
            <a:ext cx="91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t-tables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71600" y="1052736"/>
                <a:ext cx="74888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GB" dirty="0"/>
                  <a:t> for different values Q of the cumulative Student's</a:t>
                </a:r>
                <a:r>
                  <a:rPr lang="en-GB" i="1" dirty="0"/>
                  <a:t> t</a:t>
                </a:r>
                <a:r>
                  <a:rPr lang="en-GB" dirty="0"/>
                  <a:t>-distributions, and for different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𝜈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52736"/>
                <a:ext cx="74888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5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202385" cy="36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3"/>
          <p:cNvSpPr>
            <a:spLocks noChangeShapeType="1"/>
          </p:cNvSpPr>
          <p:nvPr/>
        </p:nvSpPr>
        <p:spPr bwMode="auto">
          <a:xfrm flipV="1">
            <a:off x="6582169" y="5517231"/>
            <a:ext cx="292198" cy="3600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6277369" y="5877272"/>
                <a:ext cx="45090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7369" y="5877272"/>
                <a:ext cx="450900" cy="432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508104" y="4509120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10C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800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Q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3648" y="2406918"/>
                <a:ext cx="2222916" cy="70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𝑄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)= </m:t>
                      </m:r>
                      <m:nary>
                        <m:naryPr>
                          <m:limLoc m:val="subSup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06918"/>
                <a:ext cx="2222916" cy="7058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7584" y="3429000"/>
                <a:ext cx="2952328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The parameter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𝜈</m:t>
                    </m:r>
                  </m:oMath>
                </a14:m>
                <a:r>
                  <a:rPr lang="en-GB" dirty="0"/>
                  <a:t> is called the number of degrees of freedom. 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(when </a:t>
                </a:r>
                <a:r>
                  <a:rPr lang="en-GB" dirty="0"/>
                  <a:t>the mean and variance are unknown, there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 smtClean="0"/>
                  <a:t> degrees </a:t>
                </a:r>
                <a:r>
                  <a:rPr lang="en-GB" dirty="0"/>
                  <a:t>of freedom to estimate the </a:t>
                </a:r>
                <a:r>
                  <a:rPr lang="en-GB" dirty="0" smtClean="0"/>
                  <a:t>variance)</a:t>
                </a:r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429000"/>
                <a:ext cx="2952328" cy="2585323"/>
              </a:xfrm>
              <a:prstGeom prst="rect">
                <a:avLst/>
              </a:prstGeom>
              <a:blipFill rotWithShape="1">
                <a:blip r:embed="rId7"/>
                <a:stretch>
                  <a:fillRect l="-1860" t="-1179" r="-1033" b="-2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9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1"/>
            <a:ext cx="3804845" cy="68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72998"/>
            <a:ext cx="4202385" cy="36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"/>
          <p:cNvSpPr>
            <a:spLocks noChangeShapeType="1"/>
          </p:cNvSpPr>
          <p:nvPr/>
        </p:nvSpPr>
        <p:spPr bwMode="auto">
          <a:xfrm flipV="1">
            <a:off x="2981769" y="3957373"/>
            <a:ext cx="292198" cy="3600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2676969" y="4317414"/>
                <a:ext cx="45090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kumimoji="0" lang="en-GB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969" y="4317414"/>
                <a:ext cx="450900" cy="432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7704" y="2949262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10C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800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Q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4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For a 95% confidence interval, we want the middle 95% region, so Q = 0.975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(0.05/2=0.025 </a:t>
            </a:r>
            <a:r>
              <a:rPr lang="en-GB" dirty="0"/>
              <a:t>in both tails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0040" y="59051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Similarly, for a 99% confidence interval, we would want Q = 0.995.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6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Text Box 4"/>
              <p:cNvSpPr txBox="1">
                <a:spLocks noChangeArrowheads="1"/>
              </p:cNvSpPr>
              <p:nvPr/>
            </p:nvSpPr>
            <p:spPr bwMode="auto">
              <a:xfrm>
                <a:off x="179512" y="162814"/>
                <a:ext cx="4945222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2000" i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t-distribution example:</a:t>
                </a:r>
              </a:p>
              <a:p>
                <a:pPr algn="l"/>
                <a:endParaRPr lang="en-GB" sz="2000" dirty="0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  <a:p>
                <a:r>
                  <a:rPr lang="en-GB" sz="2000" dirty="0"/>
                  <a:t>A large number of steel plates will be used to build a ship. A sample of ten are tested and found to have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>
                        <a:latin typeface="Cambria Math"/>
                      </a:rPr>
                      <m:t>2.13</m:t>
                    </m:r>
                    <m:r>
                      <m:rPr>
                        <m:sty m:val="p"/>
                      </m:rPr>
                      <a:rPr lang="en-GB" sz="2000">
                        <a:latin typeface="Cambria Math"/>
                      </a:rPr>
                      <m:t>kg</m:t>
                    </m:r>
                  </m:oMath>
                </a14:m>
                <a:r>
                  <a:rPr lang="en-GB" sz="2000" dirty="0"/>
                  <a:t> and sample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>
                                <a:latin typeface="Cambria Math"/>
                              </a:rPr>
                              <m:t>0.25 </m:t>
                            </m:r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kg</m:t>
                            </m:r>
                          </m:e>
                        </m:d>
                      </m:e>
                      <m:sup>
                        <m:r>
                          <a:rPr lang="en-GB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>
                        <a:latin typeface="Cambria Math"/>
                      </a:rPr>
                      <m:t>.</m:t>
                    </m:r>
                  </m:oMath>
                </a14:m>
                <a:r>
                  <a:rPr lang="en-GB" sz="2000" dirty="0">
                    <a:latin typeface="Calibri" pitchFamily="34" charset="0"/>
                    <a:cs typeface="Times New Roman" pitchFamily="18" charset="0"/>
                  </a:rPr>
                  <a:t> What is the 95% confidence interval for the mean weight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GB" sz="2000" dirty="0">
                    <a:latin typeface="Calibri" pitchFamily="34" charset="0"/>
                    <a:cs typeface="Times New Roman" pitchFamily="18" charset="0"/>
                  </a:rPr>
                  <a:t>? </a:t>
                </a:r>
              </a:p>
              <a:p>
                <a:endParaRPr lang="en-GB" sz="20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5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2814"/>
                <a:ext cx="4945222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32" t="-1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802" y="3233405"/>
                <a:ext cx="47983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From t-tables,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𝜈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−1=9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for </a:t>
                </a:r>
                <a:r>
                  <a:rPr lang="en-GB" dirty="0"/>
                  <a:t>Q = </a:t>
                </a:r>
                <a:r>
                  <a:rPr lang="en-GB" dirty="0" smtClean="0"/>
                  <a:t>0.975</a:t>
                </a:r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2" y="3233405"/>
                <a:ext cx="479838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1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056" y="280273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Answer:</a:t>
            </a:r>
            <a:endParaRPr lang="en-GB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061" y="4365053"/>
                <a:ext cx="4684123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95%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		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1" y="4365053"/>
                <a:ext cx="4684123" cy="1741695"/>
              </a:xfrm>
              <a:prstGeom prst="rect">
                <a:avLst/>
              </a:prstGeom>
              <a:blipFill rotWithShape="1">
                <a:blip r:embed="rId5"/>
                <a:stretch>
                  <a:fillRect l="-1172" t="-1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5504" y="6415743"/>
            <a:ext cx="164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i.e. </a:t>
            </a:r>
            <a:r>
              <a:rPr lang="en-GB" dirty="0" smtClean="0"/>
              <a:t>1.95 to 2.31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78" y="-41265"/>
            <a:ext cx="3804845" cy="68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5198" y="3717032"/>
                <a:ext cx="1349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= </a:t>
                </a:r>
                <a:r>
                  <a:rPr lang="en-GB" dirty="0" smtClean="0"/>
                  <a:t>2.2622.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98" y="3717032"/>
                <a:ext cx="134979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36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495831" y="1566971"/>
            <a:ext cx="360040" cy="184666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44208" y="404664"/>
            <a:ext cx="504056" cy="258532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31935" y="1514419"/>
            <a:ext cx="504056" cy="258532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45361" y="1657579"/>
            <a:ext cx="576064" cy="291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6683963" y="743166"/>
            <a:ext cx="12273" cy="771253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56666" y="5505044"/>
                <a:ext cx="4999117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⇒</m:t>
                      </m:r>
                      <m:r>
                        <a:rPr lang="en-GB" i="1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=2.13±</m:t>
                      </m:r>
                      <m:r>
                        <a:rPr lang="en-GB" i="1">
                          <a:latin typeface="Cambria Math"/>
                        </a:rPr>
                        <m:t>2.</m:t>
                      </m:r>
                      <m:r>
                        <a:rPr lang="en-GB" b="0" i="1" smtClean="0">
                          <a:latin typeface="Cambria Math"/>
                        </a:rPr>
                        <m:t>2622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0.25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2.13±0.18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kg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6" y="5505044"/>
                <a:ext cx="4999117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80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10" grpId="0" animBg="1"/>
      <p:bldP spid="11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5683495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2" name="Chart" r:id="rId8" imgW="4953000" imgH="5143500" progId="MSGraph.Chart.8">
                  <p:embed followColorScheme="full"/>
                </p:oleObj>
              </mc:Choice>
              <mc:Fallback>
                <p:oleObj name="Chart" r:id="rId8" imgW="4953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835696" y="260648"/>
                <a:ext cx="4896544" cy="177668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u="sng" dirty="0" smtClean="0"/>
                  <a:t>Confidence interval width</a:t>
                </a:r>
                <a:r>
                  <a:rPr lang="en-GB" sz="1600" dirty="0"/>
                  <a:t/>
                </a:r>
                <a:br>
                  <a:rPr lang="en-GB" sz="1600" dirty="0"/>
                </a:b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600" dirty="0" smtClean="0"/>
                  <a:t>We constructed </a:t>
                </a:r>
                <a:r>
                  <a:rPr lang="en-GB" sz="1600" dirty="0"/>
                  <a:t>a 95% confidence interval </a:t>
                </a:r>
                <a:r>
                  <a:rPr lang="en-GB" sz="1600" dirty="0" smtClean="0"/>
                  <a:t>for the mean using a </a:t>
                </a:r>
                <a:r>
                  <a:rPr lang="en-GB" sz="1600" dirty="0"/>
                  <a:t>random sample of </a:t>
                </a:r>
                <a:r>
                  <a:rPr lang="en-GB" sz="1600" dirty="0" smtClean="0"/>
                  <a:t>size n </a:t>
                </a:r>
                <a:r>
                  <a:rPr lang="en-GB" sz="1600" dirty="0"/>
                  <a:t>= </a:t>
                </a:r>
                <a:r>
                  <a:rPr lang="en-GB" sz="1600" dirty="0" smtClean="0"/>
                  <a:t>10 </a:t>
                </a:r>
                <a:r>
                  <a:rPr lang="en-GB" sz="1600" dirty="0"/>
                  <a:t>with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>
                        <a:latin typeface="Cambria Math"/>
                      </a:rPr>
                      <m:t>2.13</m:t>
                    </m:r>
                    <m:r>
                      <m:rPr>
                        <m:sty m:val="p"/>
                      </m:rPr>
                      <a:rPr lang="en-GB" sz="1600">
                        <a:latin typeface="Cambria Math"/>
                      </a:rPr>
                      <m:t>kg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smtClean="0"/>
                  <a:t>. Which </a:t>
                </a:r>
                <a:r>
                  <a:rPr lang="en-GB" sz="1600" dirty="0"/>
                  <a:t>of the following conditions would NOT </a:t>
                </a:r>
                <a:r>
                  <a:rPr lang="en-GB" sz="1600" dirty="0" smtClean="0"/>
                  <a:t>probably lead to </a:t>
                </a:r>
                <a:r>
                  <a:rPr lang="en-GB" sz="1600" dirty="0"/>
                  <a:t>a narrower confidence interval</a:t>
                </a:r>
                <a:r>
                  <a:rPr lang="en-GB" sz="1600" dirty="0" smtClean="0"/>
                  <a:t>?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35696" y="260648"/>
                <a:ext cx="4896544" cy="1776688"/>
              </a:xfrm>
              <a:blipFill rotWithShape="1">
                <a:blip r:embed="rId10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958" y="2037336"/>
            <a:ext cx="15119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/>
              <a:t>Question  adapted from </a:t>
            </a:r>
          </a:p>
          <a:p>
            <a:r>
              <a:rPr lang="en-GB" sz="1050" i="1" dirty="0" smtClean="0"/>
              <a:t>Derek </a:t>
            </a:r>
            <a:r>
              <a:rPr lang="en-GB" sz="1050" i="1" dirty="0" err="1" smtClean="0"/>
              <a:t>Bruff</a:t>
            </a:r>
            <a:endParaRPr lang="en-GB" sz="1050" i="1" dirty="0"/>
          </a:p>
        </p:txBody>
      </p:sp>
      <p:sp>
        <p:nvSpPr>
          <p:cNvPr id="16" name="CorShape1"/>
          <p:cNvSpPr/>
          <p:nvPr>
            <p:custDataLst>
              <p:tags r:id="rId4"/>
            </p:custDataLst>
          </p:nvPr>
        </p:nvSpPr>
        <p:spPr>
          <a:xfrm rot="10800000">
            <a:off x="175958" y="4018860"/>
            <a:ext cx="241300" cy="338584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38576" y="2887798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sz="2000" dirty="0"/>
              <a:t>If you decreased your confidence level </a:t>
            </a:r>
            <a:endParaRPr lang="en-GB" sz="20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000" dirty="0" smtClean="0"/>
              <a:t>If </a:t>
            </a:r>
            <a:r>
              <a:rPr lang="en-GB" sz="2000" dirty="0"/>
              <a:t>you increased your sample size </a:t>
            </a:r>
            <a:endParaRPr lang="en-GB" sz="20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000" dirty="0"/>
              <a:t>If the sample mean was </a:t>
            </a:r>
            <a:r>
              <a:rPr lang="en-GB" sz="2000" dirty="0" smtClean="0"/>
              <a:t>smaller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000" dirty="0"/>
              <a:t>If the population standard deviation was smaller</a:t>
            </a:r>
            <a:endParaRPr lang="en-GB" sz="2000" dirty="0" smtClean="0"/>
          </a:p>
        </p:txBody>
      </p:sp>
      <p:grpSp>
        <p:nvGrpSpPr>
          <p:cNvPr id="9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6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8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94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7"/>
            <a:ext cx="2381872" cy="176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2204864"/>
                <a:ext cx="6696744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95%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is</a:t>
                </a:r>
                <a:r>
                  <a:rPr lang="en-GB" dirty="0" smtClean="0"/>
                  <a:t>: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; width is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6696744" cy="656013"/>
              </a:xfrm>
              <a:prstGeom prst="rect">
                <a:avLst/>
              </a:prstGeom>
              <a:blipFill rotWithShape="1">
                <a:blip r:embed="rId5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835696" y="260648"/>
                <a:ext cx="4896544" cy="177668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u="sng" dirty="0" smtClean="0"/>
                  <a:t>Confidence interval width</a:t>
                </a:r>
                <a:r>
                  <a:rPr lang="en-GB" sz="1600" dirty="0"/>
                  <a:t/>
                </a:r>
                <a:br>
                  <a:rPr lang="en-GB" sz="1600" dirty="0"/>
                </a:b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600" dirty="0"/>
                  <a:t>We constructed a 95% confidence interval for the mean using a random sample of size n = 10 with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>
                        <a:latin typeface="Cambria Math"/>
                      </a:rPr>
                      <m:t>2.13</m:t>
                    </m:r>
                    <m:r>
                      <m:rPr>
                        <m:sty m:val="p"/>
                      </m:rPr>
                      <a:rPr lang="en-GB" sz="1600">
                        <a:latin typeface="Cambria Math"/>
                      </a:rPr>
                      <m:t>kg</m:t>
                    </m:r>
                  </m:oMath>
                </a14:m>
                <a:r>
                  <a:rPr lang="en-GB" sz="1600" dirty="0"/>
                  <a:t> . Which of the following conditions would NOT probably lead to a narrower confidence interval</a:t>
                </a:r>
                <a:r>
                  <a:rPr lang="en-GB" sz="1600" dirty="0" smtClean="0"/>
                  <a:t>?</a:t>
                </a:r>
                <a:endParaRPr lang="en-GB" sz="1600" dirty="0"/>
              </a:p>
            </p:txBody>
          </p:sp>
        </mc:Choice>
        <mc:Fallback xmlns="">
          <p:sp>
            <p:nvSpPr>
              <p:cNvPr id="5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35696" y="260648"/>
                <a:ext cx="4896544" cy="1776688"/>
              </a:xfrm>
              <a:blipFill rotWithShape="1">
                <a:blip r:embed="rId6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692" y="3030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Decrease </a:t>
            </a:r>
            <a:r>
              <a:rPr lang="en-GB" dirty="0">
                <a:solidFill>
                  <a:srgbClr val="FF0000"/>
                </a:solidFill>
              </a:rPr>
              <a:t>your confidence </a:t>
            </a:r>
            <a:r>
              <a:rPr lang="en-GB" dirty="0" smtClean="0">
                <a:solidFill>
                  <a:srgbClr val="FF0000"/>
                </a:solidFill>
              </a:rPr>
              <a:t>level? 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711" y="3501008"/>
                <a:ext cx="540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larger tail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smaller confidence interval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11" y="3501008"/>
                <a:ext cx="540930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2692" y="4004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Increase your sample size?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692" y="49715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Smaller sample mean?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16" y="58919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Smaller population </a:t>
            </a:r>
            <a:r>
              <a:rPr lang="en-GB" dirty="0">
                <a:solidFill>
                  <a:srgbClr val="FF0000"/>
                </a:solidFill>
              </a:rPr>
              <a:t>standard </a:t>
            </a:r>
            <a:r>
              <a:rPr lang="en-GB" dirty="0" smtClean="0">
                <a:solidFill>
                  <a:srgbClr val="FF0000"/>
                </a:solidFill>
              </a:rPr>
              <a:t>deviation?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0199" y="4410520"/>
                <a:ext cx="7520392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larger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smaller confidence interval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 both likely to be smaller)</a:t>
                </a:r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99" y="4410520"/>
                <a:ext cx="7520392" cy="524182"/>
              </a:xfrm>
              <a:prstGeom prst="rect">
                <a:avLst/>
              </a:prstGeom>
              <a:blipFill rotWithShape="1">
                <a:blip r:embed="rId9"/>
                <a:stretch>
                  <a:fillRect r="-729" b="-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199" y="5369440"/>
                <a:ext cx="4858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 smaller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just changes mid-point, not width </a:t>
                </a:r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99" y="5369440"/>
                <a:ext cx="485806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2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7624" y="6315440"/>
                <a:ext cx="5311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likely to be smaller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smaller confidence interval</a:t>
                </a: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315440"/>
                <a:ext cx="531113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34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rShape1"/>
          <p:cNvSpPr/>
          <p:nvPr>
            <p:custDataLst>
              <p:tags r:id="rId2"/>
            </p:custDataLst>
          </p:nvPr>
        </p:nvSpPr>
        <p:spPr>
          <a:xfrm rot="10800000">
            <a:off x="6258577" y="5317403"/>
            <a:ext cx="241300" cy="338584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2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692876" y="332656"/>
                <a:ext cx="5915000" cy="22322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u="sng" dirty="0">
                    <a:solidFill>
                      <a:prstClr val="black"/>
                    </a:solidFill>
                  </a:rPr>
                  <a:t>Confidence intervals</a:t>
                </a: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r>
                  <a:rPr lang="en-GB" sz="1600" dirty="0">
                    <a:solidFill>
                      <a:prstClr val="black"/>
                    </a:solidFill>
                  </a:rPr>
                  <a:t>During component manufacture, a random sample of 500 are weighed each day, and each day a 95% confidence interval is calculated for the mean weight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of the components. On the first day we obtain a confidence interval  for the mean weight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Kg. Which of the following is correct on average if the (unknown) mean weight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and (known) standard deviation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remain constant on different days</a:t>
                </a:r>
                <a:r>
                  <a:rPr lang="en-GB" sz="1600" dirty="0" smtClean="0">
                    <a:solidFill>
                      <a:prstClr val="black"/>
                    </a:solidFill>
                  </a:rPr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2876" y="332656"/>
                <a:ext cx="5915000" cy="2232248"/>
              </a:xfrm>
              <a:blipFill rotWithShape="1">
                <a:blip r:embed="rId8"/>
                <a:stretch>
                  <a:fillRect l="-1134" t="-4098" r="-722" b="-60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0262921"/>
              </p:ext>
            </p:extLst>
          </p:nvPr>
        </p:nvGraphicFramePr>
        <p:xfrm>
          <a:off x="5076056" y="3140968"/>
          <a:ext cx="393243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3140968"/>
                        <a:ext cx="393243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PAnswers"/>
              <p:cNvSpPr>
                <a:spLocks noGrp="1"/>
              </p:cNvSpPr>
              <p:nvPr>
                <p:ph type="body" idx="1"/>
                <p:custDataLst>
                  <p:tags r:id="rId4"/>
                </p:custDataLst>
              </p:nvPr>
            </p:nvSpPr>
            <p:spPr>
              <a:xfrm>
                <a:off x="457200" y="3212976"/>
                <a:ext cx="4114800" cy="2913064"/>
              </a:xfrm>
            </p:spPr>
            <p:txBody>
              <a:bodyPr>
                <a:noAutofit/>
              </a:bodyPr>
              <a:lstStyle/>
              <a:p>
                <a:pPr marL="514350" lvl="0" indent="-514350">
                  <a:buFont typeface="Arial" pitchFamily="34" charset="0"/>
                  <a:buAutoNum type="arabicPeriod"/>
                </a:pPr>
                <a:r>
                  <a:rPr lang="en-GB" sz="1600" dirty="0">
                    <a:solidFill>
                      <a:prstClr val="black"/>
                    </a:solidFill>
                  </a:rPr>
                  <a:t>On 95% of days, the mean weight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is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Kg</a:t>
                </a:r>
              </a:p>
              <a:p>
                <a:pPr marL="514350" lvl="0" indent="-514350">
                  <a:buFont typeface="Arial" pitchFamily="34" charset="0"/>
                  <a:buAutoNum type="arabicPeriod"/>
                </a:pPr>
                <a:r>
                  <a:rPr lang="en-GB" sz="1600" dirty="0">
                    <a:solidFill>
                      <a:prstClr val="black"/>
                    </a:solidFill>
                  </a:rPr>
                  <a:t>95% of the daily sample means lie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Kg</a:t>
                </a:r>
              </a:p>
              <a:p>
                <a:pPr marL="514350" lvl="0" indent="-514350">
                  <a:buFont typeface="Arial" pitchFamily="34" charset="0"/>
                  <a:buAutoNum type="arabicPeriod"/>
                </a:pPr>
                <a:r>
                  <a:rPr lang="en-GB" sz="1600" dirty="0">
                    <a:solidFill>
                      <a:prstClr val="black"/>
                    </a:solidFill>
                  </a:rPr>
                  <a:t>On 95% of days the calculated confidence interval contains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</m:oMath>
                </a14:m>
                <a:endParaRPr lang="en-GB" sz="1600" dirty="0">
                  <a:solidFill>
                    <a:prstClr val="black"/>
                  </a:solidFill>
                </a:endParaRPr>
              </a:p>
              <a:p>
                <a:pPr marL="514350" lvl="0" indent="-514350">
                  <a:buFont typeface="Arial" pitchFamily="34" charset="0"/>
                  <a:buAutoNum type="arabicPeriod"/>
                </a:pPr>
                <a:r>
                  <a:rPr lang="en-GB" sz="1600" dirty="0">
                    <a:solidFill>
                      <a:prstClr val="black"/>
                    </a:solidFill>
                  </a:rPr>
                  <a:t>95% of the components have weights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Kg</a:t>
                </a:r>
              </a:p>
            </p:txBody>
          </p:sp>
        </mc:Choice>
        <mc:Fallback xmlns="">
          <p:sp>
            <p:nvSpPr>
              <p:cNvPr id="3" name="TPAnswers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12"/>
                </p:custDataLst>
              </p:nvPr>
            </p:nvSpPr>
            <p:spPr>
              <a:xfrm>
                <a:off x="457200" y="3212976"/>
                <a:ext cx="4114800" cy="2913064"/>
              </a:xfrm>
              <a:blipFill rotWithShape="1">
                <a:blip r:embed="rId13"/>
                <a:stretch>
                  <a:fillRect l="-741" t="-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rShape1"/>
          <p:cNvSpPr/>
          <p:nvPr>
            <p:custDataLst>
              <p:tags r:id="rId5"/>
            </p:custDataLst>
          </p:nvPr>
        </p:nvSpPr>
        <p:spPr>
          <a:xfrm rot="10800000">
            <a:off x="203200" y="4388657"/>
            <a:ext cx="317500" cy="317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341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1292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Sample size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862" y="1077846"/>
            <a:ext cx="738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many random samples do you need to reach  desired level of precision?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1862" y="1455588"/>
                <a:ext cx="7560840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For example, for Normal data,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.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2" y="1455588"/>
                <a:ext cx="7560840" cy="656013"/>
              </a:xfrm>
              <a:prstGeom prst="rect">
                <a:avLst/>
              </a:prstGeom>
              <a:blipFill rotWithShape="1">
                <a:blip r:embed="rId3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1862" y="2175668"/>
                <a:ext cx="8136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Suppose we want to estimate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to within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±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dirty="0"/>
                  <a:t> (and the degree of confidence) is given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2" y="2175668"/>
                <a:ext cx="813690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75" t="-4717" r="-10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00700" y="3765910"/>
                <a:ext cx="4572000" cy="6521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⇒</m:t>
                      </m:r>
                      <m:r>
                        <a:rPr lang="en-GB" i="1">
                          <a:latin typeface="Cambria Math"/>
                        </a:rPr>
                        <m:t>𝑛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700" y="3765910"/>
                <a:ext cx="4572000" cy="6521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18695" y="3152422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03001" y="2821999"/>
                <a:ext cx="150265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𝛿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001" y="2821999"/>
                <a:ext cx="1502654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5210" y="45250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7244" y="4542640"/>
                <a:ext cx="4257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(e.g. previous experiments)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44" y="4542640"/>
                <a:ext cx="425757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289" t="-8197" r="-71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3722" y="5064372"/>
                <a:ext cx="5722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 Estimate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. This depends on </a:t>
                </a:r>
                <a:r>
                  <a:rPr lang="en-GB" i="1" dirty="0"/>
                  <a:t>n</a:t>
                </a:r>
                <a:r>
                  <a:rPr lang="en-GB" dirty="0"/>
                  <a:t>, but not very strongly.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22" y="5064372"/>
                <a:ext cx="572214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52" t="-8333" r="-95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80648" y="5613029"/>
                <a:ext cx="4075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e.g. take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=2.1</m:t>
                    </m:r>
                  </m:oMath>
                </a14:m>
                <a:r>
                  <a:rPr lang="en-GB" dirty="0"/>
                  <a:t> for  95% confidence.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648" y="5613029"/>
                <a:ext cx="407521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347" t="-8333" r="-74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0292" y="6284962"/>
                <a:ext cx="8314195" cy="56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Rule of thumb: for 95% confidence, choose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2.1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Estimate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of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variance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n-GB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92" y="6284962"/>
                <a:ext cx="8314195" cy="562333"/>
              </a:xfrm>
              <a:prstGeom prst="rect">
                <a:avLst/>
              </a:prstGeom>
              <a:blipFill rotWithShape="1">
                <a:blip r:embed="rId10"/>
                <a:stretch>
                  <a:fillRect l="-66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51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79512" y="514846"/>
                <a:ext cx="5328592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GB" sz="2000" b="1" i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Example</a:t>
                </a:r>
                <a:endParaRPr lang="en-GB" sz="2000" b="1" dirty="0">
                  <a:latin typeface="Calibri" pitchFamily="34" charset="0"/>
                  <a:cs typeface="Times New Roman" pitchFamily="18" charset="0"/>
                </a:endParaRPr>
              </a:p>
              <a:p>
                <a:pPr algn="l"/>
                <a:endParaRPr lang="en-US" sz="2000" dirty="0" smtClean="0"/>
              </a:p>
              <a:p>
                <a:pPr algn="l"/>
                <a:r>
                  <a:rPr lang="en-GB" sz="2000" dirty="0" smtClean="0"/>
                  <a:t>A large number of steel plates will be used to build a ship. Ten are tested and found to have sample mean weight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0" smtClean="0">
                        <a:latin typeface="Cambria Math"/>
                      </a:rPr>
                      <m:t>2.13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</a:rPr>
                      <m:t>kg</m:t>
                    </m:r>
                  </m:oMath>
                </a14:m>
                <a:r>
                  <a:rPr lang="en-GB" sz="2000" dirty="0" smtClean="0"/>
                  <a:t> and sample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0" smtClean="0">
                                <a:latin typeface="Cambria Math"/>
                              </a:rPr>
                              <m:t>0.25 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/>
                              </a:rPr>
                              <m:t>kg</m:t>
                            </m:r>
                          </m:e>
                        </m:d>
                      </m:e>
                      <m:sup>
                        <m:r>
                          <a:rPr lang="en-GB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0" smtClean="0">
                        <a:latin typeface="Cambria Math"/>
                      </a:rPr>
                      <m:t> .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 How many need to be tested to determine the mean weight with 95% confidence to within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  <a:cs typeface="Times New Roman" pitchFamily="18" charset="0"/>
                      </a:rPr>
                      <m:t>±0.1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  <a:cs typeface="Times New Roman" pitchFamily="18" charset="0"/>
                      </a:rPr>
                      <m:t>kg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? </a:t>
                </a:r>
                <a:endParaRPr lang="en-GB" sz="2000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4846"/>
                <a:ext cx="5328592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143" t="-714" r="-1486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8" y="3424763"/>
            <a:ext cx="9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Answer:</a:t>
            </a:r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1218"/>
            <a:ext cx="3206849" cy="25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2937" y="5373216"/>
                <a:ext cx="4572000" cy="6521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⇒</m:t>
                      </m:r>
                      <m:r>
                        <a:rPr lang="en-GB" i="1" smtClean="0">
                          <a:latin typeface="Cambria Math"/>
                        </a:rPr>
                        <m:t>𝑛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latin typeface="Cambria Math"/>
                                </a:rPr>
                                <m:t>2.1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0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latin typeface="Cambria Math"/>
                                </a:rPr>
                                <m:t>0.25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latin typeface="Cambria Math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=27.6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37" y="5373216"/>
                <a:ext cx="4572000" cy="6521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77663" y="4123498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61969" y="3793075"/>
                <a:ext cx="234423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𝛿</m:t>
                      </m:r>
                      <m:r>
                        <a:rPr lang="en-GB" b="0" i="1" smtClean="0">
                          <a:latin typeface="Cambria Math"/>
                        </a:rPr>
                        <m:t>=0.1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kg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69" y="3793075"/>
                <a:ext cx="2344231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8866" y="4941168"/>
                <a:ext cx="36922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Take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=2.1</m:t>
                    </m:r>
                  </m:oMath>
                </a14:m>
                <a:r>
                  <a:rPr lang="en-GB" dirty="0"/>
                  <a:t> for  95% confidence.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6" y="4941168"/>
                <a:ext cx="369229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20" t="-8333" r="-148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99792" y="6309320"/>
            <a:ext cx="254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i.e. need to test about 28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2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7592268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Chart" r:id="rId8" imgW="4953000" imgH="5143500" progId="MSGraph.Chart.8">
                  <p:embed followColorScheme="full"/>
                </p:oleObj>
              </mc:Choice>
              <mc:Fallback>
                <p:oleObj name="Chart" r:id="rId8" imgW="4953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835696" y="260648"/>
                <a:ext cx="4896544" cy="219218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u="sng" dirty="0" smtClean="0"/>
                  <a:t>Number of samples</a:t>
                </a:r>
                <a:r>
                  <a:rPr lang="en-GB" sz="1600" dirty="0"/>
                  <a:t/>
                </a:r>
                <a:br>
                  <a:rPr lang="en-GB" sz="1600" dirty="0"/>
                </a:br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:r>
                  <a:rPr lang="en-GB" sz="1800" dirty="0" smtClean="0"/>
                  <a:t>If you need 28 samples for the confidence interval to be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  <a:cs typeface="Times New Roman" pitchFamily="18" charset="0"/>
                      </a:rPr>
                      <m:t>±0.1 </m:t>
                    </m:r>
                    <m:r>
                      <m:rPr>
                        <m:sty m:val="p"/>
                      </m:rPr>
                      <a:rPr lang="en-GB" sz="180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a:rPr lang="en-GB" sz="1800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GB" sz="1800" dirty="0" smtClean="0">
                    <a:latin typeface="Calibri" pitchFamily="34" charset="0"/>
                    <a:cs typeface="Times New Roman" pitchFamily="18" charset="0"/>
                  </a:rPr>
                  <a:t> approximately how many samples would you need to get a more accurate answer with confidence interval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  <a:cs typeface="Times New Roman" pitchFamily="18" charset="0"/>
                      </a:rPr>
                      <m:t>±0.</m:t>
                    </m:r>
                    <m:r>
                      <a:rPr lang="en-GB" sz="18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GB" sz="1800" i="1">
                        <a:latin typeface="Cambria Math"/>
                        <a:cs typeface="Times New Roman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GB" sz="180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a:rPr lang="en-GB" sz="1800" b="0" i="0" smtClean="0">
                        <a:latin typeface="Cambria Math"/>
                        <a:cs typeface="Times New Roman" pitchFamily="18" charset="0"/>
                      </a:rPr>
                      <m:t>?</m:t>
                    </m:r>
                  </m:oMath>
                </a14:m>
                <a:endParaRPr lang="en-GB" sz="1800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35696" y="260648"/>
                <a:ext cx="4896544" cy="2192186"/>
              </a:xfrm>
              <a:blipFill rotWithShape="1">
                <a:blip r:embed="rId10"/>
                <a:stretch>
                  <a:fillRect l="-1245" r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rShape1"/>
          <p:cNvSpPr/>
          <p:nvPr>
            <p:custDataLst>
              <p:tags r:id="rId4"/>
            </p:custDataLst>
          </p:nvPr>
        </p:nvSpPr>
        <p:spPr>
          <a:xfrm rot="10800000">
            <a:off x="254184" y="4224276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67544" y="3284984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88.5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280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2800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28000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3846" y="5497205"/>
                <a:ext cx="150265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𝛿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46" y="5497205"/>
                <a:ext cx="1502654" cy="9106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6201987"/>
                <a:ext cx="502515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100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 smtClean="0"/>
                  <a:t>   so need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100×</m:t>
                    </m:r>
                  </m:oMath>
                </a14:m>
                <a:r>
                  <a:rPr lang="en-GB" dirty="0" smtClean="0"/>
                  <a:t> more. i.e. 2800 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1987"/>
                <a:ext cx="5025158" cy="6560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8" name="CDShape" hidden="1"/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6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8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5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735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17847"/>
            <a:ext cx="23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Linear regression</a:t>
            </a:r>
            <a:endParaRPr lang="en-GB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919" y="5773906"/>
                <a:ext cx="84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Linear regression:  fitting </a:t>
                </a:r>
                <a:r>
                  <a:rPr lang="en-GB" dirty="0"/>
                  <a:t>a straight line </a:t>
                </a:r>
                <a:r>
                  <a:rPr lang="en-GB" dirty="0" smtClean="0"/>
                  <a:t>to the </a:t>
                </a:r>
                <a:r>
                  <a:rPr lang="en-GB" i="1" dirty="0" smtClean="0"/>
                  <a:t>mean</a:t>
                </a:r>
                <a:r>
                  <a:rPr lang="en-GB" dirty="0" smtClean="0"/>
                  <a:t>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9" y="5773906"/>
                <a:ext cx="842493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7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89" y="1916832"/>
            <a:ext cx="4824536" cy="3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25" y="779512"/>
                <a:ext cx="7430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We measure a response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at various values of a controlled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5" y="779512"/>
                <a:ext cx="743049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38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997" y="1196075"/>
                <a:ext cx="8700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e.g.</a:t>
                </a:r>
                <a:r>
                  <a:rPr lang="en-GB" sz="1600" dirty="0" smtClean="0"/>
                  <a:t> measure fuel efficiency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600" dirty="0" smtClean="0"/>
                  <a:t> at various values of an experimentally controlled external temperature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97" y="1196075"/>
                <a:ext cx="8700780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420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03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052736"/>
            <a:ext cx="5904656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32678" y="527424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78" y="5274246"/>
                <a:ext cx="3679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7956" y="122811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956" y="1228110"/>
                <a:ext cx="3713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843808" y="1052736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13424" y="529247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424" y="5292478"/>
                <a:ext cx="4607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69632" y="529667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32" y="5296676"/>
                <a:ext cx="4660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98072" y="5296676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72" y="5296676"/>
                <a:ext cx="4660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1538894" y="3293753"/>
            <a:ext cx="2069683" cy="756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2677" y="1052736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2702358" y="2708675"/>
            <a:ext cx="2069683" cy="756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874986" y="1052736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4563231" y="1829167"/>
            <a:ext cx="2069683" cy="756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47664" y="1412776"/>
            <a:ext cx="5976664" cy="2808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03648" y="2636911"/>
            <a:ext cx="1080120" cy="86409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504" y="2313745"/>
                <a:ext cx="14419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Distribution of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600" dirty="0" smtClean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13745"/>
                <a:ext cx="144193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542" t="-3158" b="-1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4788024" y="2816932"/>
            <a:ext cx="269988" cy="317697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9992" y="6015583"/>
                <a:ext cx="453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Regression curve: </a:t>
                </a:r>
                <a:br>
                  <a:rPr lang="en-GB" dirty="0" smtClean="0"/>
                </a:br>
                <a:r>
                  <a:rPr lang="en-GB" dirty="0" smtClean="0"/>
                  <a:t>fits the mean values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distributions 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6015583"/>
                <a:ext cx="4536504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07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647935" y="871228"/>
            <a:ext cx="59766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5400000">
            <a:off x="5037847" y="2927556"/>
            <a:ext cx="51177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26358" y="1172325"/>
                <a:ext cx="133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𝑎𝑥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58" y="1172325"/>
                <a:ext cx="1337226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028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82776"/>
            <a:ext cx="4824536" cy="3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131840" y="2924944"/>
            <a:ext cx="2736304" cy="18722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908720"/>
                <a:ext cx="7222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From a sample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values at various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, we want to fit the regression curve. 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722268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59" t="-8197" r="-50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87624" y="1628800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4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82776"/>
            <a:ext cx="4824536" cy="3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95836" y="3068960"/>
            <a:ext cx="2916324" cy="1728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13407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is 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093296"/>
            <a:ext cx="448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do we mean by a line being a ‘good fit’?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0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788964" y="260648"/>
                <a:ext cx="663508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GB" sz="2000" b="1" u="sng" dirty="0" smtClean="0"/>
                  <a:t>Straight line plots</a:t>
                </a:r>
                <a:br>
                  <a:rPr lang="en-GB" sz="2000" b="1" u="sng" dirty="0" smtClean="0"/>
                </a:br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Which graph is of the line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GB" sz="2000" dirty="0" smtClean="0"/>
                  <a:t>?</a:t>
                </a:r>
                <a:endParaRPr lang="en-GB" sz="2000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88964" y="260648"/>
                <a:ext cx="6635080" cy="1143000"/>
              </a:xfrm>
              <a:blipFill rotWithShape="1">
                <a:blip r:embed="rId8"/>
                <a:stretch>
                  <a:fillRect l="-918" b="-3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5767588"/>
              </p:ext>
            </p:extLst>
          </p:nvPr>
        </p:nvGraphicFramePr>
        <p:xfrm>
          <a:off x="5508104" y="2775554"/>
          <a:ext cx="3572396" cy="401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8104" y="2775554"/>
                        <a:ext cx="3572396" cy="401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 hidden="1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132856"/>
            <a:ext cx="4114800" cy="399330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Plot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Plot2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Plot3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Plot4</a:t>
            </a:r>
            <a:endParaRPr lang="en-GB" dirty="0"/>
          </a:p>
        </p:txBody>
      </p:sp>
      <p:grpSp>
        <p:nvGrpSpPr>
          <p:cNvPr id="8" name="Picture Choice 1"/>
          <p:cNvGrpSpPr/>
          <p:nvPr/>
        </p:nvGrpSpPr>
        <p:grpSpPr>
          <a:xfrm>
            <a:off x="10388" y="2089795"/>
            <a:ext cx="2376000" cy="2448000"/>
            <a:chOff x="3348138" y="1385380"/>
            <a:chExt cx="2134500" cy="2325000"/>
          </a:xfrm>
        </p:grpSpPr>
        <p:pic>
          <p:nvPicPr>
            <p:cNvPr id="18440" name="PSPic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638" y="1766380"/>
              <a:ext cx="1944000" cy="19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SText1"/>
            <p:cNvSpPr txBox="1"/>
            <p:nvPr/>
          </p:nvSpPr>
          <p:spPr>
            <a:xfrm>
              <a:off x="3538638" y="1385380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1.</a:t>
              </a:r>
              <a:endParaRPr lang="en-GB" sz="2400"/>
            </a:p>
          </p:txBody>
        </p:sp>
        <p:sp>
          <p:nvSpPr>
            <p:cNvPr id="7" name="PSArrow1"/>
            <p:cNvSpPr/>
            <p:nvPr/>
          </p:nvSpPr>
          <p:spPr>
            <a:xfrm>
              <a:off x="3348138" y="1639380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Picture Choice 2"/>
          <p:cNvGrpSpPr/>
          <p:nvPr/>
        </p:nvGrpSpPr>
        <p:grpSpPr>
          <a:xfrm>
            <a:off x="2459141" y="2089795"/>
            <a:ext cx="2376000" cy="2448000"/>
            <a:chOff x="2092846" y="2615952"/>
            <a:chExt cx="2134500" cy="2325000"/>
          </a:xfrm>
        </p:grpSpPr>
        <p:pic>
          <p:nvPicPr>
            <p:cNvPr id="18438" name="PSPic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346" y="2996952"/>
              <a:ext cx="1944000" cy="19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PSText2"/>
            <p:cNvSpPr txBox="1"/>
            <p:nvPr/>
          </p:nvSpPr>
          <p:spPr>
            <a:xfrm>
              <a:off x="2283346" y="2615952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2.</a:t>
              </a:r>
              <a:endParaRPr lang="en-GB" sz="2400"/>
            </a:p>
          </p:txBody>
        </p:sp>
        <p:sp>
          <p:nvSpPr>
            <p:cNvPr id="10" name="PSArrow2"/>
            <p:cNvSpPr/>
            <p:nvPr/>
          </p:nvSpPr>
          <p:spPr>
            <a:xfrm>
              <a:off x="2092846" y="2869952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Picture Choice 3"/>
          <p:cNvGrpSpPr/>
          <p:nvPr/>
        </p:nvGrpSpPr>
        <p:grpSpPr>
          <a:xfrm>
            <a:off x="105638" y="4370228"/>
            <a:ext cx="2376000" cy="2448000"/>
            <a:chOff x="2294777" y="3650406"/>
            <a:chExt cx="2134500" cy="2325000"/>
          </a:xfrm>
        </p:grpSpPr>
        <p:pic>
          <p:nvPicPr>
            <p:cNvPr id="18437" name="PSPic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77" y="4031406"/>
              <a:ext cx="1944000" cy="19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PSText3"/>
            <p:cNvSpPr txBox="1"/>
            <p:nvPr/>
          </p:nvSpPr>
          <p:spPr>
            <a:xfrm>
              <a:off x="2485277" y="3650406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3.</a:t>
              </a:r>
              <a:endParaRPr lang="en-GB" sz="2400"/>
            </a:p>
          </p:txBody>
        </p:sp>
        <p:sp>
          <p:nvSpPr>
            <p:cNvPr id="13" name="PSArrow3"/>
            <p:cNvSpPr/>
            <p:nvPr/>
          </p:nvSpPr>
          <p:spPr>
            <a:xfrm>
              <a:off x="2294777" y="3904406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Picture Choice 4"/>
          <p:cNvGrpSpPr/>
          <p:nvPr/>
        </p:nvGrpSpPr>
        <p:grpSpPr>
          <a:xfrm>
            <a:off x="2520197" y="4389853"/>
            <a:ext cx="2376000" cy="2448000"/>
            <a:chOff x="3082144" y="4179737"/>
            <a:chExt cx="2134500" cy="2325000"/>
          </a:xfrm>
        </p:grpSpPr>
        <p:pic>
          <p:nvPicPr>
            <p:cNvPr id="18439" name="PSPic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644" y="4560737"/>
              <a:ext cx="1944000" cy="19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PSText4"/>
            <p:cNvSpPr txBox="1"/>
            <p:nvPr/>
          </p:nvSpPr>
          <p:spPr>
            <a:xfrm>
              <a:off x="3272644" y="4179737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4.</a:t>
              </a:r>
              <a:endParaRPr lang="en-GB" sz="2400"/>
            </a:p>
          </p:txBody>
        </p:sp>
        <p:sp>
          <p:nvSpPr>
            <p:cNvPr id="16" name="PSArrow4"/>
            <p:cNvSpPr/>
            <p:nvPr/>
          </p:nvSpPr>
          <p:spPr>
            <a:xfrm>
              <a:off x="3082144" y="4433737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5" name="CorShape1"/>
          <p:cNvSpPr/>
          <p:nvPr>
            <p:custDataLst>
              <p:tags r:id="rId5"/>
            </p:custDataLst>
          </p:nvPr>
        </p:nvSpPr>
        <p:spPr>
          <a:xfrm rot="10800000">
            <a:off x="1547664" y="4729052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100664" y="1349152"/>
            <a:ext cx="773336" cy="2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100664" y="620688"/>
            <a:ext cx="0" cy="72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12100" y="116448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00" y="1164486"/>
                <a:ext cx="36798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16671" y="27731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71" y="277317"/>
                <a:ext cx="371384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20" name="CDShape" hidden="1"/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9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18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565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03580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model for data: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91880" y="1623254"/>
                <a:ext cx="1949380" cy="398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𝑎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𝑏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623254"/>
                <a:ext cx="1949380" cy="398186"/>
              </a:xfrm>
              <a:prstGeom prst="rect">
                <a:avLst/>
              </a:prstGeom>
              <a:blipFill rotWithShape="1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548680"/>
                <a:ext cx="378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Equation of straight line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8680"/>
                <a:ext cx="37892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4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09765" y="2236843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Random error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59370" y="1959680"/>
            <a:ext cx="508774" cy="203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9550" y="2236843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Straight line</a:t>
            </a:r>
            <a:endParaRPr lang="en-GB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4351680" y="1604327"/>
            <a:ext cx="203694" cy="914400"/>
          </a:xfrm>
          <a:prstGeom prst="rightBrace">
            <a:avLst>
              <a:gd name="adj1" fmla="val 8333"/>
              <a:gd name="adj2" fmla="val 53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3640" y="2597504"/>
            <a:ext cx="458133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13757" y="6423220"/>
            <a:ext cx="25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i="1" dirty="0" smtClean="0"/>
              <a:t>Linear regression model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2370" y="6053888"/>
                <a:ext cx="8352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Simplest assumption: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∼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(0,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's are </a:t>
                </a:r>
                <a:r>
                  <a:rPr lang="en-GB" dirty="0" smtClean="0"/>
                  <a:t>independent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0" y="6053888"/>
                <a:ext cx="835292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8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24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  <p:bldP spid="15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737" y="2499751"/>
            <a:ext cx="534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Maximum likelihood estimate = least -squares estimate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07825" y="3244273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Minimize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88147" y="3046655"/>
                <a:ext cx="4829977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𝐸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47" y="3046655"/>
                <a:ext cx="4829977" cy="764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6743040" y="3457052"/>
            <a:ext cx="203694" cy="638803"/>
          </a:xfrm>
          <a:prstGeom prst="rightBrace">
            <a:avLst>
              <a:gd name="adj1" fmla="val 8333"/>
              <a:gd name="adj2" fmla="val 53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72321" y="3613605"/>
            <a:ext cx="319943" cy="331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4622" y="3956058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point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48701" y="3956058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Straight-line prediction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7544" y="159287"/>
                <a:ext cx="2785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Model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𝑏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9287"/>
                <a:ext cx="278537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6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31761" y="4659991"/>
            <a:ext cx="669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 is defined and can be minimized even when errors not Normal </a:t>
            </a:r>
            <a:br>
              <a:rPr lang="en-GB" dirty="0" smtClean="0"/>
            </a:br>
            <a:r>
              <a:rPr lang="en-GB" dirty="0" smtClean="0"/>
              <a:t>– least-squares is simple general prescription for fitting  a straight line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19793" y="5339006"/>
            <a:ext cx="430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(but statistical interpretation in general less clear)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41715" y="908720"/>
            <a:ext cx="518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Want to estimate parameters</a:t>
            </a:r>
            <a:r>
              <a:rPr lang="en-GB" i="1" dirty="0" smtClean="0"/>
              <a:t> </a:t>
            </a:r>
            <a:r>
              <a:rPr lang="en-GB" i="1" dirty="0"/>
              <a:t>a</a:t>
            </a:r>
            <a:r>
              <a:rPr lang="en-GB" dirty="0"/>
              <a:t> and </a:t>
            </a:r>
            <a:r>
              <a:rPr lang="en-GB" i="1" dirty="0"/>
              <a:t>b</a:t>
            </a:r>
            <a:r>
              <a:rPr lang="en-GB" dirty="0"/>
              <a:t>, using the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69010" y="1487271"/>
                <a:ext cx="4334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e.g. -  </a:t>
                </a:r>
                <a:r>
                  <a:rPr lang="en-GB" dirty="0"/>
                  <a:t>choose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/>
                  <a:t> to minimize the errors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1487271"/>
                <a:ext cx="433452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66" t="-8197" r="-14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53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1" grpId="0"/>
      <p:bldP spid="13" grpId="0"/>
      <p:bldP spid="20" grpId="0"/>
      <p:bldP spid="21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172" y="5361514"/>
                <a:ext cx="8583035" cy="1187697"/>
              </a:xfrm>
              <a:prstGeom prst="rect">
                <a:avLst/>
              </a:prstGeom>
              <a:solidFill>
                <a:srgbClr val="0070C0">
                  <a:alpha val="14000"/>
                </a:srgbClr>
              </a:solidFill>
              <a:ln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A 95% confidence interval for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if we measure a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and already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is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±</m:t>
                      </m:r>
                      <m:r>
                        <a:rPr lang="en-GB" b="0" i="1">
                          <a:latin typeface="Cambria Math"/>
                        </a:rPr>
                        <m:t>1.96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72" y="5361514"/>
                <a:ext cx="8583035" cy="1187697"/>
              </a:xfrm>
              <a:prstGeom prst="rect">
                <a:avLst/>
              </a:prstGeom>
              <a:blipFill rotWithShape="1">
                <a:blip r:embed="rId3"/>
                <a:stretch>
                  <a:fillRect l="-496" t="-204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4989" y="692696"/>
            <a:ext cx="411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Recap</a:t>
            </a:r>
            <a:r>
              <a:rPr lang="en-GB" b="1" dirty="0" smtClean="0"/>
              <a:t>: Confidence Intervals for the mean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7172" y="1229118"/>
                <a:ext cx="78421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Random </a:t>
                </a:r>
                <a:r>
                  <a:rPr lang="en-GB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𝜇</m:t>
                        </m:r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:r>
                  <a:rPr lang="en-GB" dirty="0" smtClean="0"/>
                  <a:t>known </a:t>
                </a:r>
                <a:r>
                  <a:rPr lang="en-GB" dirty="0"/>
                  <a:t> </a:t>
                </a:r>
                <a:r>
                  <a:rPr lang="en-GB" dirty="0" smtClean="0"/>
                  <a:t>[or </a:t>
                </a:r>
                <a:r>
                  <a:rPr lang="en-GB" dirty="0"/>
                  <a:t>large data sample so </a:t>
                </a:r>
                <a:r>
                  <a:rPr lang="en-GB" dirty="0" smtClean="0"/>
                  <a:t> can estimate it accurately,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]</a:t>
                </a:r>
                <a:r>
                  <a:rPr lang="en-GB" dirty="0"/>
                  <a:t> </a:t>
                </a:r>
                <a:r>
                  <a:rPr lang="en-GB" dirty="0" smtClean="0"/>
                  <a:t>but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unknown. 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We </a:t>
                </a:r>
                <a:r>
                  <a:rPr lang="en-GB" dirty="0"/>
                  <a:t>want a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i="1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72" y="1229118"/>
                <a:ext cx="784211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22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421" y="2519929"/>
                <a:ext cx="4572000" cy="5241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i="1" dirty="0"/>
                  <a:t>Reminder: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∼</m:t>
                    </m:r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𝜇</m:t>
                    </m:r>
                    <m:r>
                      <a:rPr lang="en-GB" i="1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1" y="2519929"/>
                <a:ext cx="4572000" cy="524182"/>
              </a:xfrm>
              <a:prstGeom prst="rect">
                <a:avLst/>
              </a:prstGeom>
              <a:blipFill rotWithShape="1">
                <a:blip r:embed="rId5"/>
                <a:stretch>
                  <a:fillRect l="-1200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35019" y="30330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With probability 0.95, a Normal random variables lies within 1.96 standard deviations of the mean.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5588" y="3975189"/>
                <a:ext cx="406072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9</a:t>
                </a:r>
                <a:r>
                  <a:rPr lang="en-GB" dirty="0" smtClean="0"/>
                  <a:t>5% of the time expect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±</m:t>
                    </m:r>
                    <m:r>
                      <a:rPr lang="en-GB" i="1">
                        <a:latin typeface="Cambria Math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8" y="3975189"/>
                <a:ext cx="4060727" cy="656013"/>
              </a:xfrm>
              <a:prstGeom prst="rect">
                <a:avLst/>
              </a:prstGeom>
              <a:blipFill rotWithShape="1">
                <a:blip r:embed="rId6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6608" y="1829283"/>
            <a:ext cx="3261660" cy="28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ShapeType="1"/>
          </p:cNvSpPr>
          <p:nvPr/>
        </p:nvSpPr>
        <p:spPr bwMode="auto">
          <a:xfrm flipH="1">
            <a:off x="8067693" y="3832733"/>
            <a:ext cx="11430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24843" y="3566033"/>
            <a:ext cx="7143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P=0.025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04682" y="3727958"/>
            <a:ext cx="7143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P=0.025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7"/>
          <p:cNvSpPr>
            <a:spLocks noChangeShapeType="1"/>
          </p:cNvSpPr>
          <p:nvPr/>
        </p:nvSpPr>
        <p:spPr bwMode="auto">
          <a:xfrm>
            <a:off x="5985400" y="3956175"/>
            <a:ext cx="288032" cy="256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6895" y="4420011"/>
                <a:ext cx="359239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/>
                        </a:rPr>
                        <m:t>𝜇</m:t>
                      </m:r>
                      <m:r>
                        <a:rPr lang="en-GB" i="1" smtClean="0">
                          <a:latin typeface="Cambria Math"/>
                        </a:rPr>
                        <m:t>±1.96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r>
                        <a:rPr lang="en-GB" b="0" i="1" smtClean="0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5" y="4420011"/>
                <a:ext cx="3592394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62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763688" y="404664"/>
                <a:ext cx="6779096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dirty="0" smtClean="0"/>
                  <a:t>The line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=4+2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 has been proposed as a line of best fit for the following four sets </a:t>
                </a:r>
                <a:r>
                  <a:rPr lang="en-GB" sz="2000" dirty="0"/>
                  <a:t>of </a:t>
                </a:r>
                <a:r>
                  <a:rPr lang="en-GB" sz="2000" dirty="0" smtClean="0"/>
                  <a:t>data</a:t>
                </a:r>
                <a:r>
                  <a:rPr lang="en-GB" sz="2000" dirty="0"/>
                  <a:t>. For which data set is this line the best </a:t>
                </a:r>
                <a:r>
                  <a:rPr lang="en-GB" sz="2000" dirty="0" smtClean="0"/>
                  <a:t>fit (minimum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𝐸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GB" sz="2000" dirty="0" smtClean="0"/>
                  <a:t>)?</a:t>
                </a:r>
                <a:endParaRPr lang="en-GB" sz="2000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688" y="404664"/>
                <a:ext cx="6779096" cy="1143000"/>
              </a:xfrm>
              <a:blipFill rotWithShape="1">
                <a:blip r:embed="rId17"/>
                <a:stretch>
                  <a:fillRect l="-899" r="-1709" b="-59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5476276"/>
              </p:ext>
            </p:extLst>
          </p:nvPr>
        </p:nvGraphicFramePr>
        <p:xfrm>
          <a:off x="5515144" y="2783474"/>
          <a:ext cx="3565356" cy="401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15144" y="2783474"/>
                        <a:ext cx="3565356" cy="4011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958" y="2037336"/>
            <a:ext cx="1803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Question from Derek </a:t>
            </a:r>
            <a:r>
              <a:rPr lang="en-GB" sz="1050" i="1" dirty="0" err="1" smtClean="0"/>
              <a:t>Bruff</a:t>
            </a:r>
            <a:endParaRPr lang="en-GB" sz="1050" i="1" dirty="0"/>
          </a:p>
        </p:txBody>
      </p:sp>
      <p:sp>
        <p:nvSpPr>
          <p:cNvPr id="3" name="TPAnswers" hidden="1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996952"/>
            <a:ext cx="2674640" cy="3129211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 correct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pic4</a:t>
            </a:r>
            <a:endParaRPr lang="en-GB" dirty="0"/>
          </a:p>
        </p:txBody>
      </p:sp>
      <p:grpSp>
        <p:nvGrpSpPr>
          <p:cNvPr id="9" name="Picture Choice 1"/>
          <p:cNvGrpSpPr/>
          <p:nvPr/>
        </p:nvGrpSpPr>
        <p:grpSpPr>
          <a:xfrm>
            <a:off x="149347" y="2504388"/>
            <a:ext cx="2416412" cy="1788908"/>
            <a:chOff x="1497410" y="1136036"/>
            <a:chExt cx="2416412" cy="1788908"/>
          </a:xfrm>
        </p:grpSpPr>
        <p:pic>
          <p:nvPicPr>
            <p:cNvPr id="2050" name="PSPic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910" y="1517036"/>
              <a:ext cx="2225912" cy="1407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PSText1"/>
            <p:cNvSpPr txBox="1"/>
            <p:nvPr/>
          </p:nvSpPr>
          <p:spPr>
            <a:xfrm>
              <a:off x="1687910" y="1136036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1.</a:t>
              </a:r>
              <a:endParaRPr lang="en-GB" sz="2400"/>
            </a:p>
          </p:txBody>
        </p:sp>
        <p:sp>
          <p:nvSpPr>
            <p:cNvPr id="8" name="PSArrow1"/>
            <p:cNvSpPr/>
            <p:nvPr/>
          </p:nvSpPr>
          <p:spPr>
            <a:xfrm>
              <a:off x="1497410" y="1390036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Picture Choice 2"/>
          <p:cNvGrpSpPr/>
          <p:nvPr/>
        </p:nvGrpSpPr>
        <p:grpSpPr>
          <a:xfrm>
            <a:off x="2619156" y="2421394"/>
            <a:ext cx="2463811" cy="1890822"/>
            <a:chOff x="1480474" y="2449764"/>
            <a:chExt cx="2463811" cy="1890822"/>
          </a:xfrm>
        </p:grpSpPr>
        <p:pic>
          <p:nvPicPr>
            <p:cNvPr id="2051" name="PSPic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974" y="2830764"/>
              <a:ext cx="2273311" cy="1509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PSText2"/>
            <p:cNvSpPr txBox="1"/>
            <p:nvPr/>
          </p:nvSpPr>
          <p:spPr>
            <a:xfrm>
              <a:off x="1670974" y="2449764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2.</a:t>
              </a:r>
              <a:endParaRPr lang="en-GB" sz="2400"/>
            </a:p>
          </p:txBody>
        </p:sp>
        <p:sp>
          <p:nvSpPr>
            <p:cNvPr id="11" name="PSArrow2"/>
            <p:cNvSpPr/>
            <p:nvPr/>
          </p:nvSpPr>
          <p:spPr>
            <a:xfrm>
              <a:off x="1480474" y="2703764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Picture Choice 3"/>
          <p:cNvGrpSpPr/>
          <p:nvPr/>
        </p:nvGrpSpPr>
        <p:grpSpPr>
          <a:xfrm>
            <a:off x="173867" y="4244642"/>
            <a:ext cx="2418503" cy="1787732"/>
            <a:chOff x="1495319" y="3912096"/>
            <a:chExt cx="2418503" cy="1787732"/>
          </a:xfrm>
        </p:grpSpPr>
        <p:pic>
          <p:nvPicPr>
            <p:cNvPr id="2052" name="PSPic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819" y="4293096"/>
              <a:ext cx="2228003" cy="1406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PSText3"/>
            <p:cNvSpPr txBox="1"/>
            <p:nvPr/>
          </p:nvSpPr>
          <p:spPr>
            <a:xfrm>
              <a:off x="1685819" y="3912096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3.</a:t>
              </a:r>
              <a:endParaRPr lang="en-GB" sz="2400"/>
            </a:p>
          </p:txBody>
        </p:sp>
        <p:sp>
          <p:nvSpPr>
            <p:cNvPr id="14" name="PSArrow3"/>
            <p:cNvSpPr/>
            <p:nvPr/>
          </p:nvSpPr>
          <p:spPr>
            <a:xfrm>
              <a:off x="1495319" y="4166096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Picture Choice 4"/>
          <p:cNvGrpSpPr/>
          <p:nvPr/>
        </p:nvGrpSpPr>
        <p:grpSpPr>
          <a:xfrm>
            <a:off x="2592370" y="4191382"/>
            <a:ext cx="2421498" cy="1800726"/>
            <a:chOff x="1480475" y="5057274"/>
            <a:chExt cx="2421498" cy="1800726"/>
          </a:xfrm>
        </p:grpSpPr>
        <p:pic>
          <p:nvPicPr>
            <p:cNvPr id="2053" name="PSPic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975" y="5438274"/>
              <a:ext cx="2230998" cy="1419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PSText4"/>
            <p:cNvSpPr txBox="1"/>
            <p:nvPr/>
          </p:nvSpPr>
          <p:spPr>
            <a:xfrm>
              <a:off x="1670975" y="5057274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4.</a:t>
              </a:r>
              <a:endParaRPr lang="en-GB" sz="2400"/>
            </a:p>
          </p:txBody>
        </p:sp>
        <p:sp>
          <p:nvSpPr>
            <p:cNvPr id="17" name="PSArrow4"/>
            <p:cNvSpPr/>
            <p:nvPr/>
          </p:nvSpPr>
          <p:spPr>
            <a:xfrm>
              <a:off x="1480475" y="5311274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3" name="CorShape1"/>
          <p:cNvSpPr/>
          <p:nvPr>
            <p:custDataLst>
              <p:tags r:id="rId5"/>
            </p:custDataLst>
          </p:nvPr>
        </p:nvSpPr>
        <p:spPr>
          <a:xfrm rot="10800000">
            <a:off x="61823" y="5333051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21" name="CDShape" hidden="1"/>
            <p:cNvPicPr>
              <a:picLocks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20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19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676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60648"/>
                <a:ext cx="6582699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How to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that minimize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𝐸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 smtClean="0"/>
                  <a:t> 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6582699" cy="661400"/>
              </a:xfrm>
              <a:prstGeom prst="rect">
                <a:avLst/>
              </a:prstGeom>
              <a:blipFill rotWithShape="1">
                <a:blip r:embed="rId3"/>
                <a:stretch>
                  <a:fillRect l="-833" t="-64815" b="-6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1660" y="922048"/>
                <a:ext cx="610564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For minimum want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𝜕</m:t>
                        </m:r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𝜕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𝜕</m:t>
                        </m:r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𝜕</m:t>
                        </m:r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see notes for derivation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0" y="922048"/>
                <a:ext cx="6105646" cy="497059"/>
              </a:xfrm>
              <a:prstGeom prst="rect">
                <a:avLst/>
              </a:prstGeom>
              <a:blipFill rotWithShape="1">
                <a:blip r:embed="rId4"/>
                <a:stretch>
                  <a:fillRect l="-798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59" y="1717195"/>
                <a:ext cx="4645887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Solution is the least-squares </a:t>
                </a:r>
                <a:r>
                  <a:rPr lang="en-GB" dirty="0"/>
                  <a:t>estimates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dirty="0" smtClean="0"/>
                  <a:t>: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717195"/>
                <a:ext cx="4645887" cy="384144"/>
              </a:xfrm>
              <a:prstGeom prst="rect">
                <a:avLst/>
              </a:prstGeom>
              <a:blipFill rotWithShape="1">
                <a:blip r:embed="rId5"/>
                <a:stretch>
                  <a:fillRect l="-1050" t="-3175" r="-2756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58021" y="2423436"/>
                <a:ext cx="2624373" cy="670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and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21" y="2423436"/>
                <a:ext cx="2624373" cy="6703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17397" y="4242318"/>
                <a:ext cx="6404218" cy="794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397" y="4242318"/>
                <a:ext cx="6404218" cy="7945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5736" y="5322438"/>
                <a:ext cx="5472608" cy="76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322438"/>
                <a:ext cx="5472608" cy="7673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1559" y="4098302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270207" y="3356992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Sample means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19506" y="2924944"/>
            <a:ext cx="11253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70943" y="2884748"/>
            <a:ext cx="173006" cy="5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19506" y="6365880"/>
                <a:ext cx="1321196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06" y="6365880"/>
                <a:ext cx="1321196" cy="384144"/>
              </a:xfrm>
              <a:prstGeom prst="rect">
                <a:avLst/>
              </a:prstGeom>
              <a:blipFill rotWithShape="1">
                <a:blip r:embed="rId9"/>
                <a:stretch>
                  <a:fillRect t="-1587" r="-7870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91100" y="6381328"/>
            <a:ext cx="278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Equation of the fitted line is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9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7744" y="980728"/>
                <a:ext cx="4572000" cy="12299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   =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 </a:t>
                </a:r>
              </a:p>
              <a:p>
                <a:r>
                  <a:rPr lang="en-GB" dirty="0" smtClean="0"/>
                  <a:t> </a:t>
                </a:r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80728"/>
                <a:ext cx="4572000" cy="1229952"/>
              </a:xfrm>
              <a:prstGeom prst="rect">
                <a:avLst/>
              </a:prstGeom>
              <a:blipFill rotWithShape="1">
                <a:blip r:embed="rId3"/>
                <a:stretch>
                  <a:fillRect t="-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476672"/>
                <a:ext cx="2800960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Note that 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6672"/>
                <a:ext cx="2800960" cy="384144"/>
              </a:xfrm>
              <a:prstGeom prst="rect">
                <a:avLst/>
              </a:prstGeom>
              <a:blipFill rotWithShape="1">
                <a:blip r:embed="rId4"/>
                <a:stretch>
                  <a:fillRect l="-1961" t="-3175" r="-7625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69101" y="2018608"/>
                <a:ext cx="2205797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01" y="2018608"/>
                <a:ext cx="2205797" cy="384144"/>
              </a:xfrm>
              <a:prstGeom prst="rect">
                <a:avLst/>
              </a:prstGeom>
              <a:blipFill rotWithShape="1">
                <a:blip r:embed="rId5"/>
                <a:stretch>
                  <a:fillRect t="-1587" r="-6077"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2587418"/>
                <a:ext cx="2308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on the line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87418"/>
                <a:ext cx="23086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381" t="-8197" r="-158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64" y="3212976"/>
            <a:ext cx="4824536" cy="3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303872" y="4099160"/>
            <a:ext cx="2916324" cy="1728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62034" y="4963256"/>
            <a:ext cx="0" cy="98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03872" y="496325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7292" y="5894594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92" y="5894594"/>
                <a:ext cx="326371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5887" y="4722030"/>
                <a:ext cx="32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87" y="4722030"/>
                <a:ext cx="32880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981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01253"/>
              </p:ext>
            </p:extLst>
          </p:nvPr>
        </p:nvGraphicFramePr>
        <p:xfrm>
          <a:off x="397575" y="1411254"/>
          <a:ext cx="5469255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3149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9.4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15.5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20.0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22.0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35.5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43.0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40.5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33.0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6738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Example</a:t>
            </a:r>
            <a:r>
              <a:rPr lang="en-GB" b="1" i="1" dirty="0"/>
              <a:t>: </a:t>
            </a:r>
            <a:endParaRPr lang="en-GB" dirty="0"/>
          </a:p>
          <a:p>
            <a:r>
              <a:rPr lang="en-GB" b="1" i="1" dirty="0"/>
              <a:t> </a:t>
            </a:r>
            <a:endParaRPr lang="en-GB" dirty="0"/>
          </a:p>
          <a:p>
            <a:r>
              <a:rPr lang="en-GB" dirty="0"/>
              <a:t>The data </a:t>
            </a:r>
            <a:r>
              <a:rPr lang="en-GB" i="1" dirty="0"/>
              <a:t>y</a:t>
            </a:r>
            <a:r>
              <a:rPr lang="en-GB" dirty="0"/>
              <a:t> has been observed for various values of </a:t>
            </a:r>
            <a:r>
              <a:rPr lang="en-GB" i="1" dirty="0"/>
              <a:t>x</a:t>
            </a:r>
            <a:r>
              <a:rPr lang="en-GB" dirty="0"/>
              <a:t>, as follows: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273" y="3052446"/>
            <a:ext cx="4046497" cy="3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7" y="1891920"/>
            <a:ext cx="570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 the simple linear regression model using least squares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2348880"/>
            <a:ext cx="96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Answer</a:t>
            </a:r>
            <a:r>
              <a:rPr lang="en-GB" b="1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236" y="3341495"/>
                <a:ext cx="4572000" cy="6104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600" i="1" dirty="0"/>
                  <a:t>n</a:t>
                </a:r>
                <a:r>
                  <a:rPr lang="en-GB" sz="1600" dirty="0"/>
                  <a:t> = 9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=220.5</m:t>
                        </m:r>
                      </m:e>
                    </m:nary>
                  </m:oMath>
                </a14:m>
                <a:r>
                  <a:rPr lang="en-GB" sz="1600" dirty="0"/>
                  <a:t> 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=1333.0</m:t>
                        </m:r>
                      </m:e>
                    </m:nary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36" y="3341495"/>
                <a:ext cx="4572000" cy="610424"/>
              </a:xfrm>
              <a:prstGeom prst="rect">
                <a:avLst/>
              </a:prstGeom>
              <a:blipFill rotWithShape="1">
                <a:blip r:embed="rId4"/>
                <a:stretch>
                  <a:fillRect l="-6000" t="-20000" b="-9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028550" y="188640"/>
            <a:ext cx="3038383" cy="2664296"/>
            <a:chOff x="6028550" y="188640"/>
            <a:chExt cx="3038383" cy="2664296"/>
          </a:xfrm>
        </p:grpSpPr>
        <p:sp>
          <p:nvSpPr>
            <p:cNvPr id="13" name="Rectangle 12"/>
            <p:cNvSpPr/>
            <p:nvPr/>
          </p:nvSpPr>
          <p:spPr>
            <a:xfrm>
              <a:off x="6028550" y="188640"/>
              <a:ext cx="3038383" cy="2664296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305812" y="298478"/>
                  <a:ext cx="2624373" cy="670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and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812" y="298478"/>
                  <a:ext cx="2624373" cy="6703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190934" y="1104204"/>
                  <a:ext cx="2540183" cy="7877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934" y="1104204"/>
                  <a:ext cx="2540183" cy="78771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056658" y="1877557"/>
                  <a:ext cx="2953181" cy="767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658" y="1877557"/>
                  <a:ext cx="2953181" cy="767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7289" y="2852936"/>
                <a:ext cx="2350002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Want to 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" y="2852936"/>
                <a:ext cx="2350002" cy="384144"/>
              </a:xfrm>
              <a:prstGeom prst="rect">
                <a:avLst/>
              </a:prstGeom>
              <a:blipFill rotWithShape="1">
                <a:blip r:embed="rId8"/>
                <a:stretch>
                  <a:fillRect l="-2338" t="-3175" r="-4675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9512" y="4017417"/>
                <a:ext cx="5131357" cy="35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1600" i="1">
                            <a:latin typeface="Cambria Math"/>
                          </a:rPr>
                          <m:t>=7053.7</m:t>
                        </m:r>
                      </m:e>
                    </m:nary>
                  </m:oMath>
                </a14:m>
                <a:r>
                  <a:rPr lang="en-GB" sz="1600" dirty="0" smtClean="0"/>
                  <a:t>,</a:t>
                </a:r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17417"/>
                <a:ext cx="5131357" cy="353302"/>
              </a:xfrm>
              <a:prstGeom prst="rect">
                <a:avLst/>
              </a:prstGeom>
              <a:blipFill rotWithShape="1">
                <a:blip r:embed="rId9"/>
                <a:stretch>
                  <a:fillRect l="-5344" t="-100000" b="-16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62876" y="4014113"/>
                <a:ext cx="1655005" cy="338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=26864</m:t>
                        </m:r>
                      </m:e>
                    </m:nary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76" y="4014113"/>
                <a:ext cx="1655005" cy="338747"/>
              </a:xfrm>
              <a:prstGeom prst="rect">
                <a:avLst/>
              </a:prstGeom>
              <a:blipFill rotWithShape="1">
                <a:blip r:embed="rId10"/>
                <a:stretch>
                  <a:fillRect l="-14022" t="-108929" b="-16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09164" y="4014113"/>
                <a:ext cx="1728230" cy="351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sz="1600" i="1">
                        <a:latin typeface="Cambria Math"/>
                      </a:rPr>
                      <m:t>=220549</m:t>
                    </m:r>
                    <m:r>
                      <a:rPr lang="en-GB" sz="1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1600" dirty="0" smtClean="0"/>
                  <a:t>  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64" y="4014113"/>
                <a:ext cx="1728230" cy="351891"/>
              </a:xfrm>
              <a:prstGeom prst="rect">
                <a:avLst/>
              </a:prstGeom>
              <a:blipFill rotWithShape="1">
                <a:blip r:embed="rId11"/>
                <a:stretch>
                  <a:fillRect l="-16254" t="-101724" b="-16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2210" y="5316293"/>
                <a:ext cx="346915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26864−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220.50×1333.0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0" y="5316293"/>
                <a:ext cx="3469155" cy="6183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5536" y="4553191"/>
                <a:ext cx="2529730" cy="680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7053.7−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220.5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53191"/>
                <a:ext cx="2529730" cy="68005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25266" y="4708554"/>
                <a:ext cx="1292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=1651.42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66" y="4708554"/>
                <a:ext cx="129234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761771" y="5440782"/>
                <a:ext cx="1337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=−5794.1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71" y="5440782"/>
                <a:ext cx="133722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8208" y="6021288"/>
                <a:ext cx="2574679" cy="670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5794.5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1651.45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8" y="6021288"/>
                <a:ext cx="2574679" cy="67037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68539" y="6151649"/>
                <a:ext cx="1337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=−3.5086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39" y="6151649"/>
                <a:ext cx="1337225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186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6738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273" y="3052446"/>
            <a:ext cx="4046497" cy="3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0595" y="113812"/>
            <a:ext cx="96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Answer</a:t>
            </a:r>
            <a:r>
              <a:rPr lang="en-GB" b="1" dirty="0" smtClean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295" y="1106427"/>
                <a:ext cx="4572000" cy="6104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600" i="1" dirty="0"/>
                  <a:t>n</a:t>
                </a:r>
                <a:r>
                  <a:rPr lang="en-GB" sz="1600" dirty="0"/>
                  <a:t> = 9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=220.5</m:t>
                        </m:r>
                      </m:e>
                    </m:nary>
                  </m:oMath>
                </a14:m>
                <a:r>
                  <a:rPr lang="en-GB" sz="1600" dirty="0"/>
                  <a:t> 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=1333.0</m:t>
                        </m:r>
                      </m:e>
                    </m:nary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" y="1106427"/>
                <a:ext cx="4572000" cy="610424"/>
              </a:xfrm>
              <a:prstGeom prst="rect">
                <a:avLst/>
              </a:prstGeom>
              <a:blipFill rotWithShape="1">
                <a:blip r:embed="rId4"/>
                <a:stretch>
                  <a:fillRect l="-6133" t="-20000" b="-9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028550" y="188640"/>
            <a:ext cx="3038383" cy="2664296"/>
            <a:chOff x="6028550" y="188640"/>
            <a:chExt cx="3038383" cy="2664296"/>
          </a:xfrm>
        </p:grpSpPr>
        <p:sp>
          <p:nvSpPr>
            <p:cNvPr id="13" name="Rectangle 12"/>
            <p:cNvSpPr/>
            <p:nvPr/>
          </p:nvSpPr>
          <p:spPr>
            <a:xfrm>
              <a:off x="6028550" y="188640"/>
              <a:ext cx="3038383" cy="2664296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305812" y="298478"/>
                  <a:ext cx="2624373" cy="670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and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812" y="298478"/>
                  <a:ext cx="2624373" cy="6703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190934" y="1104204"/>
                  <a:ext cx="2540183" cy="7877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934" y="1104204"/>
                  <a:ext cx="2540183" cy="78771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056658" y="1877557"/>
                  <a:ext cx="2953181" cy="767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658" y="1877557"/>
                  <a:ext cx="2953181" cy="76739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2348" y="617868"/>
                <a:ext cx="2350002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Want to 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" y="617868"/>
                <a:ext cx="2350002" cy="384144"/>
              </a:xfrm>
              <a:prstGeom prst="rect">
                <a:avLst/>
              </a:prstGeom>
              <a:blipFill rotWithShape="1">
                <a:blip r:embed="rId8"/>
                <a:stretch>
                  <a:fillRect l="-2073" t="-3175" r="-4663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71" y="1782349"/>
                <a:ext cx="5131357" cy="35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1600" i="1">
                            <a:latin typeface="Cambria Math"/>
                          </a:rPr>
                          <m:t>=7053.7</m:t>
                        </m:r>
                      </m:e>
                    </m:nary>
                  </m:oMath>
                </a14:m>
                <a:r>
                  <a:rPr lang="en-GB" sz="1600" dirty="0" smtClean="0"/>
                  <a:t>,</a:t>
                </a:r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" y="1782349"/>
                <a:ext cx="5131357" cy="353302"/>
              </a:xfrm>
              <a:prstGeom prst="rect">
                <a:avLst/>
              </a:prstGeom>
              <a:blipFill rotWithShape="1">
                <a:blip r:embed="rId9"/>
                <a:stretch>
                  <a:fillRect l="-5463" t="-100000" b="-16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87935" y="1779045"/>
                <a:ext cx="1655005" cy="338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>
                            <a:latin typeface="Cambria Math"/>
                          </a:rPr>
                          <m:t>=26864</m:t>
                        </m:r>
                      </m:e>
                    </m:nary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35" y="1779045"/>
                <a:ext cx="1655005" cy="338747"/>
              </a:xfrm>
              <a:prstGeom prst="rect">
                <a:avLst/>
              </a:prstGeom>
              <a:blipFill rotWithShape="1">
                <a:blip r:embed="rId10"/>
                <a:stretch>
                  <a:fillRect l="-14022" t="-110909" b="-17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34223" y="1779045"/>
                <a:ext cx="1728230" cy="351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sz="1600" i="1">
                        <a:latin typeface="Cambria Math"/>
                      </a:rPr>
                      <m:t>=220549</m:t>
                    </m:r>
                    <m:r>
                      <a:rPr lang="en-GB" sz="1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1600" dirty="0" smtClean="0"/>
                  <a:t>  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23" y="1779045"/>
                <a:ext cx="1728230" cy="351891"/>
              </a:xfrm>
              <a:prstGeom prst="rect">
                <a:avLst/>
              </a:prstGeom>
              <a:blipFill rotWithShape="1">
                <a:blip r:embed="rId11"/>
                <a:stretch>
                  <a:fillRect l="-15845" t="-101724" b="-16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7269" y="3081225"/>
                <a:ext cx="346915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26864−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220.50×1333.0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9" y="3081225"/>
                <a:ext cx="3469155" cy="6183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0595" y="2318123"/>
                <a:ext cx="2529730" cy="680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7053.7−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220.5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5" y="2318123"/>
                <a:ext cx="2529730" cy="68005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750325" y="2473486"/>
                <a:ext cx="1292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=1651.42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25" y="2473486"/>
                <a:ext cx="129234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86830" y="3205714"/>
                <a:ext cx="1337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=−5794.1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30" y="3205714"/>
                <a:ext cx="133722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3267" y="3786220"/>
                <a:ext cx="2574679" cy="670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5794.5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1651.45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67" y="3786220"/>
                <a:ext cx="2574679" cy="67037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93598" y="3916581"/>
                <a:ext cx="1337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=−3.5086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598" y="3916581"/>
                <a:ext cx="1337225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5583" y="4509120"/>
                <a:ext cx="17273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Now just need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GB" i="1" dirty="0" smtClean="0">
                  <a:latin typeface="Cambria Math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3" y="4509120"/>
                <a:ext cx="1727332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2817" t="-4717" r="-15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0" y="4893374"/>
                <a:ext cx="2106988" cy="384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GB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3374"/>
                <a:ext cx="2106988" cy="384144"/>
              </a:xfrm>
              <a:prstGeom prst="rect">
                <a:avLst/>
              </a:prstGeom>
              <a:blipFill rotWithShape="1">
                <a:blip r:embed="rId19"/>
                <a:stretch>
                  <a:fillRect t="-1587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7530" y="5264315"/>
                <a:ext cx="4505592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1333.0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−(−3.5086)×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220.50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=234.1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30" y="5264315"/>
                <a:ext cx="4505592" cy="62985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4851" y="5934670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So the fit is approximately</a:t>
                </a:r>
              </a:p>
              <a:p>
                <a:r>
                  <a:rPr lang="en-GB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𝑦</m:t>
                      </m:r>
                      <m:r>
                        <a:rPr lang="en-GB" i="1">
                          <a:latin typeface="Cambria Math"/>
                        </a:rPr>
                        <m:t>=234.1−3.509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1" y="5934670"/>
                <a:ext cx="4572000" cy="923330"/>
              </a:xfrm>
              <a:prstGeom prst="rect">
                <a:avLst/>
              </a:prstGeom>
              <a:blipFill rotWithShape="1">
                <a:blip r:embed="rId21"/>
                <a:stretch>
                  <a:fillRect l="-1200" t="-3311" b="-1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69273" y="3052446"/>
            <a:ext cx="4097660" cy="368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7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/>
              <a:t>Which of the following data are likely to be most appropriately modelled using a linear regression model?</a:t>
            </a:r>
            <a:endParaRPr lang="en-GB" sz="2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53944131"/>
              </p:ext>
            </p:extLst>
          </p:nvPr>
        </p:nvGraphicFramePr>
        <p:xfrm>
          <a:off x="5364088" y="3204836"/>
          <a:ext cx="3567257" cy="297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4088" y="3204836"/>
                        <a:ext cx="3567257" cy="2978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 hidden="1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348880"/>
            <a:ext cx="4114800" cy="377728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/>
              <a:t>Correct</a:t>
            </a:r>
            <a:endParaRPr lang="en-GB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Errors change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Not straight</a:t>
            </a:r>
            <a:endParaRPr lang="en-GB" dirty="0"/>
          </a:p>
        </p:txBody>
      </p:sp>
      <p:grpSp>
        <p:nvGrpSpPr>
          <p:cNvPr id="59" name="Picture Choice 1"/>
          <p:cNvGrpSpPr/>
          <p:nvPr/>
        </p:nvGrpSpPr>
        <p:grpSpPr>
          <a:xfrm>
            <a:off x="258988" y="2069169"/>
            <a:ext cx="1960612" cy="2210544"/>
            <a:chOff x="1672013" y="812180"/>
            <a:chExt cx="1960612" cy="2210544"/>
          </a:xfrm>
        </p:grpSpPr>
        <p:grpSp>
          <p:nvGrpSpPr>
            <p:cNvPr id="40" name="PSPic1"/>
            <p:cNvGrpSpPr/>
            <p:nvPr/>
          </p:nvGrpSpPr>
          <p:grpSpPr>
            <a:xfrm>
              <a:off x="1862513" y="1193180"/>
              <a:ext cx="1770112" cy="1829544"/>
              <a:chOff x="5004048" y="827853"/>
              <a:chExt cx="3888432" cy="281669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04048" y="827853"/>
                <a:ext cx="3888432" cy="2816696"/>
                <a:chOff x="2555776" y="1764432"/>
                <a:chExt cx="3888432" cy="2816696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2555776" y="4581128"/>
                  <a:ext cx="38884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flipV="1">
                  <a:off x="2555776" y="1764432"/>
                  <a:ext cx="0" cy="28166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Oval 41"/>
              <p:cNvSpPr/>
              <p:nvPr/>
            </p:nvSpPr>
            <p:spPr>
              <a:xfrm>
                <a:off x="5868144" y="1412301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162126" y="124979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207190" y="181500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02152" y="164972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630144" y="2360271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78014" y="21095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127709" y="2541001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387209" y="2236201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172400" y="344603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508540" y="266750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472536" y="308123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793326" y="304522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100392" y="302102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7" name="PSText1"/>
            <p:cNvSpPr txBox="1"/>
            <p:nvPr/>
          </p:nvSpPr>
          <p:spPr>
            <a:xfrm>
              <a:off x="1862513" y="812180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1.</a:t>
              </a:r>
              <a:endParaRPr lang="en-GB" sz="2400"/>
            </a:p>
          </p:txBody>
        </p:sp>
        <p:sp>
          <p:nvSpPr>
            <p:cNvPr id="58" name="PSArrow1"/>
            <p:cNvSpPr/>
            <p:nvPr/>
          </p:nvSpPr>
          <p:spPr>
            <a:xfrm>
              <a:off x="1672013" y="1066180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Picture Choice 2"/>
          <p:cNvGrpSpPr/>
          <p:nvPr/>
        </p:nvGrpSpPr>
        <p:grpSpPr>
          <a:xfrm>
            <a:off x="2390220" y="2100477"/>
            <a:ext cx="1960612" cy="2210544"/>
            <a:chOff x="1480474" y="2618959"/>
            <a:chExt cx="1960612" cy="2210544"/>
          </a:xfrm>
        </p:grpSpPr>
        <p:grpSp>
          <p:nvGrpSpPr>
            <p:cNvPr id="6" name="PSPic2"/>
            <p:cNvGrpSpPr/>
            <p:nvPr/>
          </p:nvGrpSpPr>
          <p:grpSpPr>
            <a:xfrm>
              <a:off x="1670974" y="2999959"/>
              <a:ext cx="1770112" cy="1829544"/>
              <a:chOff x="583399" y="665345"/>
              <a:chExt cx="3888432" cy="28166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83399" y="665345"/>
                <a:ext cx="3888432" cy="2816696"/>
                <a:chOff x="2555776" y="1764432"/>
                <a:chExt cx="3888432" cy="2816696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555776" y="4581128"/>
                  <a:ext cx="38884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2555776" y="1764432"/>
                  <a:ext cx="0" cy="28166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val 7"/>
              <p:cNvSpPr/>
              <p:nvPr/>
            </p:nvSpPr>
            <p:spPr>
              <a:xfrm>
                <a:off x="1447495" y="124979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669469" y="135621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71733" y="1577715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73491" y="174299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284545" y="203751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29373" y="216419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48371" y="222338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48845" y="2432989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71056" y="281071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87891" y="250499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125653" y="317078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72677" y="288271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796442" y="280871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PSText2"/>
            <p:cNvSpPr txBox="1"/>
            <p:nvPr/>
          </p:nvSpPr>
          <p:spPr>
            <a:xfrm>
              <a:off x="1670974" y="2618959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2.</a:t>
              </a:r>
              <a:endParaRPr lang="en-GB" sz="2400"/>
            </a:p>
          </p:txBody>
        </p:sp>
        <p:sp>
          <p:nvSpPr>
            <p:cNvPr id="61" name="PSArrow2"/>
            <p:cNvSpPr/>
            <p:nvPr/>
          </p:nvSpPr>
          <p:spPr>
            <a:xfrm>
              <a:off x="1480474" y="2872959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Picture Choice 3"/>
          <p:cNvGrpSpPr/>
          <p:nvPr/>
        </p:nvGrpSpPr>
        <p:grpSpPr>
          <a:xfrm>
            <a:off x="1206590" y="4399441"/>
            <a:ext cx="1960612" cy="2210544"/>
            <a:chOff x="1320640" y="4448503"/>
            <a:chExt cx="1960612" cy="2210544"/>
          </a:xfrm>
        </p:grpSpPr>
        <p:grpSp>
          <p:nvGrpSpPr>
            <p:cNvPr id="23" name="PSPic3"/>
            <p:cNvGrpSpPr/>
            <p:nvPr/>
          </p:nvGrpSpPr>
          <p:grpSpPr>
            <a:xfrm>
              <a:off x="1511140" y="4829503"/>
              <a:ext cx="1770112" cy="1829544"/>
              <a:chOff x="716698" y="3966420"/>
              <a:chExt cx="3888432" cy="281669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16698" y="3966420"/>
                <a:ext cx="3888432" cy="2816696"/>
                <a:chOff x="2555776" y="1764432"/>
                <a:chExt cx="3888432" cy="2816696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555776" y="4581128"/>
                  <a:ext cx="38884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2555776" y="1764432"/>
                  <a:ext cx="0" cy="28166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 24"/>
              <p:cNvSpPr/>
              <p:nvPr/>
            </p:nvSpPr>
            <p:spPr>
              <a:xfrm>
                <a:off x="1821495" y="421767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46173" y="45114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00975" y="50800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01483" y="4846971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53104" y="533876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662672" y="546526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76363" y="5564047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85186" y="563785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645192" y="575410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33968" y="570985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71831" y="58997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85050" y="582611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39952" y="586374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PSText3"/>
            <p:cNvSpPr txBox="1"/>
            <p:nvPr/>
          </p:nvSpPr>
          <p:spPr>
            <a:xfrm>
              <a:off x="1511140" y="4448503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3.</a:t>
              </a:r>
              <a:endParaRPr lang="en-GB" sz="2400"/>
            </a:p>
          </p:txBody>
        </p:sp>
        <p:sp>
          <p:nvSpPr>
            <p:cNvPr id="64" name="PSArrow3"/>
            <p:cNvSpPr/>
            <p:nvPr/>
          </p:nvSpPr>
          <p:spPr>
            <a:xfrm>
              <a:off x="1320640" y="4702503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0" name="CorShape1"/>
          <p:cNvSpPr/>
          <p:nvPr>
            <p:custDataLst>
              <p:tags r:id="rId5"/>
            </p:custDataLst>
          </p:nvPr>
        </p:nvSpPr>
        <p:spPr>
          <a:xfrm rot="10800000">
            <a:off x="1622950" y="2208869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73" name="CDShape" hidden="1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2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71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326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3826" y="694742"/>
                <a:ext cx="9145016" cy="123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 smtClean="0"/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: variance of </a:t>
                </a:r>
                <a:r>
                  <a:rPr lang="en-GB" b="1" i="1" dirty="0"/>
                  <a:t>y</a:t>
                </a:r>
                <a:r>
                  <a:rPr lang="en-GB" b="1" dirty="0"/>
                  <a:t> about the fitted line</a:t>
                </a:r>
                <a:r>
                  <a:rPr lang="en-GB" b="1" baseline="-25000" dirty="0"/>
                  <a:t> </a:t>
                </a:r>
                <a:r>
                  <a:rPr lang="en-GB" b="1" dirty="0"/>
                  <a:t> </a:t>
                </a:r>
                <a:endParaRPr lang="en-GB" dirty="0"/>
              </a:p>
              <a:p>
                <a:r>
                  <a:rPr lang="en-GB" dirty="0"/>
                  <a:t> </a:t>
                </a:r>
              </a:p>
              <a:p>
                <a:r>
                  <a:rPr lang="en-GB" dirty="0"/>
                  <a:t>Estimated error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6" y="694742"/>
                <a:ext cx="9145016" cy="1235403"/>
              </a:xfrm>
              <a:prstGeom prst="rect">
                <a:avLst/>
              </a:prstGeom>
              <a:blipFill rotWithShape="1">
                <a:blip r:embed="rId3"/>
                <a:stretch>
                  <a:fillRect l="-533" t="-1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9609" y="2530973"/>
                <a:ext cx="7920880" cy="492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so the ordinary sample variance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's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9" y="2530973"/>
                <a:ext cx="7920880" cy="492379"/>
              </a:xfrm>
              <a:prstGeom prst="rect">
                <a:avLst/>
              </a:prstGeom>
              <a:blipFill rotWithShape="1">
                <a:blip r:embed="rId4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520" y="3023352"/>
                <a:ext cx="8208912" cy="1594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In fact, this is biased since two parameters, </a:t>
                </a:r>
                <a:r>
                  <a:rPr lang="en-GB" i="1" dirty="0"/>
                  <a:t>a</a:t>
                </a:r>
                <a:r>
                  <a:rPr lang="en-GB" dirty="0"/>
                  <a:t> and</a:t>
                </a:r>
                <a:r>
                  <a:rPr lang="en-GB" i="1" dirty="0"/>
                  <a:t> b</a:t>
                </a:r>
                <a:r>
                  <a:rPr lang="en-GB" dirty="0"/>
                  <a:t> have been estimated. The unbiased estimate is:</a:t>
                </a:r>
              </a:p>
              <a:p>
                <a:r>
                  <a:rPr lang="en-GB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23352"/>
                <a:ext cx="8208912" cy="1594091"/>
              </a:xfrm>
              <a:prstGeom prst="rect">
                <a:avLst/>
              </a:prstGeom>
              <a:blipFill rotWithShape="1">
                <a:blip r:embed="rId5"/>
                <a:stretch>
                  <a:fillRect l="-594" t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30557" y="4604637"/>
                <a:ext cx="1563120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557" y="4604637"/>
                <a:ext cx="1563120" cy="674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68041" y="475737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[derivation in notes]</a:t>
            </a:r>
            <a:endParaRPr lang="en-GB" i="1" dirty="0"/>
          </a:p>
        </p:txBody>
      </p:sp>
      <p:pic>
        <p:nvPicPr>
          <p:cNvPr id="15" name="Picture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0"/>
            <a:ext cx="3778560" cy="262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01915" y="14634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Quantifying the goodness of the fit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0049" y="5589240"/>
            <a:ext cx="249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Residual sum of squares</a:t>
            </a:r>
            <a:endParaRPr lang="en-GB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9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835696" y="424680"/>
                <a:ext cx="6336704" cy="91608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1800" dirty="0" smtClean="0"/>
                  <a:t>Which of the following plots would have the greatest residual sum of squares [variance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800" dirty="0" smtClean="0"/>
                  <a:t> about the fitted line]? </a:t>
                </a:r>
                <a:endParaRPr lang="en-GB" sz="1800" dirty="0"/>
              </a:p>
            </p:txBody>
          </p:sp>
        </mc:Choice>
        <mc:Fallback xmlns="">
          <p:sp>
            <p:nvSpPr>
              <p:cNvPr id="2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35696" y="424680"/>
                <a:ext cx="6336704" cy="916088"/>
              </a:xfrm>
              <a:blipFill rotWithShape="1">
                <a:blip r:embed="rId16"/>
                <a:stretch>
                  <a:fillRect l="-769" r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2966159"/>
              </p:ext>
            </p:extLst>
          </p:nvPr>
        </p:nvGraphicFramePr>
        <p:xfrm>
          <a:off x="4716016" y="4581128"/>
          <a:ext cx="4572000" cy="240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16016" y="4581128"/>
                        <a:ext cx="4572000" cy="240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958" y="2037336"/>
            <a:ext cx="1803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Question from Derek </a:t>
            </a:r>
            <a:r>
              <a:rPr lang="en-GB" sz="1050" i="1" dirty="0" err="1" smtClean="0"/>
              <a:t>Bruff</a:t>
            </a:r>
            <a:endParaRPr lang="en-GB" sz="1050" i="1" dirty="0"/>
          </a:p>
        </p:txBody>
      </p:sp>
      <p:sp>
        <p:nvSpPr>
          <p:cNvPr id="3" name="TPAnswers" hidden="1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57436" y="2291252"/>
            <a:ext cx="4114800" cy="341724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Pic correct</a:t>
            </a:r>
            <a:endParaRPr lang="en-GB" dirty="0"/>
          </a:p>
        </p:txBody>
      </p:sp>
      <p:grpSp>
        <p:nvGrpSpPr>
          <p:cNvPr id="10" name="Picture Choice 1"/>
          <p:cNvGrpSpPr/>
          <p:nvPr/>
        </p:nvGrpSpPr>
        <p:grpSpPr>
          <a:xfrm>
            <a:off x="192686" y="2291252"/>
            <a:ext cx="2939154" cy="2289876"/>
            <a:chOff x="1069132" y="1463824"/>
            <a:chExt cx="3190875" cy="2428875"/>
          </a:xfrm>
        </p:grpSpPr>
        <p:pic>
          <p:nvPicPr>
            <p:cNvPr id="8195" name="PSPic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44824"/>
              <a:ext cx="3000375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PSText1"/>
            <p:cNvSpPr txBox="1"/>
            <p:nvPr/>
          </p:nvSpPr>
          <p:spPr>
            <a:xfrm>
              <a:off x="1259632" y="1463824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1.</a:t>
              </a:r>
              <a:endParaRPr lang="en-GB" sz="2400"/>
            </a:p>
          </p:txBody>
        </p:sp>
        <p:sp>
          <p:nvSpPr>
            <p:cNvPr id="9" name="PSArrow1"/>
            <p:cNvSpPr/>
            <p:nvPr/>
          </p:nvSpPr>
          <p:spPr>
            <a:xfrm>
              <a:off x="1069132" y="1717824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Picture Choice 2"/>
          <p:cNvGrpSpPr/>
          <p:nvPr/>
        </p:nvGrpSpPr>
        <p:grpSpPr>
          <a:xfrm>
            <a:off x="2915816" y="2288223"/>
            <a:ext cx="3240359" cy="2289876"/>
            <a:chOff x="1212007" y="3192016"/>
            <a:chExt cx="3048000" cy="2409825"/>
          </a:xfrm>
        </p:grpSpPr>
        <p:pic>
          <p:nvPicPr>
            <p:cNvPr id="8196" name="PSPic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507" y="3573016"/>
              <a:ext cx="2857500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PSText2"/>
            <p:cNvSpPr txBox="1"/>
            <p:nvPr/>
          </p:nvSpPr>
          <p:spPr>
            <a:xfrm>
              <a:off x="1402507" y="3192016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2.</a:t>
              </a:r>
              <a:endParaRPr lang="en-GB" sz="2400"/>
            </a:p>
          </p:txBody>
        </p:sp>
        <p:sp>
          <p:nvSpPr>
            <p:cNvPr id="12" name="PSArrow2"/>
            <p:cNvSpPr/>
            <p:nvPr/>
          </p:nvSpPr>
          <p:spPr>
            <a:xfrm>
              <a:off x="1212007" y="3446016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Picture Choice 3"/>
          <p:cNvGrpSpPr/>
          <p:nvPr/>
        </p:nvGrpSpPr>
        <p:grpSpPr>
          <a:xfrm>
            <a:off x="6012160" y="2432239"/>
            <a:ext cx="2952329" cy="2145860"/>
            <a:chOff x="1429172" y="4206428"/>
            <a:chExt cx="2981325" cy="2343150"/>
          </a:xfrm>
        </p:grpSpPr>
        <p:pic>
          <p:nvPicPr>
            <p:cNvPr id="8197" name="PSPic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587428"/>
              <a:ext cx="2790825" cy="196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PSText3"/>
            <p:cNvSpPr txBox="1"/>
            <p:nvPr/>
          </p:nvSpPr>
          <p:spPr>
            <a:xfrm>
              <a:off x="1619672" y="4206428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r>
                <a:rPr lang="en-GB" sz="2400" smtClean="0"/>
                <a:t>3.</a:t>
              </a:r>
              <a:endParaRPr lang="en-GB" sz="2400"/>
            </a:p>
          </p:txBody>
        </p:sp>
        <p:sp>
          <p:nvSpPr>
            <p:cNvPr id="15" name="PSArrow3"/>
            <p:cNvSpPr/>
            <p:nvPr/>
          </p:nvSpPr>
          <p:spPr>
            <a:xfrm>
              <a:off x="1429172" y="4460428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4" name="CorShape1"/>
          <p:cNvSpPr/>
          <p:nvPr>
            <p:custDataLst>
              <p:tags r:id="rId5"/>
            </p:custDataLst>
          </p:nvPr>
        </p:nvSpPr>
        <p:spPr>
          <a:xfrm rot="10800000">
            <a:off x="8018239" y="2527044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CountdownNew" hidden="1"/>
          <p:cNvGrpSpPr/>
          <p:nvPr>
            <p:custDataLst>
              <p:tags r:id="rId6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19" name="CDShape" hidden="1"/>
            <p:cNvPicPr>
              <a:picLocks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18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17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GB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369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353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Confidence interval for the slope, b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536" y="1196752"/>
                <a:ext cx="76328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Reminder: Normal </a:t>
                </a:r>
                <a:r>
                  <a:rPr lang="en-GB" dirty="0"/>
                  <a:t>data with unknown variance, 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/>
                  <a:t> is: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7632848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91107"/>
              </p:ext>
            </p:extLst>
          </p:nvPr>
        </p:nvGraphicFramePr>
        <p:xfrm>
          <a:off x="4644008" y="1656874"/>
          <a:ext cx="1039603" cy="6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16" imgW="787400" imgH="457200" progId="Equation.3">
                  <p:embed/>
                </p:oleObj>
              </mc:Choice>
              <mc:Fallback>
                <p:oleObj name="Equation" r:id="rId16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56874"/>
                        <a:ext cx="1039603" cy="601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83468"/>
              </p:ext>
            </p:extLst>
          </p:nvPr>
        </p:nvGraphicFramePr>
        <p:xfrm>
          <a:off x="2908443" y="1644298"/>
          <a:ext cx="1039603" cy="601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18" imgW="787400" imgH="457200" progId="Equation.3">
                  <p:embed/>
                </p:oleObj>
              </mc:Choice>
              <mc:Fallback>
                <p:oleObj name="Equation" r:id="rId18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443" y="1644298"/>
                        <a:ext cx="1039603" cy="601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37907" y="1772816"/>
            <a:ext cx="4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11760" y="3144587"/>
                <a:ext cx="4860540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/</m:t>
                    </m:r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is the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/</m:t>
                    </m:r>
                    <m:r>
                      <a:rPr lang="en-GB" i="1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, the variance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44587"/>
                <a:ext cx="4860540" cy="375552"/>
              </a:xfrm>
              <a:prstGeom prst="rect">
                <a:avLst/>
              </a:prstGeom>
              <a:blipFill rotWithShape="1"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779912" y="2420888"/>
            <a:ext cx="648072" cy="65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67463" y="2344688"/>
            <a:ext cx="928743" cy="7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568" y="3960588"/>
                <a:ext cx="8280920" cy="55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It can be shown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, estimated by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𝑛</m:t>
                    </m:r>
                    <m:r>
                      <a:rPr lang="en-GB" b="0" i="1" dirty="0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degrees of freedom).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60588"/>
                <a:ext cx="8280920" cy="558423"/>
              </a:xfrm>
              <a:prstGeom prst="rect">
                <a:avLst/>
              </a:prstGeom>
              <a:blipFill rotWithShape="1">
                <a:blip r:embed="rId20"/>
                <a:stretch>
                  <a:fillRect l="-58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592972"/>
              </p:ext>
            </p:extLst>
          </p:nvPr>
        </p:nvGraphicFramePr>
        <p:xfrm>
          <a:off x="2771800" y="5271878"/>
          <a:ext cx="1080120" cy="66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21" imgW="799753" imgH="495085" progId="Equation.3">
                  <p:embed/>
                </p:oleObj>
              </mc:Choice>
              <mc:Fallback>
                <p:oleObj name="Equation" r:id="rId21" imgW="799753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271878"/>
                        <a:ext cx="1080120" cy="668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87206"/>
              </p:ext>
            </p:extLst>
          </p:nvPr>
        </p:nvGraphicFramePr>
        <p:xfrm>
          <a:off x="4716016" y="5301208"/>
          <a:ext cx="1032741" cy="63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23" imgW="799753" imgH="495085" progId="Equation.3">
                  <p:embed/>
                </p:oleObj>
              </mc:Choice>
              <mc:Fallback>
                <p:oleObj name="Equation" r:id="rId23" imgW="799753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301208"/>
                        <a:ext cx="1032741" cy="639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046789" y="5404574"/>
            <a:ext cx="38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42489" y="4941168"/>
            <a:ext cx="269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Confidence interval for </a:t>
            </a:r>
            <a:r>
              <a:rPr lang="en-GB" i="1" dirty="0"/>
              <a:t>b</a:t>
            </a:r>
            <a:r>
              <a:rPr lang="en-GB" dirty="0"/>
              <a:t> </a:t>
            </a:r>
            <a:r>
              <a:rPr lang="en-GB" dirty="0" smtClean="0"/>
              <a:t>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696796"/>
                <a:ext cx="4850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E.g. if you want to see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is significantly non-zero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96796"/>
                <a:ext cx="4850430" cy="369332"/>
              </a:xfrm>
              <a:prstGeom prst="rect">
                <a:avLst/>
              </a:prstGeom>
              <a:blipFill rotWithShape="1">
                <a:blip r:embed="rId25"/>
                <a:stretch>
                  <a:fillRect l="-1132" t="-8197" r="-25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5328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23" grpId="0"/>
      <p:bldP spid="32" grpId="0"/>
      <p:bldP spid="3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14505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Predictions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006"/>
            <a:ext cx="4464496" cy="30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49890"/>
                <a:ext cx="3901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For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of interest, what is mean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?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49890"/>
                <a:ext cx="390170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406" t="-8197" r="-31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1802933"/>
                <a:ext cx="3586303" cy="384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/>
                  <a:t>Predicted mean value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02933"/>
                <a:ext cx="3586303" cy="384144"/>
              </a:xfrm>
              <a:prstGeom prst="rect">
                <a:avLst/>
              </a:prstGeom>
              <a:blipFill rotWithShape="1">
                <a:blip r:embed="rId11"/>
                <a:stretch>
                  <a:fillRect l="-1531" t="-3175" r="-510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2066" y="3212976"/>
                <a:ext cx="4572000" cy="10043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It can be shown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6" y="3212976"/>
                <a:ext cx="4572000" cy="1004378"/>
              </a:xfrm>
              <a:prstGeom prst="rect">
                <a:avLst/>
              </a:prstGeom>
              <a:blipFill rotWithShape="1">
                <a:blip r:embed="rId12"/>
                <a:stretch>
                  <a:fillRect l="-1200" t="-3030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28041" y="4725144"/>
            <a:ext cx="408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Confidence interval for mean </a:t>
            </a:r>
            <a:r>
              <a:rPr lang="en-GB" b="1" i="1" dirty="0"/>
              <a:t>y</a:t>
            </a:r>
            <a:r>
              <a:rPr lang="en-GB" b="1" dirty="0"/>
              <a:t> at given </a:t>
            </a:r>
            <a:r>
              <a:rPr lang="en-GB" b="1" i="1" dirty="0"/>
              <a:t>x</a:t>
            </a:r>
            <a:endParaRPr lang="en-GB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58312" y="5375535"/>
                <a:ext cx="2830670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12" y="5375535"/>
                <a:ext cx="2830670" cy="6560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3573016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83691" y="6285580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Extrapolation: </a:t>
            </a:r>
            <a:r>
              <a:rPr lang="en-GB" dirty="0" smtClean="0"/>
              <a:t>Often not reliable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83691" y="2776126"/>
            <a:ext cx="30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What is the error bar? </a:t>
            </a:r>
            <a:endParaRPr lang="en-GB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8" grpId="0"/>
      <p:bldP spid="1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PQuestion"/>
              <p:cNvSpPr>
                <a:spLocks noGrp="1"/>
              </p:cNvSpPr>
              <p:nvPr>
                <p:ph type="title"/>
              </p:nvPr>
            </p:nvSpPr>
            <p:spPr>
              <a:xfrm>
                <a:off x="1763688" y="620688"/>
                <a:ext cx="4896544" cy="243232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GB" sz="2000" u="sng" dirty="0" smtClean="0">
                    <a:solidFill>
                      <a:prstClr val="black"/>
                    </a:solidFill>
                  </a:rPr>
                  <a:t>Confidence interval interpretation</a:t>
                </a: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r>
                  <a:rPr lang="en-GB" sz="1600" dirty="0"/>
                  <a:t>During component manufacture, a random sample of 500 are weighed each day, and each day a 95% confidence interval is calculated for the mean weight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/>
                  <a:t> of the components. On the first day we obtain a confidence interval  for the mean </a:t>
                </a:r>
                <a:r>
                  <a:rPr lang="en-GB" sz="1600" dirty="0" smtClean="0"/>
                  <a:t>weight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0.998±</m:t>
                        </m:r>
                        <m:r>
                          <a:rPr lang="en-GB" sz="1600" b="0" i="1" smtClean="0">
                            <a:latin typeface="Cambria Math"/>
                          </a:rPr>
                          <m:t>0.003</m:t>
                        </m:r>
                      </m:e>
                    </m:d>
                  </m:oMath>
                </a14:m>
                <a:r>
                  <a:rPr lang="en-GB" sz="1600" dirty="0"/>
                  <a:t>Kg. Which of the following are correct on average if the (unknown) mean weight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/>
                  <a:t> and (known) standard deviation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𝜎</m:t>
                    </m:r>
                  </m:oMath>
                </a14:m>
                <a:r>
                  <a:rPr lang="en-GB" sz="1600" dirty="0"/>
                  <a:t> remain constant on different days?</a:t>
                </a: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r>
                  <a:rPr lang="en-GB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GB" sz="1600" dirty="0" smtClean="0">
                    <a:solidFill>
                      <a:prstClr val="black"/>
                    </a:solidFill>
                  </a:rPr>
                </a:br>
                <a:r>
                  <a:rPr lang="en-GB" sz="1600" dirty="0">
                    <a:solidFill>
                      <a:prstClr val="black"/>
                    </a:solidFill>
                  </a:rPr>
                  <a:t/>
                </a:r>
                <a:br>
                  <a:rPr lang="en-GB" sz="1600" dirty="0">
                    <a:solidFill>
                      <a:prstClr val="black"/>
                    </a:solidFill>
                  </a:rPr>
                </a:br>
                <a:endParaRPr lang="en-GB" sz="1800" dirty="0"/>
              </a:p>
            </p:txBody>
          </p:sp>
        </mc:Choice>
        <mc:Fallback xmlns="">
          <p:sp>
            <p:nvSpPr>
              <p:cNvPr id="4" name="TPQuestion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688" y="620688"/>
                <a:ext cx="4896544" cy="2432324"/>
              </a:xfrm>
              <a:blipFill rotWithShape="1">
                <a:blip r:embed="rId3"/>
                <a:stretch>
                  <a:fillRect l="-1244" t="-20301" r="-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2103" y="2852936"/>
                <a:ext cx="7665047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∼</m:t>
                    </m:r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GB" i="1" dirty="0" smtClean="0"/>
                  <a:t>,  </a:t>
                </a:r>
                <a:r>
                  <a:rPr lang="en-GB" dirty="0" smtClean="0"/>
                  <a:t>so 95% of the time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 lies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±1.96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03" y="2852936"/>
                <a:ext cx="7665047" cy="65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636" y="4027584"/>
                <a:ext cx="5024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Every day we get a different sample, so different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6" y="4027584"/>
                <a:ext cx="502438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92" t="-8333" r="-169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4812" y="4745558"/>
                <a:ext cx="194611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Day 1: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0.998</m:t>
                    </m:r>
                  </m:oMath>
                </a14:m>
                <a:endParaRPr lang="en-GB" dirty="0" smtClean="0"/>
              </a:p>
              <a:p>
                <a:r>
                  <a:rPr lang="en-GB" dirty="0"/>
                  <a:t>Day </a:t>
                </a:r>
                <a:r>
                  <a:rPr lang="en-GB" dirty="0" smtClean="0"/>
                  <a:t>2: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=0.</m:t>
                    </m:r>
                    <m:r>
                      <a:rPr lang="en-GB" b="0" i="1" dirty="0" smtClean="0">
                        <a:latin typeface="Cambria Math"/>
                      </a:rPr>
                      <m:t>995</m:t>
                    </m:r>
                  </m:oMath>
                </a14:m>
                <a:endParaRPr lang="en-GB" dirty="0"/>
              </a:p>
              <a:p>
                <a:r>
                  <a:rPr lang="en-GB" dirty="0"/>
                  <a:t>Day </a:t>
                </a:r>
                <a:r>
                  <a:rPr lang="en-GB" dirty="0" smtClean="0"/>
                  <a:t>3: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1</m:t>
                    </m:r>
                    <m:r>
                      <a:rPr lang="en-GB" i="1" dirty="0">
                        <a:latin typeface="Cambria Math"/>
                      </a:rPr>
                      <m:t>.</m:t>
                    </m:r>
                    <m:r>
                      <a:rPr lang="en-GB" b="0" i="1" dirty="0" smtClean="0">
                        <a:latin typeface="Cambria Math"/>
                      </a:rPr>
                      <m:t>00</m:t>
                    </m:r>
                    <m:r>
                      <a:rPr lang="en-GB" i="1" dirty="0">
                        <a:latin typeface="Cambria Math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Day </a:t>
                </a:r>
                <a:r>
                  <a:rPr lang="en-GB" dirty="0" smtClean="0"/>
                  <a:t>4: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i="1" dirty="0">
                        <a:latin typeface="Cambria Math"/>
                      </a:rPr>
                      <m:t>=0.</m:t>
                    </m:r>
                    <m:r>
                      <a:rPr lang="en-GB" b="0" i="1" dirty="0" smtClean="0">
                        <a:latin typeface="Cambria Math"/>
                      </a:rPr>
                      <m:t>997</m:t>
                    </m:r>
                  </m:oMath>
                </a14:m>
                <a:endParaRPr lang="en-GB" dirty="0"/>
              </a:p>
              <a:p>
                <a:r>
                  <a:rPr lang="en-GB" dirty="0" smtClean="0"/>
                  <a:t>…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12" y="4745558"/>
                <a:ext cx="1946110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2821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92822" y="4500282"/>
            <a:ext cx="57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6660" y="4396916"/>
            <a:ext cx="183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Confidence interval</a:t>
            </a:r>
            <a:endParaRPr lang="en-GB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5332" y="4670865"/>
                <a:ext cx="168668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0.998±0.003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0.99</m:t>
                      </m:r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  <m:r>
                        <a:rPr lang="en-GB" i="1">
                          <a:latin typeface="Cambria Math"/>
                        </a:rPr>
                        <m:t>±0.003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0" i="1" smtClean="0">
                          <a:latin typeface="Cambria Math"/>
                        </a:rPr>
                        <m:t>000</m:t>
                      </m:r>
                      <m:r>
                        <a:rPr lang="en-GB" i="1">
                          <a:latin typeface="Cambria Math"/>
                        </a:rPr>
                        <m:t>±0.003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0.99</m:t>
                      </m:r>
                      <m:r>
                        <a:rPr lang="en-GB" b="0" i="1" smtClean="0">
                          <a:latin typeface="Cambria Math"/>
                        </a:rPr>
                        <m:t>7</m:t>
                      </m:r>
                      <m:r>
                        <a:rPr lang="en-GB" i="1">
                          <a:latin typeface="Cambria Math"/>
                        </a:rPr>
                        <m:t>±0.003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…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32" y="4670865"/>
                <a:ext cx="168668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3249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2483768" y="59492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5656" y="6381328"/>
                <a:ext cx="30274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95% of the time,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sz="1600" dirty="0" smtClean="0"/>
                  <a:t> is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𝜇</m:t>
                    </m:r>
                    <m:r>
                      <a:rPr lang="en-GB" sz="1600" b="0" i="1" smtClean="0">
                        <a:latin typeface="Cambria Math"/>
                      </a:rPr>
                      <m:t>±0.003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381328"/>
                <a:ext cx="3027495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006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08736" y="6386232"/>
                <a:ext cx="3184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sz="1600" dirty="0" smtClean="0"/>
                  <a:t>95% of the time,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 smtClean="0"/>
                  <a:t> is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X</m:t>
                        </m:r>
                      </m:e>
                    </m:acc>
                    <m:r>
                      <a:rPr lang="en-GB" sz="1600" b="0" i="1" smtClean="0">
                        <a:latin typeface="Cambria Math"/>
                      </a:rPr>
                      <m:t>±0.003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36" y="6386232"/>
                <a:ext cx="318439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8629" y="3458334"/>
                <a:ext cx="2553584" cy="53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/>
                  <a:t>here</a:t>
                </a:r>
                <a:r>
                  <a:rPr lang="en-GB" sz="1400" i="1" dirty="0" smtClean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𝜇</m:t>
                    </m:r>
                    <m:r>
                      <a:rPr lang="en-GB" sz="1400" b="0" i="1" smtClean="0">
                        <a:latin typeface="Cambria Math"/>
                      </a:rPr>
                      <m:t>±1.96</m:t>
                    </m:r>
                    <m:rad>
                      <m:radPr>
                        <m:degHide m:val="on"/>
                        <m:ctrlPr>
                          <a:rPr lang="en-GB" sz="14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𝜇</m:t>
                    </m:r>
                    <m:r>
                      <a:rPr lang="en-GB" sz="1400" b="0" i="1" smtClean="0">
                        <a:latin typeface="Cambria Math"/>
                      </a:rPr>
                      <m:t>±0.003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29" y="3458334"/>
                <a:ext cx="2553584" cy="530723"/>
              </a:xfrm>
              <a:prstGeom prst="rect">
                <a:avLst/>
              </a:prstGeom>
              <a:blipFill rotWithShape="1">
                <a:blip r:embed="rId11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49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764704"/>
                <a:ext cx="8712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</a:rPr>
                  <a:t>On 95% of days, the mean weight is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Kg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71296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6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106" y="3645024"/>
                <a:ext cx="86885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</a:rPr>
                  <a:t>95</a:t>
                </a:r>
                <a:r>
                  <a:rPr lang="en-GB" dirty="0">
                    <a:solidFill>
                      <a:srgbClr val="0070C0"/>
                    </a:solidFill>
                  </a:rPr>
                  <a:t>% of the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daily sample </a:t>
                </a:r>
                <a:r>
                  <a:rPr lang="en-GB" dirty="0">
                    <a:solidFill>
                      <a:srgbClr val="0070C0"/>
                    </a:solidFill>
                  </a:rPr>
                  <a:t>means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lie </a:t>
                </a:r>
                <a:r>
                  <a:rPr lang="en-GB" dirty="0">
                    <a:solidFill>
                      <a:srgbClr val="0070C0"/>
                    </a:solidFill>
                  </a:rPr>
                  <a:t>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Kg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6" y="3645024"/>
                <a:ext cx="868856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2308230"/>
                <a:ext cx="8640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70C0"/>
                    </a:solidFill>
                  </a:rPr>
                  <a:t>95</a:t>
                </a:r>
                <a:r>
                  <a:rPr lang="en-GB" dirty="0">
                    <a:solidFill>
                      <a:srgbClr val="0070C0"/>
                    </a:solidFill>
                  </a:rPr>
                  <a:t>% of the components have weights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0.998±0.003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Kg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08230"/>
                <a:ext cx="864096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64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7936" y="243662"/>
            <a:ext cx="16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Other answers?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217" y="2826552"/>
                <a:ext cx="8540608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 – the confidence interval we calculated is for the </a:t>
                </a:r>
                <a:r>
                  <a:rPr lang="en-GB" i="1" dirty="0" smtClean="0"/>
                  <a:t>mean</a:t>
                </a:r>
                <a:r>
                  <a:rPr lang="en-GB" dirty="0" smtClean="0"/>
                  <a:t> weight, not individual weights</a:t>
                </a:r>
                <a:br>
                  <a:rPr lang="en-GB" dirty="0" smtClean="0"/>
                </a:br>
                <a:r>
                  <a:rPr lang="en-GB" sz="1400" dirty="0" smtClean="0"/>
                  <a:t>(and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1400" b="0" i="1" dirty="0" smtClean="0">
                        <a:latin typeface="Cambria Math"/>
                      </a:rPr>
                      <m:t>≠</m:t>
                    </m:r>
                    <m:r>
                      <a:rPr lang="en-GB" sz="1400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sz="1400" dirty="0" smtClean="0"/>
                  <a:t> so the mid-point is incorrect)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7" y="2826552"/>
                <a:ext cx="8540608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571" t="-2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223" y="4293096"/>
                <a:ext cx="807156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 – the correct statement is that 95% of the time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 lies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  <m:r>
                          <a:rPr lang="en-GB" b="0" i="1" smtClean="0">
                            <a:latin typeface="Cambria Math"/>
                          </a:rPr>
                          <m:t>±0.003</m:t>
                        </m:r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Kg</m:t>
                    </m:r>
                  </m:oMath>
                </a14:m>
                <a:endParaRPr lang="en-GB" b="0" dirty="0" smtClean="0"/>
              </a:p>
              <a:p>
                <a:r>
                  <a:rPr lang="en-GB" sz="1600" dirty="0" smtClean="0"/>
                  <a:t>Statement would </a:t>
                </a:r>
                <a:r>
                  <a:rPr lang="en-GB" sz="1600" dirty="0"/>
                  <a:t>only be true if on the first day we got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sz="1600" i="1" dirty="0">
                        <a:latin typeface="Cambria Math"/>
                      </a:rPr>
                      <m:t>=</m:t>
                    </m:r>
                    <m:r>
                      <a:rPr lang="en-GB" sz="1600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GB" sz="1600" dirty="0"/>
                  <a:t>, which has negligible probability</a:t>
                </a:r>
                <a:r>
                  <a:rPr lang="en-GB" sz="1600" dirty="0" smtClean="0"/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23" y="4293096"/>
                <a:ext cx="8071569" cy="615553"/>
              </a:xfrm>
              <a:prstGeom prst="rect">
                <a:avLst/>
              </a:prstGeom>
              <a:blipFill rotWithShape="1">
                <a:blip r:embed="rId7"/>
                <a:stretch>
                  <a:fillRect l="-680" t="-4950" b="-11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217" y="1268760"/>
                <a:ext cx="8187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 - the mean weight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 smtClean="0"/>
                  <a:t> is assumed to be a constant. </a:t>
                </a:r>
                <a:br>
                  <a:rPr lang="en-GB" dirty="0" smtClean="0"/>
                </a:br>
                <a:r>
                  <a:rPr lang="en-GB" dirty="0" smtClean="0"/>
                  <a:t>It is either in the range or it isn’t – if true for one day it will be true for all days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7" y="1268760"/>
                <a:ext cx="818758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59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37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4517" y="2276872"/>
                <a:ext cx="7924934" cy="933012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100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% </m:t>
                    </m:r>
                  </m:oMath>
                </a14:m>
                <a:r>
                  <a:rPr lang="en-GB" dirty="0" smtClean="0"/>
                  <a:t>confidence interval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 smtClean="0"/>
                  <a:t> if we measure a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 smtClean="0"/>
                  <a:t> and already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±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GB" b="0" i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=1−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/2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17" y="2276872"/>
                <a:ext cx="7924934" cy="933012"/>
              </a:xfrm>
              <a:prstGeom prst="rect">
                <a:avLst/>
              </a:prstGeom>
              <a:blipFill rotWithShape="1">
                <a:blip r:embed="rId3"/>
                <a:stretch>
                  <a:fillRect l="-538" t="-258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476672"/>
            <a:ext cx="517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 can use any confidence level, not just 95%.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268760"/>
            <a:ext cx="602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95% confidence level has 5% in the tails, i.e. p=0.05 in the tails.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1772816"/>
                <a:ext cx="6837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In general to have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in the tails; for two tail,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GB" dirty="0" smtClean="0"/>
                  <a:t> in each tail: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72816"/>
                <a:ext cx="683744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03" t="-8333" r="-89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93" y="3439252"/>
            <a:ext cx="4091408" cy="28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5393" y="6120882"/>
            <a:ext cx="409598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7"/>
          <p:cNvSpPr>
            <a:spLocks noChangeShapeType="1"/>
          </p:cNvSpPr>
          <p:nvPr/>
        </p:nvSpPr>
        <p:spPr bwMode="auto">
          <a:xfrm flipH="1">
            <a:off x="3934936" y="5508721"/>
            <a:ext cx="11430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07843" y="5103850"/>
            <a:ext cx="674451" cy="4048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p/2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ShapeType="1"/>
          </p:cNvSpPr>
          <p:nvPr/>
        </p:nvSpPr>
        <p:spPr bwMode="auto">
          <a:xfrm>
            <a:off x="1186825" y="5363403"/>
            <a:ext cx="362663" cy="307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045433" y="4958532"/>
            <a:ext cx="674451" cy="4048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p/2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5" y="3675836"/>
            <a:ext cx="3551548" cy="26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768062" y="520898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Q</a:t>
            </a:r>
            <a:endParaRPr lang="en-GB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8796" y="6341108"/>
                <a:ext cx="7092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E.g. for </a:t>
                </a:r>
                <a:r>
                  <a:rPr lang="en-GB" dirty="0"/>
                  <a:t>a 99% confidence interval, we would want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=0.995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6" y="6341108"/>
                <a:ext cx="709228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7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51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Two tail versus one tail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dirty="0" smtClean="0"/>
              <a:t>Does the distribution have two small tails or one? Or are we only interested in upper or lower limits?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70080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the distribution is one sided</a:t>
            </a:r>
            <a:r>
              <a:rPr lang="en-GB" dirty="0" smtClean="0"/>
              <a:t>, or we want upper or lower limits, </a:t>
            </a:r>
            <a:r>
              <a:rPr lang="en-GB" dirty="0"/>
              <a:t>a </a:t>
            </a:r>
            <a:r>
              <a:rPr lang="en-GB" i="1" dirty="0"/>
              <a:t>one tail</a:t>
            </a:r>
            <a:r>
              <a:rPr lang="en-GB" b="1" i="1" dirty="0"/>
              <a:t> </a:t>
            </a:r>
            <a:r>
              <a:rPr lang="en-GB" dirty="0"/>
              <a:t>interval </a:t>
            </a:r>
            <a:r>
              <a:rPr lang="en-GB" dirty="0" smtClean="0"/>
              <a:t>may be </a:t>
            </a:r>
            <a:r>
              <a:rPr lang="en-GB" dirty="0"/>
              <a:t>more appropriate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434" y="3270548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ShapeType="1"/>
          </p:cNvSpPr>
          <p:nvPr/>
        </p:nvSpPr>
        <p:spPr bwMode="auto">
          <a:xfrm flipH="1">
            <a:off x="2271712" y="4868019"/>
            <a:ext cx="57150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7562" y="4782716"/>
            <a:ext cx="7524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P=0.05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221" y="3013928"/>
            <a:ext cx="136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95% One tail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695" y="3288264"/>
            <a:ext cx="3261660" cy="28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ShapeType="1"/>
          </p:cNvSpPr>
          <p:nvPr/>
        </p:nvSpPr>
        <p:spPr bwMode="auto">
          <a:xfrm flipH="1">
            <a:off x="7501780" y="5291714"/>
            <a:ext cx="11430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38769" y="5186939"/>
            <a:ext cx="7143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P=0.025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7"/>
          <p:cNvSpPr>
            <a:spLocks noChangeShapeType="1"/>
          </p:cNvSpPr>
          <p:nvPr/>
        </p:nvSpPr>
        <p:spPr bwMode="auto">
          <a:xfrm>
            <a:off x="5419487" y="5415156"/>
            <a:ext cx="288032" cy="256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583457" y="5048768"/>
            <a:ext cx="7143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P=0.025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6309" y="2924344"/>
            <a:ext cx="13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95% Two tail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7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79512" y="514845"/>
                <a:ext cx="5328592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GB" sz="2000" b="1" i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Example</a:t>
                </a:r>
                <a:endParaRPr lang="en-GB" sz="2000" b="1" dirty="0">
                  <a:latin typeface="Calibri" pitchFamily="34" charset="0"/>
                  <a:cs typeface="Times New Roman" pitchFamily="18" charset="0"/>
                </a:endParaRPr>
              </a:p>
              <a:p>
                <a:pPr algn="l"/>
                <a:endParaRPr lang="en-US" sz="2000" dirty="0" smtClean="0"/>
              </a:p>
              <a:p>
                <a:pPr algn="l"/>
                <a:r>
                  <a:rPr lang="en-US" sz="2000" dirty="0" smtClean="0"/>
                  <a:t>You are responsible for calculating average extra-urban fuel efficiency figures for new cars. </a:t>
                </a:r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You test a sample of 100 cars, and find a sample mean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  <m:r>
                      <a:rPr lang="en-GB" sz="2000" b="0" i="1" smtClean="0">
                        <a:latin typeface="Cambria Math"/>
                        <a:cs typeface="Times New Roman" pitchFamily="18" charset="0"/>
                      </a:rPr>
                      <m:t>=55.40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  <a:cs typeface="Times New Roman" pitchFamily="18" charset="0"/>
                      </a:rPr>
                      <m:t>mpg</m:t>
                    </m:r>
                    <m:r>
                      <a:rPr lang="en-GB" sz="20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 The standard deviation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  <a:cs typeface="Times New Roman" pitchFamily="18" charset="0"/>
                      </a:rPr>
                      <m:t>𝜎</m:t>
                    </m:r>
                    <m:r>
                      <a:rPr lang="en-GB" sz="2000" b="0" i="1" smtClean="0">
                        <a:latin typeface="Cambria Math"/>
                        <a:cs typeface="Times New Roman" pitchFamily="18" charset="0"/>
                      </a:rPr>
                      <m:t>=1.2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  <a:cs typeface="Times New Roman" pitchFamily="18" charset="0"/>
                      </a:rPr>
                      <m:t>mpg</m:t>
                    </m:r>
                  </m:oMath>
                </a14:m>
                <a:r>
                  <a:rPr lang="en-GB" sz="2000" dirty="0" smtClean="0">
                    <a:latin typeface="Calibri" pitchFamily="34" charset="0"/>
                    <a:cs typeface="Times New Roman" pitchFamily="18" charset="0"/>
                  </a:rPr>
                  <a:t>. What is the 95% confidence interval for the average fuel efficiency?</a:t>
                </a:r>
                <a:endParaRPr lang="en-GB" sz="2000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4845"/>
                <a:ext cx="5328592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143" t="-714" r="-1943" b="-3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9666" y="3609429"/>
            <a:ext cx="9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Answer: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5690" y="4176920"/>
                <a:ext cx="5339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Sample size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GB" dirty="0" smtClean="0"/>
                  <a:t> and 95% confidence interval is 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0" y="4176920"/>
                <a:ext cx="533915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10266" y="3978760"/>
                <a:ext cx="153484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/>
                      </a:rPr>
                      <m:t>±</m:t>
                    </m:r>
                    <m:r>
                      <a:rPr lang="en-GB" i="1">
                        <a:latin typeface="Cambria Math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66" y="3978760"/>
                <a:ext cx="1534844" cy="656013"/>
              </a:xfrm>
              <a:prstGeom prst="rect">
                <a:avLst/>
              </a:prstGeom>
              <a:blipFill rotWithShape="1">
                <a:blip r:embed="rId5"/>
                <a:stretch>
                  <a:fillRect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01344" y="4910112"/>
                <a:ext cx="3802772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⇒55.4±1.96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1.2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=55.4±0.235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44" y="4910112"/>
                <a:ext cx="3802772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7824" y="5981367"/>
                <a:ext cx="5235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i.e. mean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dirty="0" smtClean="0"/>
                  <a:t> in 55.165 to 55.63 mpg at 95% confidence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981367"/>
                <a:ext cx="523592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31" t="-8197" r="-46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635"/>
            <a:ext cx="3177703" cy="23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1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014756"/>
              </p:ext>
            </p:extLst>
          </p:nvPr>
        </p:nvGraphicFramePr>
        <p:xfrm>
          <a:off x="5236689" y="3345372"/>
          <a:ext cx="2983248" cy="335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7" name="Chart" r:id="rId9" imgW="4952887" imgH="5143500" progId="MSGraph.Chart.8">
                  <p:embed followColorScheme="full"/>
                </p:oleObj>
              </mc:Choice>
              <mc:Fallback>
                <p:oleObj name="Chart" r:id="rId9" imgW="4952887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6689" y="3345372"/>
                        <a:ext cx="2983248" cy="335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1822209" y="420613"/>
            <a:ext cx="4896544" cy="1440160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/>
              <a:t>Confidence interval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800" dirty="0"/>
              <a:t>Given the confidence interval just constructed, it is correct to say </a:t>
            </a:r>
            <a:r>
              <a:rPr lang="en-GB" sz="1800" dirty="0" smtClean="0"/>
              <a:t>that approximately </a:t>
            </a:r>
            <a:r>
              <a:rPr lang="en-GB" sz="1800" dirty="0"/>
              <a:t>95% </a:t>
            </a:r>
            <a:r>
              <a:rPr lang="en-GB" sz="1800" dirty="0" smtClean="0"/>
              <a:t>of new cars will have efficiencies between </a:t>
            </a:r>
            <a:r>
              <a:rPr lang="en-GB" sz="1800" dirty="0"/>
              <a:t>55.165 </a:t>
            </a:r>
            <a:r>
              <a:rPr lang="en-GB" sz="1800" dirty="0" smtClean="0"/>
              <a:t>and </a:t>
            </a:r>
            <a:r>
              <a:rPr lang="en-GB" sz="1800" dirty="0"/>
              <a:t>55.63 </a:t>
            </a:r>
            <a:r>
              <a:rPr lang="en-GB" sz="1800" dirty="0" smtClean="0"/>
              <a:t>mpg?</a:t>
            </a:r>
            <a:endParaRPr lang="en-GB" sz="1800" dirty="0"/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404664"/>
            <a:ext cx="146231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958" y="2037336"/>
            <a:ext cx="1649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/>
              <a:t>Question  from Derek </a:t>
            </a:r>
            <a:r>
              <a:rPr lang="en-GB" sz="1050" i="1" dirty="0" err="1" smtClean="0"/>
              <a:t>Bruff</a:t>
            </a:r>
            <a:endParaRPr lang="en-GB" sz="1050" i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67544" y="3284984"/>
            <a:ext cx="4149969" cy="327787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YES – high confidence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YES – low confidence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NO </a:t>
            </a:r>
            <a:r>
              <a:rPr lang="en-GB" sz="2400" dirty="0"/>
              <a:t>– high confidence</a:t>
            </a:r>
            <a:endParaRPr lang="en-GB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2400" dirty="0" smtClean="0"/>
              <a:t>NO – </a:t>
            </a:r>
            <a:r>
              <a:rPr lang="en-GB" sz="2400" dirty="0"/>
              <a:t>low confidence</a:t>
            </a:r>
            <a:endParaRPr lang="en-GB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5958" y="5376598"/>
                <a:ext cx="54041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𝜎</m:t>
                    </m:r>
                    <m:r>
                      <a:rPr lang="en-GB" b="0" i="1" smtClean="0">
                        <a:latin typeface="Cambria Math"/>
                      </a:rPr>
                      <m:t>=1.2</m:t>
                    </m:r>
                  </m:oMath>
                </a14:m>
                <a:r>
                  <a:rPr lang="en-GB" dirty="0" smtClean="0"/>
                  <a:t>mpg given in the question is the standard deviation of the individual car efficiencies (i.e. expect new cars in a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±1.96</m:t>
                    </m:r>
                    <m:r>
                      <a:rPr lang="en-GB" b="0" i="1" smtClean="0">
                        <a:latin typeface="Cambria Math"/>
                      </a:rPr>
                      <m:t>𝜎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. The confidence interval we calculated is the range we expect the </a:t>
                </a:r>
                <a:r>
                  <a:rPr lang="en-GB" i="1" dirty="0" smtClean="0"/>
                  <a:t>mean </a:t>
                </a:r>
                <a:r>
                  <a:rPr lang="en-GB" dirty="0" smtClean="0"/>
                  <a:t>efficiency to lie in (much smaller range).</a:t>
                </a:r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8" y="5376598"/>
                <a:ext cx="5404154" cy="1477328"/>
              </a:xfrm>
              <a:prstGeom prst="rect">
                <a:avLst/>
              </a:prstGeom>
              <a:blipFill rotWithShape="1">
                <a:blip r:embed="rId12"/>
                <a:stretch>
                  <a:fillRect l="-1016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rShape1"/>
          <p:cNvSpPr/>
          <p:nvPr>
            <p:custDataLst>
              <p:tags r:id="rId5"/>
            </p:custDataLst>
          </p:nvPr>
        </p:nvSpPr>
        <p:spPr>
          <a:xfrm rot="10800000">
            <a:off x="254184" y="4224276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rShape2"/>
          <p:cNvSpPr/>
          <p:nvPr>
            <p:custDataLst>
              <p:tags r:id="rId6"/>
            </p:custDataLst>
          </p:nvPr>
        </p:nvSpPr>
        <p:spPr>
          <a:xfrm rot="10800000">
            <a:off x="254184" y="4663188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CountdownNew"/>
          <p:cNvGrpSpPr/>
          <p:nvPr>
            <p:custDataLst>
              <p:tags r:id="rId7"/>
            </p:custDataLst>
          </p:nvPr>
        </p:nvGrpSpPr>
        <p:grpSpPr>
          <a:xfrm>
            <a:off x="7874000" y="5842000"/>
            <a:ext cx="1270000" cy="1016000"/>
            <a:chOff x="8318500" y="6032500"/>
            <a:chExt cx="1270000" cy="1016000"/>
          </a:xfrm>
        </p:grpSpPr>
        <p:pic>
          <p:nvPicPr>
            <p:cNvPr id="25" name="CDShape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24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GB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23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GB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46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repeatDur="0" restart="neve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27" grpId="0"/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PVERSION" val="2008"/>
  <p:tag name="TPFULLVERSION" val="4.2.4.1090"/>
  <p:tag name="PPVERSION" val="14.0"/>
  <p:tag name="POWERPOINTVERSION" val="14.0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0"/>
  <p:tag name="SLIDEORDER" val="16"/>
  <p:tag name="SLIDEGUID" val="15D07F70C75144888DCD53ECA82165F7"/>
  <p:tag name="ANSWERSALIAS" val="YES – high confidence|smicln|YES – low confidence|smicln|NO – high confidence|smicln|NO – low confidence"/>
  <p:tag name="QUESTIONALIAS" val="Confidence interval  Given the confidence interval just constructed, it is correct to say that approximately 95% of new cars will have efficiencies between 55.165 and 55.63 mpg?"/>
  <p:tag name="RESPONSECOUNT" val="30"/>
  <p:tag name="SLICED" val="False"/>
  <p:tag name="RESPONSES" val="3;3;2;1;3;1;2;4;3;1;2;4;3;3;1;2;1;2;2;4;4;1;2;2;2;4;1;4;1;4;"/>
  <p:tag name="CHARTSTRINGSTD" val="8 9 6 7"/>
  <p:tag name="CHARTSTRINGREV" val="7 6 9 8"/>
  <p:tag name="CHARTSTRINGSTDPER" val="0.266666666666667 0.3 0.2 0.233333333333333"/>
  <p:tag name="CHARTSTRINGREVPER" val="0.233333333333333 0.2 0.3 0.266666666666667"/>
  <p:tag name="NUMRESPONSES" val="1"/>
  <p:tag name="COUNTDOWNHEIGHT" val="80"/>
  <p:tag name="COUNTDOWNWIDTH" val="100"/>
  <p:tag name="VALUES" val="Incorrect|smicln|Incorrect|smicln|Correct|smicln|Correct"/>
  <p:tag name="TOTALRESPONSES" val="0"/>
  <p:tag name="RESTORECOUNTDOWNTIMER" val="False"/>
  <p:tag name="RESPONSESGATHERED" val="False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24"/>
  <p:tag name="BULLETTYPE" val="ppBulletArabicPeriod"/>
  <p:tag name="ANSWERTEXT" val="YES – high confidence&#10;YES – low confidence&#10;NO – high confidence&#10;NO – low confidence"/>
  <p:tag name="OLDNUMANSWERS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18"/>
  <p:tag name="SLIDEGUID" val="6FAD14A0F6C54CF380C7E7B023E3FFDE"/>
  <p:tag name="NUMRESPONSES" val="1"/>
  <p:tag name="ANSWERSALIAS" val="If you decreased your confidence level |smicln|If you increased your sample size |smicln|If the sample mean was smaller|smicln|If the population standard deviation was smaller"/>
  <p:tag name="COUNTDOWNSECONDS" val="30"/>
  <p:tag name="QUESTIONALIAS" val="Confidence interval width  We constructed a 95% confidence interval for the mean using a random sample of size n = 10 with sample mean  𝑋 =2.13kg . Which of the following conditions would NOT probably lead to a narrower confidence interval?"/>
  <p:tag name="VALUES" val="Incorrect|smicln|Incorrect|smicln|Correct|smicln|Incorrect"/>
  <p:tag name="RESTORECOUNTDOWNTIMER" val="True"/>
  <p:tag name="COUNTDOWNHEIGHT" val="80"/>
  <p:tag name="COUNTDOWNWIDTH" val="100"/>
  <p:tag name="RESPONSESGATHERED" val="True"/>
  <p:tag name="TOTALRESPONSES" val="21"/>
  <p:tag name="RESPONSECOUNT" val="21"/>
  <p:tag name="SLICED" val="False"/>
  <p:tag name="RESPONSES" val="-;-;2;-;-;-;-;4;2;2;2;2;2;3;3;2;2;4;2;3;-;3;3;1;3;2;4;3;"/>
  <p:tag name="CHARTSTRINGSTD" val="1 10 7 3"/>
  <p:tag name="CHARTSTRINGREV" val="3 7 10 1"/>
  <p:tag name="CHARTSTRINGSTDPER" val="0.0476190476190476 0.476190476190476 0.333333333333333 0.142857142857143"/>
  <p:tag name="CHARTSTRINGREVPER" val="0.142857142857143 0.333333333333333 0.476190476190476 0.0476190476190476"/>
  <p:tag name="ANONYMOUSTEMP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C7DA670279048E68149B86AF75543CB"/>
  <p:tag name="SLIDEID" val="CC7DA670279048E68149B86AF75543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On 95% of days, the mean weight 𝜇 is in the range  0.998±0.003 Kg|smicln|95% of the daily sample means lie in the range  0.998±0.003 Kg|smicln|On 95% of days the calculated confidence interval contains 𝜇|smicln|95% of the components have weights in the range  0.998±0.003 Kg"/>
  <p:tag name="QUESTIONALIAS" val="Confidence intervals  During component manufacture, a random sample of 500 are weighed each day, and each day a 95% confidence interval is calculated for the mean weight 𝜇 of the components. On the first day we obtain a confidence interval  for the mean weight of  0.998±0.003 Kg. Which of the following is correct on average if the (unknown) mean weight 𝜇 and (known) standard deviation 𝜎 remain constant on different days?"/>
  <p:tag name="COUNTDOWNSECONDS" val="45"/>
  <p:tag name="RESTORECOUNTDOWNTIMER" val="True"/>
  <p:tag name="COUNTDOWNHEIGHT" val="80"/>
  <p:tag name="COUNTDOWNWIDTH" val="100"/>
  <p:tag name="RESPONSESGATHERED" val="True"/>
  <p:tag name="TOTALRESPONSES" val="23"/>
  <p:tag name="RESPONSECOUNT" val="23"/>
  <p:tag name="SLICED" val="False"/>
  <p:tag name="RESPONSES" val="1;1;3;1;1;1;1;1;1;1;1;3;3;4;1;1;4;1;1;1;4;1;1;"/>
  <p:tag name="CHARTSTRINGSTD" val="17 0 3 3"/>
  <p:tag name="CHARTSTRINGREV" val="3 3 0 17"/>
  <p:tag name="CHARTSTRINGSTDPER" val="0.739130434782609 0 0.130434782608696 0.130434782608696"/>
  <p:tag name="CHARTSTRINGREVPER" val="0.130434782608696 0.130434782608696 0 0.739130434782609"/>
  <p:tag name="ANONYMOUSTEMP" val="False"/>
  <p:tag name="VALUES" val="Incorrect|smicln|Incorrect|smicln|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4"/>
  <p:tag name="FONTSIZE" val="20"/>
  <p:tag name="BULLETTYPE" val="ppBulletArabicPeriod"/>
  <p:tag name="ANSWERTEXT" val="If you decreased your confidence level &#10;If you increased your sample size &#10;If the sample mean was smaller&#10;If the population standard deviation was small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C04BA18427A44008C6AB4039EEA46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19"/>
  <p:tag name="SLIDEGUID" val="5CB023321C8D4DE28E485E94FA4DB884"/>
  <p:tag name="QUESTIONALIAS" val="Number of samples  If you need 28 samples for the confidence interval to be ±0.1 kg, approximately how many samples would you need to get a more accurate answer with confidence interval ±0.01 kg?"/>
  <p:tag name="ANSWERSALIAS" val="88.5|smicln|280|smicln|2800|smicln|28000"/>
  <p:tag name="COUNTDOWNSECONDS" val="30"/>
  <p:tag name="NUMRESPONSES" val="1"/>
  <p:tag name="VALUES" val="Incorrect|smicln|Incorrect|smicln|Correct|smicln|Incorrect"/>
  <p:tag name="RESTORECOUNTDOWNTIMER" val="True"/>
  <p:tag name="COUNTDOWNHEIGHT" val="80"/>
  <p:tag name="COUNTDOWNWIDTH" val="100"/>
  <p:tag name="RESPONSESGATHERED" val="True"/>
  <p:tag name="TOTALRESPONSES" val="18"/>
  <p:tag name="RESPONSECOUNT" val="18"/>
  <p:tag name="SLICED" val="False"/>
  <p:tag name="RESPONSES" val="-;-;1;2;-;-;-;-;4;-;2;2;3;3;1;2;2;4;2;4;3;-;1;-;3;2;3;-;"/>
  <p:tag name="CHARTSTRINGSTD" val="3 7 5 3"/>
  <p:tag name="CHARTSTRINGREV" val="3 5 7 3"/>
  <p:tag name="CHARTSTRINGSTDPER" val="0.166666666666667 0.388888888888889 0.277777777777778 0.166666666666667"/>
  <p:tag name="CHARTSTRINGREVPER" val="0.166666666666667 0.277777777777778 0.388888888888889 0.166666666666667"/>
  <p:tag name="ANONYMOUSTEMP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9"/>
  <p:tag name="FONTSIZE" val="24"/>
  <p:tag name="BULLETTYPE" val="ppBulletArabicPeriod"/>
  <p:tag name="ANSWERTEXT" val="88.5&#10;280&#10;2800&#10;280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7DF46DD22534DFF90B6650DC0BD79C6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Plot|smicln|Plot2|smicln|Plot3|smicln|Plot4"/>
  <p:tag name="PICTURESLIDE" val="True"/>
  <p:tag name="COUNTDOWNSECONDS" val="30"/>
  <p:tag name="QUESTIONALIAS" val="Straight line plots  Which graph is of the line 𝑦=2𝑥−4?"/>
  <p:tag name="SLIDEORDER" val="2"/>
  <p:tag name="SLIDEGUID" val="092A71B895D14F57900B39D674480B15"/>
  <p:tag name="VALUES" val="Incorrect|smicln|Incorrect|smicln|Correct|smicln|Incorrect"/>
  <p:tag name="RESTORECOUNTDOWNTIMER" val="True"/>
  <p:tag name="COUNTDOWNHEIGHT" val="80"/>
  <p:tag name="COUNTDOWNWIDTH" val="100"/>
  <p:tag name="RESPONSESGATHERED" val="True"/>
  <p:tag name="TOTALRESPONSES" val="18"/>
  <p:tag name="RESPONSECOUNT" val="18"/>
  <p:tag name="SLICED" val="False"/>
  <p:tag name="RESPONSES" val="-;-;1;-;-;-;-;-;3;1;1;1;3;1;1;1;-;3;2;2;-;1;-;3;3;-;3;1;1;"/>
  <p:tag name="CHARTSTRINGSTD" val="10 2 6 0"/>
  <p:tag name="CHARTSTRINGREV" val="0 6 2 10"/>
  <p:tag name="CHARTSTRINGSTDPER" val="0.555555555555556 0.111111111111111 0.333333333333333 0"/>
  <p:tag name="CHARTSTRINGREVPER" val="0 0.333333333333333 0.111111111111111 0.555555555555556"/>
  <p:tag name="ANONYMOUSTEMP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2"/>
  <p:tag name="FONTSIZE" val="32"/>
  <p:tag name="BULLETTYPE" val="ppBulletArabicPeriod"/>
  <p:tag name="ANSWERTEXT" val="Plot&#10;Plot2&#10;Plot3&#10;Plot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55"/>
  <p:tag name="FONTSIZE" val="16"/>
  <p:tag name="BULLETTYPE" val="ppBulletArabicPeriod"/>
  <p:tag name="ANSWERTEXT" val="On 95% of days, the mean weight 𝜇 is in the range  0.998±0.003 Kg&#10;95% of the daily sample means lie in the range  0.998±0.003 Kg&#10;On 95% of days the calculated confidence interval contains 𝜇&#10;95% of the components have weights in the range  0.998±0.003 K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D44C2424B6E41A88CF35DF8CEC55C5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Pic1|smicln|Pic2|smicln|Pic correct|smicln|pic4"/>
  <p:tag name="PICTURESLIDE" val="True"/>
  <p:tag name="COUNTDOWNSECONDS" val="20"/>
  <p:tag name="QUESTIONALIAS" val="The line 𝑦=4+2𝑥 has been proposed as a line of best for the following four sets of data. For which data set is this line the best fit (minimum 𝐸= 𝑖   𝑒 𝑖 2  )?"/>
  <p:tag name="VALUES" val="Incorrect|smicln|Incorrect|smicln|Correct|smicln|Incorrect"/>
  <p:tag name="SLIDEORDER" val="2"/>
  <p:tag name="SLIDEGUID" val="FABBC89A05774C7EABB917822B6487DA"/>
  <p:tag name="RESTORECOUNTDOWNTIMER" val="True"/>
  <p:tag name="COUNTDOWNHEIGHT" val="80"/>
  <p:tag name="COUNTDOWNWIDTH" val="100"/>
  <p:tag name="RESPONSESGATHERED" val="True"/>
  <p:tag name="TOTALRESPONSES" val="21"/>
  <p:tag name="RESPONSECOUNT" val="21"/>
  <p:tag name="SLICED" val="False"/>
  <p:tag name="RESPONSES" val="-;-;1;-;-;-;-;3;1;2;3;1;1;3;1;1;2;1;1;2;-;-;3;-;1;-;1;-;3;2;1;1;"/>
  <p:tag name="CHARTSTRINGSTD" val="12 4 5 0"/>
  <p:tag name="CHARTSTRINGREV" val="0 5 4 12"/>
  <p:tag name="CHARTSTRINGSTDPER" val="0.571428571428571 0.19047619047619 0.238095238095238 0"/>
  <p:tag name="CHARTSTRINGREVPER" val="0 0.238095238095238 0.19047619047619 0.571428571428571"/>
  <p:tag name="ANONYMOUSTEMP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6"/>
  <p:tag name="FONTSIZE" val="32"/>
  <p:tag name="BULLETTYPE" val="ppBulletArabicPeriod"/>
  <p:tag name="ANSWERTEXT" val="Pic1&#10;Pic2&#10;Pic correct&#10;pic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7A52EDAFE114FEDA84ABFF8079A4B6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Correct|smicln|Errors change|smicln|Not straight"/>
  <p:tag name="PICTURESLIDE" val="True"/>
  <p:tag name="COUNTDOWNSECONDS" val="20"/>
  <p:tag name="QUESTIONALIAS" val="Which of the following data are likely to be most appropriately modelled using a linear regression model?"/>
  <p:tag name="SLIDEORDER" val="2"/>
  <p:tag name="SLIDEGUID" val="0A3BF43E66414C25B984AC722227971C"/>
  <p:tag name="RESTORECOUNTDOWNTIMER" val="True"/>
  <p:tag name="COUNTDOWNHEIGHT" val="80"/>
  <p:tag name="COUNTDOWNWIDTH" val="100"/>
  <p:tag name="RESPONSESGATHERED" val="True"/>
  <p:tag name="TOTALRESPONSES" val="20"/>
  <p:tag name="RESPONSECOUNT" val="20"/>
  <p:tag name="SLICED" val="False"/>
  <p:tag name="RESPONSES" val="-;-;3;-;-;1;-;-;-;1;1;-;2;1;1;3;3;-;1;3;1;1;1;-;2;2;1;-;3;-;2;1;"/>
  <p:tag name="CHARTSTRINGSTD" val="11 4 5"/>
  <p:tag name="CHARTSTRINGREV" val="5 4 11"/>
  <p:tag name="CHARTSTRINGSTDPER" val="0.55 0.2 0.25"/>
  <p:tag name="CHARTSTRINGREVPER" val="0.25 0.2 0.55"/>
  <p:tag name="ANONYMOUSTEMP" val="False"/>
  <p:tag name="VALUES" val="No Value|smicln|No Value|smicln|No Val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4"/>
  <p:tag name="FONTSIZE" val="32"/>
  <p:tag name="BULLETTYPE" val="ppBulletArabicPeriod"/>
  <p:tag name="ANSWERTEXT" val="Correct&#10;Errors change&#10;Not straigh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767E2236BD54D6C8BAF1C88B058103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Pic1|smicln|Pic2|smicln|Pic correct"/>
  <p:tag name="PICTURESLIDE" val="True"/>
  <p:tag name="COUNTDOWNSECONDS" val="10"/>
  <p:tag name="QUESTIONALIAS" val="Which of the following plots would have the greatest residual sum of squares [variance of 𝑦 about the fitted line]? "/>
  <p:tag name="SLIDEORDER" val="2"/>
  <p:tag name="SLIDEGUID" val="C11FD6AEC70F4D69A449893B12E33B26"/>
  <p:tag name="RESTORECOUNTDOWNTIMER" val="True"/>
  <p:tag name="COUNTDOWNHEIGHT" val="80"/>
  <p:tag name="COUNTDOWNWIDTH" val="100"/>
  <p:tag name="RESPONSESGATHERED" val="True"/>
  <p:tag name="TOTALRESPONSES" val="18"/>
  <p:tag name="RESPONSECOUNT" val="18"/>
  <p:tag name="SLICED" val="False"/>
  <p:tag name="RESPONSES" val="-;-;3;-;-;-;-;-;-;2;3;3;-;3;3;1;-;3;3;1;3;-;-;2;3;2;3;-;3;-;3;3;"/>
  <p:tag name="CHARTSTRINGSTD" val="2 3 13"/>
  <p:tag name="CHARTSTRINGREV" val="13 3 2"/>
  <p:tag name="CHARTSTRINGSTDPER" val="0.111111111111111 0.166666666666667 0.722222222222222"/>
  <p:tag name="CHARTSTRINGREVPER" val="0.722222222222222 0.166666666666667 0.111111111111111"/>
  <p:tag name="ANONYMOUSTEMP" val="False"/>
  <p:tag name="VALUES" val="No Value|smicln|No Value|smicln|No Val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1"/>
  <p:tag name="FONTSIZE" val="32"/>
  <p:tag name="BULLETTYPE" val="ppBulletArabicPeriod"/>
  <p:tag name="ANSWERTEXT" val="Pic1&#10;Pic2&#10;Pic correc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Statistic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Statistics3</Template>
  <TotalTime>17825</TotalTime>
  <Words>3686</Words>
  <Application>Microsoft Office PowerPoint</Application>
  <PresentationFormat>On-screen Show (4:3)</PresentationFormat>
  <Paragraphs>368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Statistics3</vt:lpstr>
      <vt:lpstr>Microsoft Graph Chart</vt:lpstr>
      <vt:lpstr>Equation</vt:lpstr>
      <vt:lpstr>PowerPoint Presentation</vt:lpstr>
      <vt:lpstr>Confidence intervals  During component manufacture, a random sample of 500 are weighed each day, and each day a 95% confidence interval is calculated for the mean weight μ of the components. On the first day we obtain a confidence interval  for the mean weight of (0.998±0.003)Kg. Which of the following is correct on average if the (unknown) mean weight μ and (known) standard deviation σ remain constant on different days?</vt:lpstr>
      <vt:lpstr>PowerPoint Presentation</vt:lpstr>
      <vt:lpstr>Confidence interval interpretation  During component manufacture, a random sample of 500 are weighed each day, and each day a 95% confidence interval is calculated for the mean weight μ of the components. On the first day we obtain a confidence interval  for the mean weight of (0.998±0.003)Kg. Which of the following are correct on average if the (unknown) mean weight μ and (known) standard deviation σ remain constant on different days?   </vt:lpstr>
      <vt:lpstr>PowerPoint Presentation</vt:lpstr>
      <vt:lpstr>PowerPoint Presentation</vt:lpstr>
      <vt:lpstr>PowerPoint Presentation</vt:lpstr>
      <vt:lpstr>PowerPoint Presentation</vt:lpstr>
      <vt:lpstr>Confidence interval  Given the confidence interval just constructed, it is correct to say that approximately 95% of new cars will have efficiencies between 55.165 and 55.63 mpg?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 interval width  We constructed a 95% confidence interval for the mean using a random sample of size n = 10 with sample mean X ̅=2.13kg . Which of the following conditions would NOT probably lead to a narrower confidence interval?</vt:lpstr>
      <vt:lpstr>Confidence interval width  We constructed a 95% confidence interval for the mean using a random sample of size n = 10 with sample mean X ̅=2.13kg . Which of the following conditions would NOT probably lead to a narrower confidence interval?</vt:lpstr>
      <vt:lpstr>PowerPoint Presentation</vt:lpstr>
      <vt:lpstr>PowerPoint Presentation</vt:lpstr>
      <vt:lpstr>Number of samples  If you need 28 samples for the confidence interval to be ±0.1 kg, approximately how many samples would you need to get a more accurate answer with confidence interval ±0.01 kg?</vt:lpstr>
      <vt:lpstr>PowerPoint Presentation</vt:lpstr>
      <vt:lpstr>PowerPoint Presentation</vt:lpstr>
      <vt:lpstr>PowerPoint Presentation</vt:lpstr>
      <vt:lpstr>PowerPoint Presentation</vt:lpstr>
      <vt:lpstr>Straight line plots  Which graph is of the line y=2x-4?</vt:lpstr>
      <vt:lpstr>PowerPoint Presentation</vt:lpstr>
      <vt:lpstr>PowerPoint Presentation</vt:lpstr>
      <vt:lpstr>The line y=4+2x has been proposed as a line of best fit for the following four sets of data. For which data set is this line the best fit (minimum E=∑_i▒e_i^2 )?</vt:lpstr>
      <vt:lpstr>PowerPoint Presentation</vt:lpstr>
      <vt:lpstr>PowerPoint Presentation</vt:lpstr>
      <vt:lpstr>PowerPoint Presentation</vt:lpstr>
      <vt:lpstr>PowerPoint Presentation</vt:lpstr>
      <vt:lpstr>Which of the following data are likely to be most appropriately modelled using a linear regression model?</vt:lpstr>
      <vt:lpstr>PowerPoint Presentation</vt:lpstr>
      <vt:lpstr>Which of the following plots would have the greatest residual sum of squares [variance of y about the fitted line]?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Lewis</dc:creator>
  <cp:lastModifiedBy>Antony Lewis</cp:lastModifiedBy>
  <cp:revision>152</cp:revision>
  <dcterms:created xsi:type="dcterms:W3CDTF">2011-05-05T07:22:20Z</dcterms:created>
  <dcterms:modified xsi:type="dcterms:W3CDTF">2011-05-24T15:09:57Z</dcterms:modified>
</cp:coreProperties>
</file>