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1" r:id="rId2"/>
    <p:sldId id="371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2" r:id="rId21"/>
    <p:sldId id="373" r:id="rId22"/>
  </p:sldIdLst>
  <p:sldSz cx="9144000" cy="6858000" type="screen4x3"/>
  <p:notesSz cx="9906000" cy="67945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y Lewis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1" autoAdjust="0"/>
    <p:restoredTop sz="94660"/>
  </p:normalViewPr>
  <p:slideViewPr>
    <p:cSldViewPr>
      <p:cViewPr varScale="1">
        <p:scale>
          <a:sx n="51" d="100"/>
          <a:sy n="51" d="100"/>
        </p:scale>
        <p:origin x="-108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9337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0315" y="0"/>
            <a:ext cx="429337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0D917-2411-4C7A-9E12-AD7301E8655D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3686"/>
            <a:ext cx="429337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0315" y="6453686"/>
            <a:ext cx="429337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070F1-B02B-4748-9508-2974210D6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20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9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17530-DA4E-4D77-AB89-261C519420A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9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EC57A-2C4B-4E40-97D1-99381C398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60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16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3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70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BF6B-2363-4E5A-83B1-7E4AC3B11E51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092-258D-4DA1-88E5-9DE82D4AB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44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6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09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97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87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7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76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9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54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33E3B-205E-4E3F-98C8-1D36C673CFD9}" type="datetimeFigureOut">
              <a:rPr lang="en-GB" smtClean="0"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A5B1B-21D8-43B8-9B73-1D4721FC8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7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13.png"/><Relationship Id="rId18" Type="http://schemas.openxmlformats.org/officeDocument/2006/relationships/image" Target="../media/image82.png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12.png"/><Relationship Id="rId17" Type="http://schemas.openxmlformats.org/officeDocument/2006/relationships/image" Target="../media/image81.png"/><Relationship Id="rId2" Type="http://schemas.openxmlformats.org/officeDocument/2006/relationships/tags" Target="../tags/tag15.xml"/><Relationship Id="rId16" Type="http://schemas.openxmlformats.org/officeDocument/2006/relationships/image" Target="../media/image80.png"/><Relationship Id="rId1" Type="http://schemas.openxmlformats.org/officeDocument/2006/relationships/vmlDrawing" Target="../drawings/vmlDrawing2.vml"/><Relationship Id="rId6" Type="http://schemas.openxmlformats.org/officeDocument/2006/relationships/tags" Target="../tags/tag19.xml"/><Relationship Id="rId11" Type="http://schemas.openxmlformats.org/officeDocument/2006/relationships/image" Target="../media/image8.png"/><Relationship Id="rId5" Type="http://schemas.openxmlformats.org/officeDocument/2006/relationships/tags" Target="../tags/tag18.xml"/><Relationship Id="rId15" Type="http://schemas.openxmlformats.org/officeDocument/2006/relationships/image" Target="../media/image15.png"/><Relationship Id="rId10" Type="http://schemas.openxmlformats.org/officeDocument/2006/relationships/image" Target="../media/image11.emf"/><Relationship Id="rId19" Type="http://schemas.openxmlformats.org/officeDocument/2006/relationships/image" Target="../media/image9.png"/><Relationship Id="rId4" Type="http://schemas.openxmlformats.org/officeDocument/2006/relationships/tags" Target="../tags/tag17.xml"/><Relationship Id="rId9" Type="http://schemas.openxmlformats.org/officeDocument/2006/relationships/oleObject" Target="../embeddings/oleObject2.bin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0.png"/><Relationship Id="rId13" Type="http://schemas.openxmlformats.org/officeDocument/2006/relationships/image" Target="../media/image87.png"/><Relationship Id="rId3" Type="http://schemas.openxmlformats.org/officeDocument/2006/relationships/image" Target="../media/image750.png"/><Relationship Id="rId7" Type="http://schemas.openxmlformats.org/officeDocument/2006/relationships/image" Target="../media/image790.png"/><Relationship Id="rId12" Type="http://schemas.openxmlformats.org/officeDocument/2006/relationships/image" Target="../media/image8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image" Target="../media/image780.png"/><Relationship Id="rId11" Type="http://schemas.openxmlformats.org/officeDocument/2006/relationships/image" Target="../media/image830.png"/><Relationship Id="rId5" Type="http://schemas.openxmlformats.org/officeDocument/2006/relationships/image" Target="../media/image84.png"/><Relationship Id="rId10" Type="http://schemas.openxmlformats.org/officeDocument/2006/relationships/image" Target="../media/image85.png"/><Relationship Id="rId4" Type="http://schemas.openxmlformats.org/officeDocument/2006/relationships/image" Target="../media/image83.png"/><Relationship Id="rId9" Type="http://schemas.openxmlformats.org/officeDocument/2006/relationships/image" Target="../media/image8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0.png"/><Relationship Id="rId7" Type="http://schemas.openxmlformats.org/officeDocument/2006/relationships/image" Target="../media/image8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image" Target="../media/image870.png"/><Relationship Id="rId5" Type="http://schemas.openxmlformats.org/officeDocument/2006/relationships/image" Target="../media/image860.png"/><Relationship Id="rId4" Type="http://schemas.openxmlformats.org/officeDocument/2006/relationships/image" Target="../media/image8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16.png"/><Relationship Id="rId7" Type="http://schemas.openxmlformats.org/officeDocument/2006/relationships/image" Target="../media/image9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png"/><Relationship Id="rId3" Type="http://schemas.openxmlformats.org/officeDocument/2006/relationships/tags" Target="../tags/tag27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102.png"/><Relationship Id="rId2" Type="http://schemas.openxmlformats.org/officeDocument/2006/relationships/tags" Target="../tags/tag26.xml"/><Relationship Id="rId1" Type="http://schemas.openxmlformats.org/officeDocument/2006/relationships/vmlDrawing" Target="../drawings/vmlDrawing3.vml"/><Relationship Id="rId6" Type="http://schemas.openxmlformats.org/officeDocument/2006/relationships/tags" Target="../tags/tag30.xml"/><Relationship Id="rId11" Type="http://schemas.openxmlformats.org/officeDocument/2006/relationships/image" Target="../media/image20.png"/><Relationship Id="rId5" Type="http://schemas.openxmlformats.org/officeDocument/2006/relationships/tags" Target="../tags/tag29.xml"/><Relationship Id="rId10" Type="http://schemas.openxmlformats.org/officeDocument/2006/relationships/image" Target="../media/image8.png"/><Relationship Id="rId4" Type="http://schemas.openxmlformats.org/officeDocument/2006/relationships/tags" Target="../tags/tag28.xml"/><Relationship Id="rId9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3" Type="http://schemas.openxmlformats.org/officeDocument/2006/relationships/image" Target="../media/image20.png"/><Relationship Id="rId7" Type="http://schemas.openxmlformats.org/officeDocument/2006/relationships/image" Target="../media/image10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6" Type="http://schemas.openxmlformats.org/officeDocument/2006/relationships/image" Target="../media/image105.png"/><Relationship Id="rId5" Type="http://schemas.openxmlformats.org/officeDocument/2006/relationships/image" Target="../media/image104.png"/><Relationship Id="rId4" Type="http://schemas.openxmlformats.org/officeDocument/2006/relationships/image" Target="../media/image10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21.png"/><Relationship Id="rId7" Type="http://schemas.openxmlformats.org/officeDocument/2006/relationships/image" Target="../media/image1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13" Type="http://schemas.openxmlformats.org/officeDocument/2006/relationships/image" Target="../media/image125.png"/><Relationship Id="rId3" Type="http://schemas.openxmlformats.org/officeDocument/2006/relationships/image" Target="../media/image22.png"/><Relationship Id="rId7" Type="http://schemas.openxmlformats.org/officeDocument/2006/relationships/image" Target="../media/image118.png"/><Relationship Id="rId12" Type="http://schemas.openxmlformats.org/officeDocument/2006/relationships/image" Target="../media/image1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6" Type="http://schemas.openxmlformats.org/officeDocument/2006/relationships/image" Target="../media/image117.png"/><Relationship Id="rId11" Type="http://schemas.openxmlformats.org/officeDocument/2006/relationships/image" Target="../media/image123.png"/><Relationship Id="rId5" Type="http://schemas.openxmlformats.org/officeDocument/2006/relationships/image" Target="../media/image116.png"/><Relationship Id="rId10" Type="http://schemas.openxmlformats.org/officeDocument/2006/relationships/image" Target="../media/image122.png"/><Relationship Id="rId4" Type="http://schemas.openxmlformats.org/officeDocument/2006/relationships/image" Target="../media/image23.png"/><Relationship Id="rId9" Type="http://schemas.openxmlformats.org/officeDocument/2006/relationships/image" Target="../media/image1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openxmlformats.org/officeDocument/2006/relationships/image" Target="../media/image25.png"/><Relationship Id="rId5" Type="http://schemas.openxmlformats.org/officeDocument/2006/relationships/image" Target="../media/image127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6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image" Target="../media/image9.png"/><Relationship Id="rId5" Type="http://schemas.openxmlformats.org/officeDocument/2006/relationships/tags" Target="../tags/tag8.xml"/><Relationship Id="rId10" Type="http://schemas.openxmlformats.org/officeDocument/2006/relationships/image" Target="../media/image8.png"/><Relationship Id="rId4" Type="http://schemas.openxmlformats.org/officeDocument/2006/relationships/tags" Target="../tags/tag7.xml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.png"/><Relationship Id="rId7" Type="http://schemas.openxmlformats.org/officeDocument/2006/relationships/image" Target="../media/image58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570.png"/><Relationship Id="rId5" Type="http://schemas.openxmlformats.org/officeDocument/2006/relationships/image" Target="../media/image560.png"/><Relationship Id="rId4" Type="http://schemas.openxmlformats.org/officeDocument/2006/relationships/image" Target="../media/image5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590.png"/><Relationship Id="rId7" Type="http://schemas.openxmlformats.org/officeDocument/2006/relationships/image" Target="../media/image6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620.png"/><Relationship Id="rId5" Type="http://schemas.openxmlformats.org/officeDocument/2006/relationships/image" Target="../media/image610.png"/><Relationship Id="rId4" Type="http://schemas.openxmlformats.org/officeDocument/2006/relationships/image" Target="../media/image6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0.png"/><Relationship Id="rId3" Type="http://schemas.openxmlformats.org/officeDocument/2006/relationships/image" Target="../media/image640.png"/><Relationship Id="rId7" Type="http://schemas.openxmlformats.org/officeDocument/2006/relationships/image" Target="../media/image68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670.png"/><Relationship Id="rId5" Type="http://schemas.openxmlformats.org/officeDocument/2006/relationships/image" Target="../media/image69.png"/><Relationship Id="rId10" Type="http://schemas.openxmlformats.org/officeDocument/2006/relationships/image" Target="../media/image10.png"/><Relationship Id="rId4" Type="http://schemas.openxmlformats.org/officeDocument/2006/relationships/image" Target="../media/image650.png"/><Relationship Id="rId9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2375197"/>
            <a:ext cx="2969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Stats for Engineers Lecture </a:t>
            </a:r>
            <a:r>
              <a:rPr lang="en-GB" dirty="0" smtClean="0"/>
              <a:t>11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665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1823830" y="446073"/>
                <a:ext cx="7140657" cy="1152128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GB" sz="2000" b="1" u="sng" dirty="0" smtClean="0"/>
                  <a:t>Reliability function</a:t>
                </a:r>
                <a:r>
                  <a:rPr lang="en-GB" sz="2000" dirty="0" smtClean="0"/>
                  <a:t/>
                </a:r>
                <a:br>
                  <a:rPr lang="en-GB" sz="2000" dirty="0" smtClean="0"/>
                </a:br>
                <a:r>
                  <a:rPr lang="en-GB" sz="2000" dirty="0"/>
                  <a:t/>
                </a:r>
                <a:br>
                  <a:rPr lang="en-GB" sz="2000" dirty="0"/>
                </a:br>
                <a:r>
                  <a:rPr lang="en-GB" sz="2000" dirty="0" smtClean="0"/>
                  <a:t>Which of the following could be a plot of a reliability function?</a:t>
                </a:r>
                <a:br>
                  <a:rPr lang="en-GB" sz="2000" dirty="0" smtClean="0"/>
                </a:br>
                <a:r>
                  <a:rPr lang="en-GB" sz="1600" dirty="0" smtClean="0"/>
                  <a:t>(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GB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GB" sz="1600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GB" sz="1600" dirty="0" smtClean="0"/>
                  <a:t> probability </a:t>
                </a:r>
                <a:r>
                  <a:rPr lang="en-GB" sz="1600" dirty="0"/>
                  <a:t>of surviving at least till age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/>
                      </a:rPr>
                      <m:t>𝑡</m:t>
                    </m:r>
                  </m:oMath>
                </a14:m>
                <a:r>
                  <a:rPr lang="en-GB" sz="1600" dirty="0"/>
                  <a:t>. i.e. that failure time is later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/>
                      </a:rPr>
                      <m:t>𝑡</m:t>
                    </m:r>
                  </m:oMath>
                </a14:m>
                <a:r>
                  <a:rPr lang="en-GB" sz="1600" dirty="0" smtClean="0"/>
                  <a:t>)</a:t>
                </a:r>
                <a:r>
                  <a:rPr lang="en-GB" sz="2000" dirty="0"/>
                  <a:t/>
                </a:r>
                <a:br>
                  <a:rPr lang="en-GB" sz="2000" dirty="0"/>
                </a:br>
                <a:endParaRPr lang="en-GB" sz="2000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823830" y="446073"/>
                <a:ext cx="7140657" cy="1152128"/>
              </a:xfrm>
              <a:blipFill rotWithShape="1">
                <a:blip r:embed="rId8"/>
                <a:stretch>
                  <a:fillRect l="-853" t="-20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41707071"/>
              </p:ext>
            </p:extLst>
          </p:nvPr>
        </p:nvGraphicFramePr>
        <p:xfrm>
          <a:off x="5724128" y="2060848"/>
          <a:ext cx="3140348" cy="3532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2" name="Chart" r:id="rId9" imgW="4572034" imgH="5143584" progId="MSGraph.Chart.8">
                  <p:embed followColorScheme="full"/>
                </p:oleObj>
              </mc:Choice>
              <mc:Fallback>
                <p:oleObj name="Chart" r:id="rId9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24128" y="2060848"/>
                        <a:ext cx="3140348" cy="3532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58" y="404664"/>
            <a:ext cx="146231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PAnswers" hidden="1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29260" y="2229775"/>
            <a:ext cx="4114800" cy="3273227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AutoNum type="arabicPeriod"/>
            </a:pPr>
            <a:r>
              <a:rPr lang="en-GB" sz="2000" dirty="0" smtClean="0"/>
              <a:t>Wrong1</a:t>
            </a:r>
          </a:p>
          <a:p>
            <a:pPr>
              <a:buFont typeface="Arial" pitchFamily="34" charset="0"/>
              <a:buAutoNum type="arabicPeriod"/>
            </a:pPr>
            <a:r>
              <a:rPr lang="en-GB" sz="2000" dirty="0" smtClean="0"/>
              <a:t>Wrong2</a:t>
            </a:r>
          </a:p>
          <a:p>
            <a:pPr>
              <a:buFont typeface="Arial" pitchFamily="34" charset="0"/>
              <a:buAutoNum type="arabicPeriod"/>
            </a:pPr>
            <a:r>
              <a:rPr lang="en-GB" sz="2000" dirty="0" smtClean="0"/>
              <a:t>Correct</a:t>
            </a:r>
          </a:p>
          <a:p>
            <a:pPr>
              <a:buFont typeface="Arial" pitchFamily="34" charset="0"/>
              <a:buAutoNum type="arabicPeriod"/>
            </a:pPr>
            <a:r>
              <a:rPr lang="en-GB" sz="2000" dirty="0" smtClean="0"/>
              <a:t>wrong3</a:t>
            </a:r>
          </a:p>
        </p:txBody>
      </p:sp>
      <p:grpSp>
        <p:nvGrpSpPr>
          <p:cNvPr id="8" name="Picture Choice 1"/>
          <p:cNvGrpSpPr/>
          <p:nvPr/>
        </p:nvGrpSpPr>
        <p:grpSpPr>
          <a:xfrm>
            <a:off x="702776" y="1964715"/>
            <a:ext cx="2170500" cy="2361000"/>
            <a:chOff x="2365276" y="959768"/>
            <a:chExt cx="2170500" cy="2361000"/>
          </a:xfrm>
        </p:grpSpPr>
        <p:pic>
          <p:nvPicPr>
            <p:cNvPr id="23557" name="PSPic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340768"/>
              <a:ext cx="1980000" cy="19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PSText1"/>
            <p:cNvSpPr txBox="1"/>
            <p:nvPr/>
          </p:nvSpPr>
          <p:spPr>
            <a:xfrm>
              <a:off x="2555776" y="959768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2400" smtClean="0"/>
                <a:t>1.</a:t>
              </a:r>
              <a:endParaRPr lang="en-GB" sz="2400"/>
            </a:p>
          </p:txBody>
        </p:sp>
        <p:sp>
          <p:nvSpPr>
            <p:cNvPr id="7" name="PSArrow1"/>
            <p:cNvSpPr/>
            <p:nvPr/>
          </p:nvSpPr>
          <p:spPr>
            <a:xfrm>
              <a:off x="2365276" y="1213768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Picture Choice 2"/>
          <p:cNvGrpSpPr/>
          <p:nvPr/>
        </p:nvGrpSpPr>
        <p:grpSpPr>
          <a:xfrm>
            <a:off x="3042879" y="1917476"/>
            <a:ext cx="2170500" cy="2361000"/>
            <a:chOff x="4453508" y="1247800"/>
            <a:chExt cx="2170500" cy="2361000"/>
          </a:xfrm>
        </p:grpSpPr>
        <p:pic>
          <p:nvPicPr>
            <p:cNvPr id="23558" name="PSPic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1628800"/>
              <a:ext cx="1980000" cy="19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PSText2"/>
            <p:cNvSpPr txBox="1"/>
            <p:nvPr/>
          </p:nvSpPr>
          <p:spPr>
            <a:xfrm>
              <a:off x="4644008" y="1247800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2400" smtClean="0"/>
                <a:t>2.</a:t>
              </a:r>
              <a:endParaRPr lang="en-GB" sz="2400"/>
            </a:p>
          </p:txBody>
        </p:sp>
        <p:sp>
          <p:nvSpPr>
            <p:cNvPr id="16" name="PSArrow2"/>
            <p:cNvSpPr/>
            <p:nvPr/>
          </p:nvSpPr>
          <p:spPr>
            <a:xfrm>
              <a:off x="4453508" y="1501800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Picture Choice 3"/>
          <p:cNvGrpSpPr/>
          <p:nvPr/>
        </p:nvGrpSpPr>
        <p:grpSpPr>
          <a:xfrm>
            <a:off x="702776" y="4221088"/>
            <a:ext cx="2170500" cy="2361000"/>
            <a:chOff x="2473508" y="3282044"/>
            <a:chExt cx="2170500" cy="2361000"/>
          </a:xfrm>
        </p:grpSpPr>
        <p:pic>
          <p:nvPicPr>
            <p:cNvPr id="23556" name="PSPic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4008" y="3663044"/>
              <a:ext cx="1980000" cy="19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PSText3"/>
            <p:cNvSpPr txBox="1"/>
            <p:nvPr/>
          </p:nvSpPr>
          <p:spPr>
            <a:xfrm>
              <a:off x="2664008" y="3282044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2400" smtClean="0"/>
                <a:t>3.</a:t>
              </a:r>
              <a:endParaRPr lang="en-GB" sz="2400"/>
            </a:p>
          </p:txBody>
        </p:sp>
        <p:sp>
          <p:nvSpPr>
            <p:cNvPr id="19" name="PSArrow3"/>
            <p:cNvSpPr/>
            <p:nvPr/>
          </p:nvSpPr>
          <p:spPr>
            <a:xfrm>
              <a:off x="2473508" y="3536044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Picture Choice 4"/>
          <p:cNvGrpSpPr/>
          <p:nvPr/>
        </p:nvGrpSpPr>
        <p:grpSpPr>
          <a:xfrm>
            <a:off x="3138129" y="4318836"/>
            <a:ext cx="2170500" cy="2361000"/>
            <a:chOff x="4964628" y="3282044"/>
            <a:chExt cx="2170500" cy="2361000"/>
          </a:xfrm>
        </p:grpSpPr>
        <p:pic>
          <p:nvPicPr>
            <p:cNvPr id="23560" name="PSPic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5128" y="3663044"/>
              <a:ext cx="1980000" cy="19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PSText4"/>
            <p:cNvSpPr txBox="1"/>
            <p:nvPr/>
          </p:nvSpPr>
          <p:spPr>
            <a:xfrm>
              <a:off x="5155128" y="3282044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2400" smtClean="0"/>
                <a:t>4.</a:t>
              </a:r>
              <a:endParaRPr lang="en-GB" sz="2400"/>
            </a:p>
          </p:txBody>
        </p:sp>
        <p:sp>
          <p:nvSpPr>
            <p:cNvPr id="22" name="PSArrow4"/>
            <p:cNvSpPr/>
            <p:nvPr/>
          </p:nvSpPr>
          <p:spPr>
            <a:xfrm>
              <a:off x="4964628" y="3536044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1" name="CorShape1"/>
          <p:cNvSpPr/>
          <p:nvPr>
            <p:custDataLst>
              <p:tags r:id="rId5"/>
            </p:custDataLst>
          </p:nvPr>
        </p:nvSpPr>
        <p:spPr>
          <a:xfrm rot="10800000">
            <a:off x="2123728" y="4896732"/>
            <a:ext cx="389692" cy="368208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51339" y="4105756"/>
                <a:ext cx="29963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339" y="4105756"/>
                <a:ext cx="299634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740644" y="4200678"/>
                <a:ext cx="29963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644" y="4200678"/>
                <a:ext cx="299634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23379" y="6494223"/>
                <a:ext cx="29963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379" y="6494223"/>
                <a:ext cx="299634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715986" y="6495170"/>
                <a:ext cx="29963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986" y="6495170"/>
                <a:ext cx="299634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CountdownNew" hidden="1"/>
          <p:cNvGrpSpPr/>
          <p:nvPr>
            <p:custDataLst>
              <p:tags r:id="rId6"/>
            </p:custDataLst>
          </p:nvPr>
        </p:nvGrpSpPr>
        <p:grpSpPr>
          <a:xfrm>
            <a:off x="7874000" y="5842000"/>
            <a:ext cx="1588" cy="1588"/>
            <a:chOff x="8318500" y="6032500"/>
            <a:chExt cx="1270000" cy="1016000"/>
          </a:xfrm>
        </p:grpSpPr>
        <p:pic>
          <p:nvPicPr>
            <p:cNvPr id="14" name="CDShape" hidden="1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13" name="CDTransText" hidden="1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12" name="CDText" hidden="1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endParaRPr lang="en-GB" sz="2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47798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5536" y="620688"/>
                <a:ext cx="5861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If we </a:t>
                </a:r>
                <a:r>
                  <a:rPr lang="en-GB" i="1" dirty="0" smtClean="0"/>
                  <a:t>measure</a:t>
                </a:r>
                <a:r>
                  <a:rPr lang="en-GB" dirty="0" smtClean="0"/>
                  <a:t> the failure rate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GB" dirty="0" smtClean="0"/>
                  <a:t>, how do we find the pdf?</a:t>
                </a:r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20688"/>
                <a:ext cx="586166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937" t="-8333" r="-104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27584" y="1362515"/>
                <a:ext cx="5143532" cy="8828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𝜙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𝑑𝐹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362515"/>
                <a:ext cx="5143532" cy="8828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555776" y="2713093"/>
                <a:ext cx="3262495" cy="711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=−</m:t>
                      </m:r>
                      <m:nary>
                        <m:nary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𝜙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713093"/>
                <a:ext cx="3262495" cy="7117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7584" y="2852936"/>
                <a:ext cx="11371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852936"/>
                <a:ext cx="113710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53767" y="3717032"/>
                <a:ext cx="42965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- can hence 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𝐹</m:t>
                    </m:r>
                    <m:r>
                      <a:rPr lang="en-GB" b="0" i="1" smtClean="0">
                        <a:latin typeface="Cambria Math"/>
                      </a:rPr>
                      <m:t>(</m:t>
                    </m:r>
                    <m:r>
                      <a:rPr lang="en-GB" b="0" i="1" smtClean="0">
                        <a:latin typeface="Cambria Math"/>
                      </a:rPr>
                      <m:t>𝑡</m:t>
                    </m:r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, and hence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, </m:t>
                    </m:r>
                    <m:r>
                      <a:rPr lang="en-GB" b="0" i="1" smtClean="0">
                        <a:latin typeface="Cambria Math"/>
                      </a:rPr>
                      <m:t>𝑅</m:t>
                    </m:r>
                    <m:r>
                      <a:rPr lang="en-GB" b="0" i="1" smtClean="0">
                        <a:latin typeface="Cambria Math"/>
                      </a:rPr>
                      <m:t>(</m:t>
                    </m:r>
                    <m:r>
                      <a:rPr lang="en-GB" b="0" i="1" smtClean="0">
                        <a:latin typeface="Cambria Math"/>
                      </a:rPr>
                      <m:t>𝑡</m:t>
                    </m:r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767" y="3717032"/>
                <a:ext cx="429656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135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15279" y="4149080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Example</a:t>
            </a:r>
            <a:endParaRPr lang="en-GB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91163" y="4653136"/>
                <a:ext cx="58037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Say failure rate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𝜙</m:t>
                    </m:r>
                    <m:r>
                      <a:rPr lang="en-GB" b="0" i="1" smtClean="0">
                        <a:latin typeface="Cambria Math"/>
                      </a:rPr>
                      <m:t>(</m:t>
                    </m:r>
                    <m:r>
                      <a:rPr lang="en-GB" b="0" i="1" smtClean="0">
                        <a:latin typeface="Cambria Math"/>
                      </a:rPr>
                      <m:t>𝑡</m:t>
                    </m:r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measured to be a constant,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𝜈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163" y="4653136"/>
                <a:ext cx="5803768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94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29494" y="5076255"/>
                <a:ext cx="3510063" cy="711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ln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=−</m:t>
                      </m:r>
                      <m:nary>
                        <m:nary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𝜈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GB" b="0" i="1" smtClean="0">
                          <a:latin typeface="Cambria Math"/>
                        </a:rPr>
                        <m:t>=−</m:t>
                      </m:r>
                      <m:r>
                        <a:rPr lang="en-GB" b="0" i="1" smtClean="0">
                          <a:latin typeface="Cambria Math"/>
                        </a:rPr>
                        <m:t>𝜈</m:t>
                      </m:r>
                      <m:r>
                        <a:rPr lang="en-GB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494" y="5076255"/>
                <a:ext cx="3510063" cy="71173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61353" y="5809557"/>
                <a:ext cx="2078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⇒1−</m:t>
                      </m:r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𝜈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1353" y="5809557"/>
                <a:ext cx="207806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32932" y="5679297"/>
                <a:ext cx="2647520" cy="629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r>
                        <a:rPr lang="en-GB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𝑑𝐹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𝜈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𝜈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932" y="5679297"/>
                <a:ext cx="2647520" cy="6298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156176" y="6412686"/>
            <a:ext cx="255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 Exponential distribution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93047" y="5831425"/>
                <a:ext cx="20780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⇒</m:t>
                      </m:r>
                      <m:r>
                        <a:rPr lang="en-GB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=1−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i="1">
                              <a:latin typeface="Cambria Math"/>
                            </a:rPr>
                            <m:t>𝜈</m:t>
                          </m:r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047" y="5831425"/>
                <a:ext cx="2078069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791112" y="1627075"/>
                <a:ext cx="2360005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ln</m:t>
                          </m:r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112" y="1627075"/>
                <a:ext cx="2360005" cy="61824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7329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249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The </a:t>
            </a:r>
            <a:r>
              <a:rPr lang="en-GB" b="1" dirty="0" err="1" smtClean="0">
                <a:solidFill>
                  <a:srgbClr val="002060"/>
                </a:solidFill>
              </a:rPr>
              <a:t>Weibull</a:t>
            </a:r>
            <a:r>
              <a:rPr lang="en-GB" b="1" dirty="0" smtClean="0">
                <a:solidFill>
                  <a:srgbClr val="002060"/>
                </a:solidFill>
              </a:rPr>
              <a:t> distribution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1141" y="1012086"/>
            <a:ext cx="4959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 a way to model failure rates that are not constant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78704" y="1772816"/>
                <a:ext cx="4572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dirty="0" smtClean="0"/>
                  <a:t> Failure rate: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𝑚</m:t>
                    </m:r>
                    <m:r>
                      <a:rPr lang="en-GB" b="0" i="1" smtClean="0">
                        <a:latin typeface="Cambria Math"/>
                      </a:rPr>
                      <m:t>𝜈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704" y="1772816"/>
                <a:ext cx="45720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27837" y="2471192"/>
                <a:ext cx="56285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Parameters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GB" dirty="0" smtClean="0"/>
                  <a:t> (shape parameter)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𝜈</m:t>
                    </m:r>
                  </m:oMath>
                </a14:m>
                <a:r>
                  <a:rPr lang="en-GB" dirty="0" smtClean="0"/>
                  <a:t>  (scale parameter)</a:t>
                </a:r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837" y="2471192"/>
                <a:ext cx="5628592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866" t="-8197" r="-108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51720" y="3097816"/>
                <a:ext cx="48565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𝑚</m:t>
                    </m:r>
                    <m:r>
                      <a:rPr lang="en-GB" b="0" i="1" smtClean="0">
                        <a:latin typeface="Cambria Math"/>
                      </a:rPr>
                      <m:t>=1:</m:t>
                    </m:r>
                  </m:oMath>
                </a14:m>
                <a:r>
                  <a:rPr lang="en-GB" dirty="0" smtClean="0"/>
                  <a:t> failure rate constant, </a:t>
                </a:r>
                <a:r>
                  <a:rPr lang="en-GB" dirty="0" err="1" smtClean="0"/>
                  <a:t>Weibull</a:t>
                </a:r>
                <a:r>
                  <a:rPr lang="en-GB" dirty="0" smtClean="0"/>
                  <a:t>=Exponential</a:t>
                </a:r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097816"/>
                <a:ext cx="485658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503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63485" y="3636707"/>
                <a:ext cx="3825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𝑚</m:t>
                    </m:r>
                    <m:r>
                      <a:rPr lang="en-GB" b="0" i="1" smtClean="0">
                        <a:latin typeface="Cambria Math"/>
                      </a:rPr>
                      <m:t>&gt;1:</m:t>
                    </m:r>
                  </m:oMath>
                </a14:m>
                <a:r>
                  <a:rPr lang="en-GB" dirty="0" smtClean="0"/>
                  <a:t> failure rate increases with time</a:t>
                </a:r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485" y="3636707"/>
                <a:ext cx="3825214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63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32226" y="4221088"/>
                <a:ext cx="3887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𝑚</m:t>
                    </m:r>
                    <m:r>
                      <a:rPr lang="en-GB" b="0" i="1" smtClean="0">
                        <a:latin typeface="Cambria Math"/>
                      </a:rPr>
                      <m:t>&lt;1:</m:t>
                    </m:r>
                  </m:oMath>
                </a14:m>
                <a:r>
                  <a:rPr lang="en-GB" dirty="0" smtClean="0"/>
                  <a:t> failure rate decreases with time</a:t>
                </a:r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226" y="4221088"/>
                <a:ext cx="3887731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62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6097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5546779" cy="362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75656" y="4941168"/>
                <a:ext cx="4572000" cy="71173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ln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=−</m:t>
                      </m:r>
                      <m:nary>
                        <m:nary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𝜈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GB" b="0" i="1" smtClean="0">
                          <a:latin typeface="Cambria Math"/>
                        </a:rPr>
                        <m:t>=−</m:t>
                      </m:r>
                      <m:r>
                        <a:rPr lang="en-GB" b="0" i="1" smtClean="0">
                          <a:latin typeface="Cambria Math"/>
                        </a:rPr>
                        <m:t>𝜈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941168"/>
                <a:ext cx="4572000" cy="7117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3528" y="4358826"/>
                <a:ext cx="29202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Failure rate: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𝑚</m:t>
                    </m:r>
                    <m:r>
                      <a:rPr lang="en-GB" b="0" i="1" smtClean="0">
                        <a:latin typeface="Cambria Math"/>
                      </a:rPr>
                      <m:t>𝜈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358826"/>
                <a:ext cx="2920287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67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6877" y="5652901"/>
                <a:ext cx="2234779" cy="394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=1−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𝜈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877" y="5652901"/>
                <a:ext cx="2234779" cy="3945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6862" y="6237312"/>
                <a:ext cx="2600327" cy="394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Reliability: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r>
                          <a:rPr lang="en-GB" b="0" i="1" smtClean="0">
                            <a:latin typeface="Cambria Math"/>
                          </a:rPr>
                          <m:t>𝜈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GB" dirty="0" smtClean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62" y="6237312"/>
                <a:ext cx="2600327" cy="394595"/>
              </a:xfrm>
              <a:prstGeom prst="rect">
                <a:avLst/>
              </a:prstGeom>
              <a:blipFill rotWithShape="1">
                <a:blip r:embed="rId7"/>
                <a:stretch>
                  <a:fillRect l="-2113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3319" y="6182136"/>
                <a:ext cx="3521798" cy="504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Pdf: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𝑑𝐹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𝑚</m:t>
                    </m:r>
                    <m:r>
                      <a:rPr lang="en-GB" b="0" i="1" smtClean="0">
                        <a:latin typeface="Cambria Math"/>
                      </a:rPr>
                      <m:t>𝜈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r>
                          <a:rPr lang="en-GB" b="0" i="1" smtClean="0">
                            <a:latin typeface="Cambria Math"/>
                          </a:rPr>
                          <m:t>𝜈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319" y="6182136"/>
                <a:ext cx="3521798" cy="504946"/>
              </a:xfrm>
              <a:prstGeom prst="rect">
                <a:avLst/>
              </a:prstGeom>
              <a:blipFill rotWithShape="1">
                <a:blip r:embed="rId8"/>
                <a:stretch>
                  <a:fillRect l="-1560" b="-72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0161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4634" y="249289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End!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7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04800"/>
            <a:ext cx="904875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02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17" y="1052736"/>
            <a:ext cx="9144537" cy="296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65352" y="6154225"/>
            <a:ext cx="4982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[Note: as from 2011 questions are out of 25 not 20]</a:t>
            </a:r>
            <a:endParaRPr lang="en-GB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04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779096" cy="1152128"/>
          </a:xfrm>
        </p:spPr>
        <p:txBody>
          <a:bodyPr>
            <a:noAutofit/>
          </a:bodyPr>
          <a:lstStyle/>
          <a:p>
            <a:pPr algn="l"/>
            <a:r>
              <a:rPr lang="en-GB" sz="2000" b="1" u="sng" dirty="0" smtClean="0"/>
              <a:t>Reliability</a:t>
            </a:r>
            <a:r>
              <a:rPr lang="en-GB" sz="2000" u="sng" dirty="0" smtClean="0"/>
              <a:t>: exam question</a:t>
            </a:r>
            <a:endParaRPr lang="en-GB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25224381"/>
              </p:ext>
            </p:extLst>
          </p:nvPr>
        </p:nvGraphicFramePr>
        <p:xfrm>
          <a:off x="4071178" y="2357575"/>
          <a:ext cx="3802822" cy="427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71178" y="2357575"/>
                        <a:ext cx="3802822" cy="427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58" y="404664"/>
            <a:ext cx="146231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70836"/>
            <a:ext cx="6451917" cy="1418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82699" y="1012086"/>
                <a:ext cx="217399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dirty="0" smtClean="0"/>
                  <a:t>  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𝑡</m:t>
                    </m:r>
                    <m:r>
                      <a:rPr lang="en-GB" b="0" i="1" smtClean="0">
                        <a:latin typeface="Cambria Math"/>
                      </a:rPr>
                      <m:t>&gt;1</m:t>
                    </m:r>
                    <m:r>
                      <a:rPr lang="en-GB" b="0" i="0" smtClean="0">
                        <a:latin typeface="Cambria Math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699" y="1012086"/>
                <a:ext cx="2173993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843" t="-8197" r="-281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orShape1"/>
          <p:cNvSpPr/>
          <p:nvPr>
            <p:custDataLst>
              <p:tags r:id="rId4"/>
            </p:custDataLst>
          </p:nvPr>
        </p:nvSpPr>
        <p:spPr>
          <a:xfrm rot="10800000">
            <a:off x="185420" y="2803815"/>
            <a:ext cx="304800" cy="304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29260" y="2229775"/>
            <a:ext cx="4114800" cy="3273227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AutoNum type="arabicPeriod"/>
            </a:pPr>
            <a:r>
              <a:rPr lang="en-GB" sz="2800" dirty="0" smtClean="0"/>
              <a:t> 1/4</a:t>
            </a:r>
          </a:p>
          <a:p>
            <a:pPr>
              <a:buFont typeface="Arial" pitchFamily="34" charset="0"/>
              <a:buAutoNum type="arabicPeriod"/>
            </a:pPr>
            <a:r>
              <a:rPr lang="en-GB" sz="2800" dirty="0" smtClean="0"/>
              <a:t> 3</a:t>
            </a:r>
          </a:p>
          <a:p>
            <a:pPr>
              <a:buFont typeface="Arial" pitchFamily="34" charset="0"/>
              <a:buAutoNum type="arabicPeriod"/>
            </a:pPr>
            <a:r>
              <a:rPr lang="en-GB" sz="2800" dirty="0" smtClean="0"/>
              <a:t> 4</a:t>
            </a:r>
          </a:p>
          <a:p>
            <a:pPr>
              <a:buFont typeface="Arial" pitchFamily="34" charset="0"/>
              <a:buAutoNum type="arabicPeriod"/>
            </a:pPr>
            <a:r>
              <a:rPr lang="en-GB" sz="2800" dirty="0" smtClean="0"/>
              <a:t> -3</a:t>
            </a:r>
          </a:p>
          <a:p>
            <a:pPr>
              <a:buFont typeface="Arial" pitchFamily="34" charset="0"/>
              <a:buAutoNum type="arabicPeriod"/>
            </a:pPr>
            <a:r>
              <a:rPr lang="en-GB" sz="2800" dirty="0" smtClean="0"/>
              <a:t> 1/3</a:t>
            </a:r>
          </a:p>
        </p:txBody>
      </p:sp>
      <p:grpSp>
        <p:nvGrpSpPr>
          <p:cNvPr id="15" name="CountdownNew" hidden="1"/>
          <p:cNvGrpSpPr/>
          <p:nvPr>
            <p:custDataLst>
              <p:tags r:id="rId6"/>
            </p:custDataLst>
          </p:nvPr>
        </p:nvGrpSpPr>
        <p:grpSpPr>
          <a:xfrm>
            <a:off x="7874000" y="5842000"/>
            <a:ext cx="1588" cy="1588"/>
            <a:chOff x="8318500" y="6032500"/>
            <a:chExt cx="1270000" cy="1016000"/>
          </a:xfrm>
        </p:grpSpPr>
        <p:pic>
          <p:nvPicPr>
            <p:cNvPr id="14" name="CDShape" hidden="1"/>
            <p:cNvPicPr>
              <a:picLocks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13" name="CDTransText" hidden="1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12" name="CDText" hidden="1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endParaRPr lang="en-GB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43315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88640"/>
            <a:ext cx="9073008" cy="1994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19" y="243485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Answer</a:t>
            </a:r>
            <a:endParaRPr lang="en-GB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4909" y="3284984"/>
                <a:ext cx="3302892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/>
                            </a:rPr>
                            <m:t>−∞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e>
                      </m:nary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nary>
                        <m:nary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−4</m:t>
                              </m:r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/>
                        </a:rPr>
                        <m:t>𝑑𝑡</m:t>
                      </m:r>
                      <m:r>
                        <a:rPr lang="en-GB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09" y="3284984"/>
                <a:ext cx="3302892" cy="689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40064" y="4293096"/>
                <a:ext cx="2425151" cy="7846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∞</m:t>
                          </m:r>
                        </m:sup>
                        <m:e>
                          <m:r>
                            <a:rPr lang="en-GB" i="1">
                              <a:latin typeface="Cambria Math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−4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/>
                        </a:rPr>
                        <m:t>𝑑𝑡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𝑘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−3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∞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064" y="4293096"/>
                <a:ext cx="2425151" cy="7846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71384" y="4491272"/>
                <a:ext cx="1658403" cy="50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0−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384" y="4491272"/>
                <a:ext cx="1658403" cy="506870"/>
              </a:xfrm>
              <a:prstGeom prst="rect">
                <a:avLst/>
              </a:prstGeom>
              <a:blipFill rotWithShape="1">
                <a:blip r:embed="rId6"/>
                <a:stretch>
                  <a:fillRect l="-3309"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71384" y="5443914"/>
                <a:ext cx="106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r>
                        <a:rPr lang="en-GB" b="0" i="1" smtClean="0">
                          <a:latin typeface="Cambria Math"/>
                        </a:rPr>
                        <m:t>𝑘</m:t>
                      </m:r>
                      <m:r>
                        <a:rPr lang="en-GB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384" y="5443914"/>
                <a:ext cx="106503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516216" y="2996952"/>
                <a:ext cx="1925784" cy="814775"/>
              </a:xfrm>
              <a:prstGeom prst="rect">
                <a:avLst/>
              </a:prstGeom>
              <a:solidFill>
                <a:srgbClr val="FFC000">
                  <a:alpha val="18000"/>
                </a:srgbClr>
              </a:solidFill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+1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𝑏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996952"/>
                <a:ext cx="1925784" cy="81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9071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19" y="243485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Answer</a:t>
            </a:r>
            <a:endParaRPr lang="en-GB" i="1" dirty="0">
              <a:solidFill>
                <a:srgbClr val="FF000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756749"/>
            <a:ext cx="8700300" cy="43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06" y="260648"/>
            <a:ext cx="87233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3429000"/>
                <a:ext cx="1969642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〈"/>
                          <m:endChr m:val="〉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/>
                            </a:rPr>
                            <m:t>−∞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𝑡𝑓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429000"/>
                <a:ext cx="1969642" cy="689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71800" y="3395252"/>
                <a:ext cx="2050177" cy="776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𝑘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∞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3395252"/>
                <a:ext cx="2050177" cy="7760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87347" y="3460907"/>
                <a:ext cx="1614866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=0−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347" y="3460907"/>
                <a:ext cx="1614866" cy="61645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99592" y="2996952"/>
                <a:ext cx="1325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0" dirty="0" smtClean="0"/>
                  <a:t>Know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𝑘</m:t>
                    </m:r>
                    <m:r>
                      <a:rPr lang="en-GB" b="0" i="1" smtClean="0">
                        <a:latin typeface="Cambria Math"/>
                      </a:rPr>
                      <m:t>=3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996952"/>
                <a:ext cx="1325043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4147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9647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72884" y="908720"/>
                <a:ext cx="885698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b="1" dirty="0" smtClean="0">
                    <a:solidFill>
                      <a:srgbClr val="002060"/>
                    </a:solidFill>
                  </a:rPr>
                  <a:t>Acceptable quality level</a:t>
                </a:r>
                <a:r>
                  <a:rPr lang="en-GB" sz="16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 smtClean="0"/>
                  <a:t> </a:t>
                </a:r>
                <a:br>
                  <a:rPr lang="en-GB" sz="1600" dirty="0" smtClean="0"/>
                </a:br>
                <a:r>
                  <a:rPr lang="en-GB" sz="1600" dirty="0" smtClean="0"/>
                  <a:t/>
                </a:r>
                <a:br>
                  <a:rPr lang="en-GB" sz="1600" dirty="0" smtClean="0"/>
                </a:br>
                <a:r>
                  <a:rPr lang="en-GB" sz="1600" dirty="0" smtClean="0"/>
                  <a:t>(consumer happy, want to accept with high probability)</a:t>
                </a:r>
                <a:endParaRPr lang="en-GB" sz="16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84" y="908720"/>
                <a:ext cx="8856984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344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72884" y="1844824"/>
                <a:ext cx="793545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b="1" dirty="0" smtClean="0">
                    <a:solidFill>
                      <a:srgbClr val="002060"/>
                    </a:solidFill>
                  </a:rPr>
                  <a:t>Unacceptable quality level</a:t>
                </a:r>
                <a:r>
                  <a:rPr lang="en-GB" sz="16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 smtClean="0"/>
                  <a:t/>
                </a:r>
                <a:br>
                  <a:rPr lang="en-GB" sz="1600" dirty="0" smtClean="0"/>
                </a:br>
                <a:r>
                  <a:rPr lang="en-GB" sz="1600" dirty="0" smtClean="0"/>
                  <a:t/>
                </a:r>
                <a:br>
                  <a:rPr lang="en-GB" sz="1600" dirty="0" smtClean="0"/>
                </a:br>
                <a:r>
                  <a:rPr lang="en-GB" sz="1600" dirty="0" smtClean="0"/>
                  <a:t>(consumer unhappy, want to reject with high probability)</a:t>
                </a:r>
                <a:endParaRPr lang="en-GB" sz="16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84" y="1844824"/>
                <a:ext cx="7935457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384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3347" y="404664"/>
            <a:ext cx="317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Acceptance Sampling Summary</a:t>
            </a:r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72884" y="2852936"/>
                <a:ext cx="655272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b="1" dirty="0" smtClean="0">
                    <a:solidFill>
                      <a:srgbClr val="002060"/>
                    </a:solidFill>
                  </a:rPr>
                  <a:t>Producer’s Risk</a:t>
                </a:r>
                <a:r>
                  <a:rPr lang="en-GB" sz="1600" dirty="0" smtClean="0"/>
                  <a:t>: reject a batch that has acceptable quality</a:t>
                </a:r>
              </a:p>
              <a:p>
                <a:endParaRPr lang="en-GB" sz="1600" dirty="0"/>
              </a:p>
              <a:p>
                <a:r>
                  <a:rPr lang="en-GB" sz="1600" dirty="0" smtClean="0"/>
                  <a:t>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𝛼</m:t>
                    </m:r>
                    <m:r>
                      <a:rPr lang="en-GB" sz="1600" b="0" i="1" smtClean="0">
                        <a:latin typeface="Cambria Math"/>
                      </a:rPr>
                      <m:t>=</m:t>
                    </m:r>
                    <m:r>
                      <a:rPr lang="en-GB" sz="1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Reject</m:t>
                        </m:r>
                        <m:r>
                          <a:rPr lang="en-GB" sz="16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batch</m:t>
                        </m:r>
                        <m:r>
                          <a:rPr lang="en-GB" sz="16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when</m:t>
                        </m:r>
                        <m:r>
                          <a:rPr lang="en-GB" sz="1600" b="0" i="0" smtClean="0">
                            <a:latin typeface="Cambria Math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/>
                          </a:rPr>
                          <m:t>𝑝</m:t>
                        </m:r>
                        <m:r>
                          <a:rPr lang="en-GB" sz="1600" b="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GB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GB" sz="1600" b="0" dirty="0" smtClean="0"/>
              </a:p>
              <a:p>
                <a:endParaRPr lang="en-GB" sz="1600" dirty="0" smtClean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84" y="2852936"/>
                <a:ext cx="6552728" cy="1077218"/>
              </a:xfrm>
              <a:prstGeom prst="rect">
                <a:avLst/>
              </a:prstGeom>
              <a:blipFill rotWithShape="1">
                <a:blip r:embed="rId5"/>
                <a:stretch>
                  <a:fillRect l="-465" t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668981" y="3789040"/>
                <a:ext cx="655272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b="1" dirty="0" smtClean="0">
                    <a:solidFill>
                      <a:srgbClr val="002060"/>
                    </a:solidFill>
                  </a:rPr>
                  <a:t>Consumer’s Risk</a:t>
                </a:r>
                <a:r>
                  <a:rPr lang="en-GB" sz="1600" dirty="0" smtClean="0"/>
                  <a:t>: accept a batch that has unacceptable quality</a:t>
                </a:r>
              </a:p>
              <a:p>
                <a:endParaRPr lang="en-GB" sz="1600" dirty="0"/>
              </a:p>
              <a:p>
                <a:r>
                  <a:rPr lang="en-GB" sz="1600" dirty="0" smtClean="0"/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𝛽</m:t>
                    </m:r>
                    <m:r>
                      <a:rPr lang="en-GB" sz="1600" b="0" i="1" smtClean="0">
                        <a:latin typeface="Cambria Math"/>
                      </a:rPr>
                      <m:t>=</m:t>
                    </m:r>
                    <m:r>
                      <a:rPr lang="en-GB" sz="1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Accept</m:t>
                        </m:r>
                        <m:r>
                          <a:rPr lang="en-GB" sz="16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batch</m:t>
                        </m:r>
                        <m:r>
                          <a:rPr lang="en-GB" sz="16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when</m:t>
                        </m:r>
                        <m:r>
                          <a:rPr lang="en-GB" sz="1600" b="0" i="0" smtClean="0">
                            <a:latin typeface="Cambria Math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/>
                          </a:rPr>
                          <m:t>𝑝</m:t>
                        </m:r>
                        <m:r>
                          <a:rPr lang="en-GB" sz="1600" b="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GB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GB" sz="1600" b="0" dirty="0" smtClean="0"/>
              </a:p>
              <a:p>
                <a:endParaRPr lang="en-GB" sz="1600" dirty="0" smtClean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81" y="3789040"/>
                <a:ext cx="6552728" cy="1077218"/>
              </a:xfrm>
              <a:prstGeom prst="rect">
                <a:avLst/>
              </a:prstGeom>
              <a:blipFill rotWithShape="1">
                <a:blip r:embed="rId6"/>
                <a:stretch>
                  <a:fillRect l="-558" t="-1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91278"/>
            <a:ext cx="1800200" cy="134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668981" y="5593709"/>
                <a:ext cx="4572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dirty="0"/>
                  <a:t>Operating characteristic curve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GB">
                        <a:latin typeface="Cambria Math"/>
                      </a:rPr>
                      <m:t>:</m:t>
                    </m:r>
                    <m:r>
                      <m:rPr>
                        <m:nor/>
                      </m:rPr>
                      <a:rPr lang="en-GB" dirty="0"/>
                      <m:t>probability</m:t>
                    </m:r>
                    <m:r>
                      <m:rPr>
                        <m:nor/>
                      </m:rPr>
                      <a:rPr lang="en-GB" dirty="0"/>
                      <m:t> </m:t>
                    </m:r>
                    <m:r>
                      <m:rPr>
                        <m:nor/>
                      </m:rPr>
                      <a:rPr lang="en-GB" dirty="0"/>
                      <m:t>of</m:t>
                    </m:r>
                    <m:r>
                      <m:rPr>
                        <m:nor/>
                      </m:rPr>
                      <a:rPr lang="en-GB" dirty="0"/>
                      <m:t> </m:t>
                    </m:r>
                    <m:r>
                      <m:rPr>
                        <m:nor/>
                      </m:rPr>
                      <a:rPr lang="en-GB" dirty="0"/>
                      <m:t>accepting</m:t>
                    </m:r>
                    <m:r>
                      <m:rPr>
                        <m:nor/>
                      </m:rPr>
                      <a:rPr lang="en-GB" dirty="0"/>
                      <m:t> </m:t>
                    </m:r>
                    <m:r>
                      <m:rPr>
                        <m:nor/>
                      </m:rPr>
                      <a:rPr lang="en-GB" dirty="0"/>
                      <m:t>the</m:t>
                    </m:r>
                    <m:r>
                      <m:rPr>
                        <m:nor/>
                      </m:rPr>
                      <a:rPr lang="en-GB" dirty="0"/>
                      <m:t> </m:t>
                    </m:r>
                    <m:r>
                      <m:rPr>
                        <m:nor/>
                      </m:rPr>
                      <a:rPr lang="en-GB" dirty="0"/>
                      <m:t>batch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81" y="5593709"/>
                <a:ext cx="4572000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1200" t="-4717" b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58713" y="4720873"/>
            <a:ext cx="669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One stage plan</a:t>
            </a:r>
            <a:r>
              <a:rPr lang="en-GB" dirty="0" smtClean="0"/>
              <a:t>: can use table to find number of samples and criterion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44542" y="5057939"/>
            <a:ext cx="634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Two stage plan</a:t>
            </a:r>
            <a:r>
              <a:rPr lang="en-GB" dirty="0" smtClean="0"/>
              <a:t>: more complicated, but can require fewer samples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22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19" y="243485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Answer</a:t>
            </a:r>
            <a:endParaRPr lang="en-GB" i="1" dirty="0">
              <a:solidFill>
                <a:srgbClr val="FF000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06" y="260648"/>
            <a:ext cx="87233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44824"/>
            <a:ext cx="8700300" cy="42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99592" y="3212976"/>
                <a:ext cx="1432379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𝜙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212976"/>
                <a:ext cx="1432379" cy="6690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31840" y="3362857"/>
                <a:ext cx="18251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=1−</m:t>
                      </m:r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latin typeface="Cambria Math"/>
                        </a:rPr>
                        <m:t>𝑡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362857"/>
                <a:ext cx="182518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591" y="4376902"/>
                <a:ext cx="1981183" cy="711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1" y="4376902"/>
                <a:ext cx="1981183" cy="71173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23543" y="4378632"/>
                <a:ext cx="1323054" cy="7100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𝑘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543" y="4378632"/>
                <a:ext cx="1323054" cy="7100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65210" y="4344765"/>
                <a:ext cx="1267078" cy="796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−3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210" y="4344765"/>
                <a:ext cx="1267078" cy="79611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25592" y="4401769"/>
                <a:ext cx="282878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592" y="4401769"/>
                <a:ext cx="2828787" cy="71468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04613" y="5335610"/>
                <a:ext cx="260193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r>
                        <a:rPr lang="en-GB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=1−</m:t>
                      </m:r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613" y="5335610"/>
                <a:ext cx="2601930" cy="6127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80633" y="5975893"/>
                <a:ext cx="3118866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r>
                        <a:rPr lang="en-GB" b="0" i="1" smtClean="0">
                          <a:latin typeface="Cambria Math"/>
                        </a:rPr>
                        <m:t>𝜙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33" y="5975893"/>
                <a:ext cx="3118866" cy="66909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55292" y="6125774"/>
                <a:ext cx="20734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0" dirty="0" smtClean="0"/>
                  <a:t>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𝑡</m:t>
                    </m:r>
                    <m:r>
                      <a:rPr lang="en-GB" b="0" i="1" smtClean="0">
                        <a:latin typeface="Cambria Math"/>
                      </a:rPr>
                      <m:t>&gt;1</m:t>
                    </m:r>
                  </m:oMath>
                </a14:m>
                <a:r>
                  <a:rPr lang="en-GB" dirty="0" smtClean="0"/>
                  <a:t>), otherwise 0</a:t>
                </a:r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292" y="6125774"/>
                <a:ext cx="2073453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2353" t="-8333" r="-176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15577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19" y="243485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Answer</a:t>
            </a:r>
            <a:endParaRPr lang="en-GB" i="1" dirty="0">
              <a:solidFill>
                <a:srgbClr val="FF000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06" y="260648"/>
            <a:ext cx="87233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892324"/>
            <a:ext cx="8286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02954" y="3100318"/>
                <a:ext cx="688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𝜙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954" y="3100318"/>
                <a:ext cx="688971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925" y="2603539"/>
            <a:ext cx="381642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43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64704"/>
            <a:ext cx="5287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Is acceptance sampling a good way of quality testing?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755576" y="19888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It is too far downstream in the production process; better if you can identify where things are going wrong.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4102" y="1525434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Problems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55574" y="3112868"/>
            <a:ext cx="811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It is 0/1 (i.e. defective/OK) - not efficient use of data; large samples are required.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121629" y="3652486"/>
            <a:ext cx="760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-  better to have quality measurements on a continuous scale: earlier warning of deteriorating quality and less need for large sample sizes.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42876" y="47903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Doesn’t use any information about distribution of defective rates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368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779096" cy="1152128"/>
          </a:xfrm>
        </p:spPr>
        <p:txBody>
          <a:bodyPr>
            <a:noAutofit/>
          </a:bodyPr>
          <a:lstStyle/>
          <a:p>
            <a:pPr algn="l"/>
            <a:r>
              <a:rPr lang="en-GB" sz="2000" b="1" u="sng" dirty="0" smtClean="0"/>
              <a:t>Reliability</a:t>
            </a:r>
            <a:r>
              <a:rPr lang="en-GB" sz="2000" u="sng" dirty="0" smtClean="0"/>
              <a:t>: Exponential Distribution revision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Which of the following has an exponential distribution?</a:t>
            </a:r>
            <a:endParaRPr lang="en-GB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88132875"/>
              </p:ext>
            </p:extLst>
          </p:nvPr>
        </p:nvGraphicFramePr>
        <p:xfrm>
          <a:off x="5724128" y="2060848"/>
          <a:ext cx="3140348" cy="3532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8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24128" y="2060848"/>
                        <a:ext cx="3140348" cy="3532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58" y="404664"/>
            <a:ext cx="146231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rShape1"/>
          <p:cNvSpPr/>
          <p:nvPr>
            <p:custDataLst>
              <p:tags r:id="rId4"/>
            </p:custDataLst>
          </p:nvPr>
        </p:nvSpPr>
        <p:spPr>
          <a:xfrm rot="10800000">
            <a:off x="149860" y="4725144"/>
            <a:ext cx="215900" cy="215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29260" y="2229775"/>
            <a:ext cx="4114800" cy="3273227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AutoNum type="arabicPeriod"/>
            </a:pPr>
            <a:r>
              <a:rPr lang="en-GB" sz="2000" dirty="0" smtClean="0"/>
              <a:t>The time until a new car’s engine develops a leak</a:t>
            </a:r>
          </a:p>
          <a:p>
            <a:pPr>
              <a:buFont typeface="Arial" pitchFamily="34" charset="0"/>
              <a:buAutoNum type="arabicPeriod"/>
            </a:pPr>
            <a:r>
              <a:rPr lang="en-GB" sz="2000" dirty="0" smtClean="0"/>
              <a:t>The number of punctures in a car’s lifetime</a:t>
            </a:r>
          </a:p>
          <a:p>
            <a:pPr>
              <a:buFont typeface="Arial" pitchFamily="34" charset="0"/>
              <a:buAutoNum type="arabicPeriod"/>
            </a:pPr>
            <a:r>
              <a:rPr lang="en-GB" sz="2000" dirty="0" smtClean="0"/>
              <a:t>The working lifetime of a new hard disk drive</a:t>
            </a:r>
          </a:p>
          <a:p>
            <a:pPr>
              <a:buFont typeface="Arial" pitchFamily="34" charset="0"/>
              <a:buAutoNum type="arabicPeriod"/>
            </a:pPr>
            <a:r>
              <a:rPr lang="en-GB" sz="2000" dirty="0" smtClean="0"/>
              <a:t>1 and 3 above</a:t>
            </a:r>
          </a:p>
          <a:p>
            <a:pPr>
              <a:buFont typeface="Arial" pitchFamily="34" charset="0"/>
              <a:buAutoNum type="arabicPeriod"/>
            </a:pPr>
            <a:r>
              <a:rPr lang="en-GB" sz="2000" dirty="0" smtClean="0"/>
              <a:t>None of the above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5920" y="5657671"/>
            <a:ext cx="9008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Exponential distribution gives the time until or between random independent events that happen at  constant rate. </a:t>
            </a:r>
            <a:br>
              <a:rPr lang="en-GB" dirty="0" smtClean="0"/>
            </a:br>
            <a:r>
              <a:rPr lang="en-GB" dirty="0" smtClean="0"/>
              <a:t>(2) is a discrete distribution. </a:t>
            </a:r>
            <a:br>
              <a:rPr lang="en-GB" dirty="0" smtClean="0"/>
            </a:br>
            <a:r>
              <a:rPr lang="en-GB" dirty="0" smtClean="0"/>
              <a:t>(1) and (3) are times  to random events, but failure rate almost certainly increases with time.</a:t>
            </a:r>
            <a:endParaRPr lang="en-GB" dirty="0"/>
          </a:p>
        </p:txBody>
      </p:sp>
      <p:grpSp>
        <p:nvGrpSpPr>
          <p:cNvPr id="15" name="CountdownNew" hidden="1"/>
          <p:cNvGrpSpPr/>
          <p:nvPr>
            <p:custDataLst>
              <p:tags r:id="rId6"/>
            </p:custDataLst>
          </p:nvPr>
        </p:nvGrpSpPr>
        <p:grpSpPr>
          <a:xfrm>
            <a:off x="7874000" y="5842000"/>
            <a:ext cx="1588" cy="1588"/>
            <a:chOff x="8318500" y="6032500"/>
            <a:chExt cx="1270000" cy="1016000"/>
          </a:xfrm>
        </p:grpSpPr>
        <p:pic>
          <p:nvPicPr>
            <p:cNvPr id="14" name="CDShape" hidden="1"/>
            <p:cNvPicPr>
              <a:picLocks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13" name="CDTransText" hidden="1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12" name="CDText" hidden="1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endParaRPr lang="en-GB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0785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73330"/>
            <a:ext cx="145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Reliability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980728"/>
            <a:ext cx="4998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Problem: want to know the time till failure of parts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02110" y="1916832"/>
            <a:ext cx="3456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- what is the mean time till failure?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09614" y="2459504"/>
            <a:ext cx="7110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- what is the probability that an item fails before a specified time?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1628800"/>
            <a:ext cx="576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E.g.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532366"/>
            <a:ext cx="8038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If a product lasts for many years, how do you quickly get an idea of the failure time?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4437112"/>
            <a:ext cx="2395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accelerated life</a:t>
            </a:r>
            <a:r>
              <a:rPr lang="en-GB" dirty="0" smtClean="0"/>
              <a:t> testing: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968704" y="4833963"/>
            <a:ext cx="7566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C</a:t>
            </a:r>
            <a:r>
              <a:rPr lang="en-GB" b="1" dirty="0" smtClean="0"/>
              <a:t>ompressed-time testing</a:t>
            </a:r>
            <a:r>
              <a:rPr lang="en-GB" dirty="0" smtClean="0"/>
              <a:t>: product is tested under usual conditions but more intensively than usual  </a:t>
            </a:r>
            <a:r>
              <a:rPr lang="en-GB" sz="1600" dirty="0" smtClean="0"/>
              <a:t>(e.g. a washing machine used almost continuously)</a:t>
            </a: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968704" y="5661248"/>
            <a:ext cx="7731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Advanced-stress testing:</a:t>
            </a:r>
            <a:r>
              <a:rPr lang="en-GB" dirty="0" smtClean="0"/>
              <a:t> product is tested under harsher conditions than normal so that failure happens soon </a:t>
            </a:r>
            <a:r>
              <a:rPr lang="en-GB" sz="1600" dirty="0" smtClean="0"/>
              <a:t>(e.g. refrigerator motor run at a higher speed than if operating within a fridge)</a:t>
            </a:r>
            <a:r>
              <a:rPr lang="en-GB" dirty="0" smtClean="0"/>
              <a:t>.  - requires some assumptions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73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7667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How do you deal with items which are still working at the end of the test programme?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255532"/>
            <a:ext cx="5697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 example of </a:t>
            </a:r>
            <a:r>
              <a:rPr lang="en-GB" b="1" i="1" dirty="0" smtClean="0"/>
              <a:t>censored data</a:t>
            </a:r>
            <a:r>
              <a:rPr lang="en-GB" i="1" dirty="0" smtClean="0"/>
              <a:t>. </a:t>
            </a:r>
            <a:br>
              <a:rPr lang="en-GB" i="1" dirty="0" smtClean="0"/>
            </a:br>
            <a:r>
              <a:rPr lang="en-GB" i="1" dirty="0" smtClean="0"/>
              <a:t> – </a:t>
            </a:r>
            <a:r>
              <a:rPr lang="en-GB" dirty="0" smtClean="0"/>
              <a:t> we don’t know all the failure times at the end of the test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1560" y="2420888"/>
                <a:ext cx="51753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002060"/>
                    </a:solidFill>
                  </a:rPr>
                  <a:t>Exponential data </a:t>
                </a:r>
                <a:r>
                  <a:rPr lang="en-GB" dirty="0" smtClean="0"/>
                  <a:t>(failure rate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𝜈</m:t>
                    </m:r>
                  </m:oMath>
                </a14:m>
                <a:r>
                  <a:rPr lang="en-GB" dirty="0" smtClean="0"/>
                  <a:t> independent of time)</a:t>
                </a:r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20888"/>
                <a:ext cx="5175328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942" t="-8197" r="-2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11595" y="3294276"/>
                <a:ext cx="7709033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dirty="0" smtClean="0"/>
              </a:p>
              <a:p>
                <a:r>
                  <a:rPr lang="en-GB" dirty="0" smtClean="0"/>
                  <a:t> - assuming a rate, can calculate probability of no failures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 smtClean="0"/>
                  <a:t>.</a:t>
                </a:r>
                <a:br>
                  <a:rPr lang="en-GB" dirty="0" smtClean="0"/>
                </a:br>
                <a:endParaRPr lang="en-GB" dirty="0" smtClean="0"/>
              </a:p>
              <a:p>
                <a:r>
                  <a:rPr lang="en-GB" dirty="0" smtClean="0"/>
                  <a:t> - calculate probability of getting any set of failure times (and non failures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 smtClean="0"/>
                  <a:t>)</a:t>
                </a:r>
              </a:p>
              <a:p>
                <a:endParaRPr lang="en-GB" dirty="0"/>
              </a:p>
              <a:p>
                <a:r>
                  <a:rPr lang="en-GB" dirty="0" smtClean="0"/>
                  <a:t> - find maximum-likelihood estimator for the failure rate in terms of failure times</a:t>
                </a:r>
                <a:br>
                  <a:rPr lang="en-GB" dirty="0" smtClean="0"/>
                </a:br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595" y="3294276"/>
                <a:ext cx="7709033" cy="20313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40024" y="5712246"/>
                <a:ext cx="4032448" cy="638316"/>
              </a:xfrm>
              <a:prstGeom prst="rect">
                <a:avLst/>
              </a:prstGeom>
              <a:solidFill>
                <a:schemeClr val="accent1">
                  <a:alpha val="13000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Estimate</m:t>
                      </m:r>
                      <m:r>
                        <a:rPr lang="en-GB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of</m:t>
                      </m:r>
                      <m:r>
                        <a:rPr lang="en-GB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failure</m:t>
                      </m:r>
                      <m:r>
                        <a:rPr lang="en-GB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rate</m:t>
                      </m:r>
                      <m:r>
                        <a:rPr lang="en-GB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is</m:t>
                      </m:r>
                      <m:r>
                        <a:rPr lang="en-GB" b="0" i="0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𝜈</m:t>
                          </m:r>
                        </m:e>
                      </m:acc>
                      <m:r>
                        <a:rPr lang="en-GB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dirty="0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b="0" i="1" dirty="0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GB" b="0" i="1" dirty="0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GB" b="0" i="1" dirty="0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dirty="0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GB" b="0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024" y="5712246"/>
                <a:ext cx="4032448" cy="63831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27584" y="2924944"/>
                <a:ext cx="33332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Test components up to a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924944"/>
                <a:ext cx="3333285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645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5802156" y="5846738"/>
            <a:ext cx="2521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/>
              <a:t>[see notes for derivation]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87624" y="5184525"/>
                <a:ext cx="6802888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For failure times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 smtClean="0"/>
                  <a:t> for parts working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GB" dirty="0" smtClean="0"/>
                  <a:t> failures</a:t>
                </a:r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184525"/>
                <a:ext cx="6802888" cy="391582"/>
              </a:xfrm>
              <a:prstGeom prst="rect">
                <a:avLst/>
              </a:prstGeom>
              <a:blipFill rotWithShape="1">
                <a:blip r:embed="rId7"/>
                <a:stretch>
                  <a:fillRect l="-806" t="-6154"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11240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95536" y="332656"/>
            <a:ext cx="748876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sz="2000" b="1" i="1" dirty="0" smtClean="0">
                <a:solidFill>
                  <a:srgbClr val="FF0000"/>
                </a:solidFill>
              </a:rPr>
              <a:t>Example:</a:t>
            </a:r>
            <a:r>
              <a:rPr lang="en-GB" sz="2000" dirty="0" smtClean="0"/>
              <a:t> </a:t>
            </a:r>
            <a:endParaRPr lang="en-GB" sz="2000" dirty="0"/>
          </a:p>
          <a:p>
            <a:pPr algn="l"/>
            <a:r>
              <a:rPr lang="en-GB" sz="2000" dirty="0"/>
              <a:t>50 components are tested for two weeks. 20 of them fail in this time, with an average failure time of 1.2 weeks. </a:t>
            </a:r>
          </a:p>
          <a:p>
            <a:pPr algn="l"/>
            <a:endParaRPr lang="en-GB" sz="2000" dirty="0"/>
          </a:p>
          <a:p>
            <a:pPr algn="l"/>
            <a:r>
              <a:rPr lang="en-GB" sz="2000" dirty="0"/>
              <a:t>What is the mean time till </a:t>
            </a:r>
            <a:r>
              <a:rPr lang="en-GB" sz="2000" dirty="0" smtClean="0"/>
              <a:t>failure assuming a constant failure rate?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452246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Answer:</a:t>
            </a:r>
            <a:endParaRPr lang="en-GB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42193" y="2967335"/>
                <a:ext cx="4572000" cy="3915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𝑛</m:t>
                    </m:r>
                    <m:r>
                      <a:rPr lang="en-GB" b="0" i="1" smtClean="0">
                        <a:latin typeface="Cambria Math"/>
                      </a:rPr>
                      <m:t>=50</m:t>
                    </m:r>
                  </m:oMath>
                </a14:m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=20</m:t>
                    </m:r>
                  </m:oMath>
                </a14:m>
                <a:r>
                  <a:rPr lang="en-GB" dirty="0" smtClean="0"/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93" y="2967335"/>
                <a:ext cx="4572000" cy="391582"/>
              </a:xfrm>
              <a:prstGeom prst="rect">
                <a:avLst/>
              </a:prstGeom>
              <a:blipFill rotWithShape="1">
                <a:blip r:embed="rId3"/>
                <a:stretch>
                  <a:fillRect t="-6250" b="-203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79711" y="3478326"/>
                <a:ext cx="2802882" cy="764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GB" b="0" i="1" smtClean="0">
                          <a:latin typeface="Cambria Math"/>
                        </a:rPr>
                        <m:t>=20×1.2+30×2</m:t>
                      </m:r>
                    </m:oMath>
                  </m:oMathPara>
                </a14:m>
                <a:endParaRPr lang="en-GB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1" y="3478326"/>
                <a:ext cx="2802882" cy="7645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236296" y="2452246"/>
                <a:ext cx="1092415" cy="638316"/>
              </a:xfrm>
              <a:prstGeom prst="rect">
                <a:avLst/>
              </a:prstGeom>
              <a:solidFill>
                <a:srgbClr val="FFFF00">
                  <a:alpha val="46000"/>
                </a:srgb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𝜈</m:t>
                          </m:r>
                        </m:e>
                      </m:acc>
                      <m:r>
                        <a:rPr lang="en-GB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dirty="0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b="0" i="1" dirty="0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GB" b="0" i="1" dirty="0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GB" b="0" i="1" dirty="0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dirty="0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GB" b="0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452246"/>
                <a:ext cx="1092415" cy="63831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23728" y="4242894"/>
                <a:ext cx="4572000" cy="67646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𝜈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84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=0.238/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week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242894"/>
                <a:ext cx="4572000" cy="6764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23733" y="5373217"/>
                <a:ext cx="6768752" cy="485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GB" dirty="0" smtClean="0"/>
                  <a:t> mean time till failure is estimated to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acc>
                          <m:accPr>
                            <m:chr m:val="̂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𝜈</m:t>
                            </m:r>
                          </m:e>
                        </m:acc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0.238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=4.2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weeks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733" y="5373217"/>
                <a:ext cx="6768752" cy="485326"/>
              </a:xfrm>
              <a:prstGeom prst="rect">
                <a:avLst/>
              </a:prstGeom>
              <a:blipFill rotWithShape="1">
                <a:blip r:embed="rId7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82593" y="3653624"/>
                <a:ext cx="13170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=84</m:t>
                    </m:r>
                  </m:oMath>
                </a14:m>
                <a:r>
                  <a:rPr lang="en-GB" dirty="0"/>
                  <a:t> weeks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593" y="3653624"/>
                <a:ext cx="1317027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3704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7675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727" y="436022"/>
            <a:ext cx="3500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Reliability function and failure rate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556792"/>
            <a:ext cx="198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Reliability function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10950" y="2439673"/>
                <a:ext cx="4572000" cy="69140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&gt;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 smtClean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950" y="2439673"/>
                <a:ext cx="4572000" cy="6914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1560" y="1044067"/>
                <a:ext cx="4406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For a pdf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𝑓</m:t>
                    </m:r>
                    <m:r>
                      <a:rPr lang="en-GB" b="0" i="1" smtClean="0">
                        <a:latin typeface="Cambria Math"/>
                      </a:rPr>
                      <m:t>(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for the time till failure, define:</a:t>
                </a:r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044067"/>
                <a:ext cx="440633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107" t="-8197" r="-553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47664" y="1937401"/>
                <a:ext cx="71161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Probability of surviving at least till age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dirty="0" smtClean="0"/>
                  <a:t>. i.e. that failure time is later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𝑡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937401"/>
                <a:ext cx="7116115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771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23195" y="3287877"/>
                <a:ext cx="13182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=1−</m:t>
                      </m:r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latin typeface="Cambria Math"/>
                        </a:rPr>
                        <m:t>𝑡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195" y="3287877"/>
                <a:ext cx="1318246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275856" y="3789040"/>
                <a:ext cx="5649008" cy="4651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GB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sup>
                      <m:e>
                        <m:r>
                          <a:rPr lang="en-GB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GB" b="0" i="1" smtClean="0">
                            <a:latin typeface="Cambria Math"/>
                          </a:rPr>
                          <m:t>𝑑𝑡</m:t>
                        </m:r>
                      </m:e>
                    </m:nary>
                    <m:r>
                      <a:rPr lang="en-GB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/>
                  <a:t>is the cumulative distribution function.</a:t>
                </a:r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789040"/>
                <a:ext cx="5649008" cy="465127"/>
              </a:xfrm>
              <a:prstGeom prst="rect">
                <a:avLst/>
              </a:prstGeom>
              <a:blipFill rotWithShape="1">
                <a:blip r:embed="rId7"/>
                <a:stretch>
                  <a:fillRect t="-106579" b="-1723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043608" y="4612486"/>
            <a:ext cx="1262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Failure rate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08992" y="5157192"/>
                <a:ext cx="782750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/>
                  <a:t> This is failure rate at time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dirty="0" smtClean="0"/>
                  <a:t> given that it survived until time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dirty="0" smtClean="0"/>
                  <a:t>:</a:t>
                </a:r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992" y="5157192"/>
                <a:ext cx="782750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876256" y="4981818"/>
                <a:ext cx="1872208" cy="669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𝜙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4981818"/>
                <a:ext cx="1872208" cy="66909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826579"/>
            <a:ext cx="53625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63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7667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Example</a:t>
            </a:r>
            <a:r>
              <a:rPr lang="en-GB" dirty="0" smtClean="0"/>
              <a:t>: Find the failure rate of the Exponential distribution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9552" y="1124744"/>
                <a:ext cx="4572000" cy="9988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i="1" dirty="0" smtClean="0">
                    <a:solidFill>
                      <a:srgbClr val="FF0000"/>
                    </a:solidFill>
                  </a:rPr>
                  <a:t>Answer:</a:t>
                </a:r>
                <a:r>
                  <a:rPr lang="en-GB" dirty="0" smtClean="0"/>
                  <a:t> </a:t>
                </a:r>
              </a:p>
              <a:p>
                <a:endParaRPr lang="en-GB" dirty="0"/>
              </a:p>
              <a:p>
                <a:r>
                  <a:rPr lang="en-GB" dirty="0" smtClean="0"/>
                  <a:t>The reliability is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GB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r>
                          <a:rPr lang="en-GB" b="0" i="1" smtClean="0">
                            <a:latin typeface="Cambria Math"/>
                          </a:rPr>
                          <m:t>𝜈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𝜈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r>
                          <a:rPr lang="en-GB" b="0" i="1" smtClean="0">
                            <a:latin typeface="Cambria Math"/>
                          </a:rPr>
                          <m:t>𝜈</m:t>
                        </m:r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24744"/>
                <a:ext cx="4572000" cy="998800"/>
              </a:xfrm>
              <a:prstGeom prst="rect">
                <a:avLst/>
              </a:prstGeom>
              <a:blipFill rotWithShape="1">
                <a:blip r:embed="rId3"/>
                <a:stretch>
                  <a:fillRect l="-1200" t="-3067" b="-803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11560" y="2636912"/>
                <a:ext cx="4572000" cy="5563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dirty="0" smtClean="0"/>
                  <a:t>Failure rate,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𝜈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𝜈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𝜈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𝜈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636912"/>
                <a:ext cx="4572000" cy="556371"/>
              </a:xfrm>
              <a:prstGeom prst="rect">
                <a:avLst/>
              </a:prstGeom>
              <a:blipFill rotWithShape="1">
                <a:blip r:embed="rId4"/>
                <a:stretch>
                  <a:fillRect l="-1067" b="-2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0" y="2716132"/>
                <a:ext cx="2104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0" dirty="0" err="1" smtClean="0"/>
                  <a:t>Note</a:t>
                </a:r>
                <a:r>
                  <a:rPr lang="en-GB" b="0" dirty="0" smtClean="0"/>
                  <a:t>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𝜈</m:t>
                    </m:r>
                  </m:oMath>
                </a14:m>
                <a:r>
                  <a:rPr lang="en-GB" dirty="0" smtClean="0"/>
                  <a:t> is a constant</a:t>
                </a:r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16132"/>
                <a:ext cx="210467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319" t="-8333" r="-2319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971600" y="3717032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fact that the failure rate is constant is a special “lack of ageing property”  of the exponential distribution.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5013432"/>
            <a:ext cx="493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 But often failure rates actually increase with age.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075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TPVERSION" val="2008"/>
  <p:tag name="TPFULLVERSION" val="4.2.4.1090"/>
  <p:tag name="PPVERSION" val="14.0"/>
  <p:tag name="POWERPOINTVERSION" val="14.0"/>
  <p:tag name="SHOWBARVISIBLE" val="True"/>
  <p:tag name="USESECONDARYMONITOR" val="True"/>
  <p:tag name="SAVECSVWITHSESSION" val="Fals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ASKPANEKEY" val="0b79ae6b-aae6-4156-a898-293d92b03cae"/>
  <p:tag name="LUIDIAENABLED" val="False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35965F960014473B159BDED6C8A8EB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30"/>
  <p:tag name="ANSWERSALIAS" val="Wrong1|smicln|Wrong2|smicln|Correct|smicln|wrong3"/>
  <p:tag name="PICTURESLIDE" val="True"/>
  <p:tag name="QUESTIONALIAS" val="Reliability function  Which of the following could be a plot of a reliability function? (𝑅 𝑡 : probability of surviving at least till age 𝑡. i.e. that failure time is later than 𝑡) "/>
  <p:tag name="SLIDEORDER" val="5"/>
  <p:tag name="SLIDEGUID" val="191CB58955404424B3ABA72F7F4D1A47"/>
  <p:tag name="VALUES" val="Incorrect|smicln|Incorrect|smicln|Correct|smicln|Incorrect"/>
  <p:tag name="RESTORECOUNTDOWNTIMER" val="True"/>
  <p:tag name="COUNTDOWNHEIGHT" val="80"/>
  <p:tag name="COUNTDOWNWIDTH" val="100"/>
  <p:tag name="RESPONSESGATHERED" val="True"/>
  <p:tag name="TOTALRESPONSES" val="12"/>
  <p:tag name="RESPONSECOUNT" val="12"/>
  <p:tag name="SLICED" val="False"/>
  <p:tag name="RESPONSES" val="-;2;3;2;2;3;3;4;4;3;2;3;4;"/>
  <p:tag name="CHARTSTRINGSTD" val="0 4 5 3"/>
  <p:tag name="CHARTSTRINGREV" val="3 5 4 0"/>
  <p:tag name="CHARTSTRINGSTDPER" val="0 0.333333333333333 0.416666666666667 0.25"/>
  <p:tag name="CHARTSTRINGREVPER" val="0.25 0.416666666666667 0.333333333333333 0"/>
  <p:tag name="ANONYMOUSTEMP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8"/>
  <p:tag name="FONTSIZE" val="20"/>
  <p:tag name="BULLETTYPE" val="ppBulletArabicPeriod"/>
  <p:tag name="ANSWERTEXT" val="Wrong1&#10;Wrong2&#10;Correct&#10;wrong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35965F960014473B159BDED6C8A8EB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Reliability: exam question"/>
  <p:tag name="ANSWERSALIAS" val=" 1/4|smicln| 3|smicln| 4|smicln| -3|smicln| 1/3"/>
  <p:tag name="SLIDEORDER" val="5"/>
  <p:tag name="SLIDEGUID" val="25BDA4B1265445C6BD42F6513A1683D0"/>
  <p:tag name="COUNTDOWNSECONDS" val="45"/>
  <p:tag name="VALUES" val="Incorrect|smicln|Correct|smicln|Incorrect|smicln|Incorrect|smicln|Incorrect"/>
  <p:tag name="RESTORECOUNTDOWNTIMER" val="True"/>
  <p:tag name="COUNTDOWNHEIGHT" val="80"/>
  <p:tag name="COUNTDOWNWIDTH" val="100"/>
  <p:tag name="RESPONSESGATHERED" val="True"/>
  <p:tag name="TOTALRESPONSES" val="7"/>
  <p:tag name="RESPONSECOUNT" val="7"/>
  <p:tag name="SLICED" val="False"/>
  <p:tag name="RESPONSES" val="-;-;4;-;1;-;3;-;3;4;-;-;-;4;2;"/>
  <p:tag name="CHARTSTRINGSTD" val="1 1 2 3 0"/>
  <p:tag name="CHARTSTRINGREV" val="0 3 2 1 1"/>
  <p:tag name="CHARTSTRINGSTDPER" val="0.142857142857143 0.142857142857143 0.285714285714286 0.428571428571429 0"/>
  <p:tag name="CHARTSTRINGREVPER" val="0 0.428571428571429 0.285714285714286 0.142857142857143 0.142857142857143"/>
  <p:tag name="ANONYMOUSTEMP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9"/>
  <p:tag name="FONTSIZE" val="28"/>
  <p:tag name="BULLETTYPE" val="ppBulletArabicPeriod"/>
  <p:tag name="ANSWERTEXT" val=" 1/4&#10; 3&#10; 4&#10; -3&#10; 1/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4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35965F960014473B159BDED6C8A8EB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Reliability: Exponential Distribution revision  Which of the following has an exponential distribution?"/>
  <p:tag name="ANSWERSALIAS" val="The time until a new car’s engine develops a leak|smicln|The number of punctures in a car’s lifetime|smicln|The working lifetime of a new hard disk drive|smicln|1 and 3 above|smicln|None of the above"/>
  <p:tag name="SLIDEORDER" val="4"/>
  <p:tag name="SLIDEGUID" val="DF3A41172773469F839CFDC2F4CAC820"/>
  <p:tag name="COUNTDOWNSECONDS" val="30"/>
  <p:tag name="VALUES" val="Incorrect|smicln|Incorrect|smicln|Incorrect|smicln|Incorrect|smicln|Correct"/>
  <p:tag name="COUNTDOWNHEIGHT" val="80"/>
  <p:tag name="COUNTDOWNWIDTH" val="100"/>
  <p:tag name="RESTORECOUNTDOWNTIMER" val="True"/>
  <p:tag name="RESPONSESGATHERED" val="True"/>
  <p:tag name="TOTALRESPONSES" val="11"/>
  <p:tag name="RESPONSECOUNT" val="11"/>
  <p:tag name="SLICED" val="False"/>
  <p:tag name="RESPONSES" val="5;2;4;1;4;4;4;5;1;1;4;"/>
  <p:tag name="CHARTSTRINGSTD" val="3 1 0 5 2"/>
  <p:tag name="CHARTSTRINGREV" val="2 5 0 1 3"/>
  <p:tag name="CHARTSTRINGSTDPER" val="0.272727272727273 0.0909090909090909 0 0.454545454545455 0.181818181818182"/>
  <p:tag name="CHARTSTRINGREVPER" val="0.181818181818182 0.454545454545455 0 0.0909090909090909 0.272727272727273"/>
  <p:tag name="ANONYMOUSTEMP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71"/>
  <p:tag name="FONTSIZE" val="20"/>
  <p:tag name="BULLETTYPE" val="ppBulletArabicPeriod"/>
  <p:tag name="ANSWERTEXT" val="The time until a new car’s engine develops a leak&#10;The number of punctures in a car’s lifetime&#10;The working lifetime of a new hard disk drive&#10;1 and 3 above&#10;None of the abov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30"/>
</p:tagLst>
</file>

<file path=ppt/theme/theme1.xml><?xml version="1.0" encoding="utf-8"?>
<a:theme xmlns:a="http://schemas.openxmlformats.org/drawingml/2006/main" name="Statistics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Statistics3</Template>
  <TotalTime>20667</TotalTime>
  <Words>1559</Words>
  <Application>Microsoft Office PowerPoint</Application>
  <PresentationFormat>On-screen Show (4:3)</PresentationFormat>
  <Paragraphs>146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Statistics3</vt:lpstr>
      <vt:lpstr>Microsoft Graph Chart</vt:lpstr>
      <vt:lpstr>PowerPoint Presentation</vt:lpstr>
      <vt:lpstr>PowerPoint Presentation</vt:lpstr>
      <vt:lpstr>PowerPoint Presentation</vt:lpstr>
      <vt:lpstr>Reliability: Exponential Distribution revision  Which of the following has an exponential distribution?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Reliability function  Which of the following could be a plot of a reliability function? (R(t): probability of surviving at least till age t. i.e. that failure time is later than t)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Reliability: exam question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Antony Lewis</dc:creator>
  <cp:lastModifiedBy>antony</cp:lastModifiedBy>
  <cp:revision>199</cp:revision>
  <dcterms:created xsi:type="dcterms:W3CDTF">2011-05-05T07:22:20Z</dcterms:created>
  <dcterms:modified xsi:type="dcterms:W3CDTF">2012-05-22T15:06:48Z</dcterms:modified>
</cp:coreProperties>
</file>