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28" r:id="rId3"/>
    <p:sldId id="329" r:id="rId4"/>
    <p:sldId id="257" r:id="rId5"/>
    <p:sldId id="323" r:id="rId6"/>
    <p:sldId id="382" r:id="rId7"/>
    <p:sldId id="324" r:id="rId8"/>
    <p:sldId id="325" r:id="rId9"/>
    <p:sldId id="326" r:id="rId10"/>
    <p:sldId id="327" r:id="rId11"/>
    <p:sldId id="330" r:id="rId12"/>
    <p:sldId id="340" r:id="rId13"/>
    <p:sldId id="371" r:id="rId14"/>
    <p:sldId id="342" r:id="rId15"/>
    <p:sldId id="343" r:id="rId16"/>
    <p:sldId id="344" r:id="rId17"/>
    <p:sldId id="331" r:id="rId18"/>
    <p:sldId id="332" r:id="rId19"/>
    <p:sldId id="333" r:id="rId20"/>
    <p:sldId id="334" r:id="rId21"/>
    <p:sldId id="338" r:id="rId22"/>
    <p:sldId id="335" r:id="rId23"/>
    <p:sldId id="384" r:id="rId24"/>
    <p:sldId id="337" r:id="rId25"/>
    <p:sldId id="339" r:id="rId26"/>
    <p:sldId id="282" r:id="rId27"/>
    <p:sldId id="346" r:id="rId28"/>
    <p:sldId id="348" r:id="rId29"/>
    <p:sldId id="372" r:id="rId30"/>
    <p:sldId id="345" r:id="rId31"/>
    <p:sldId id="373" r:id="rId32"/>
    <p:sldId id="374" r:id="rId33"/>
    <p:sldId id="377" r:id="rId34"/>
    <p:sldId id="378" r:id="rId35"/>
    <p:sldId id="376" r:id="rId36"/>
    <p:sldId id="350" r:id="rId37"/>
    <p:sldId id="260" r:id="rId38"/>
    <p:sldId id="353" r:id="rId39"/>
    <p:sldId id="354" r:id="rId40"/>
    <p:sldId id="322" r:id="rId41"/>
    <p:sldId id="352" r:id="rId42"/>
    <p:sldId id="355" r:id="rId43"/>
    <p:sldId id="357" r:id="rId44"/>
    <p:sldId id="356" r:id="rId45"/>
    <p:sldId id="358" r:id="rId46"/>
    <p:sldId id="359" r:id="rId47"/>
    <p:sldId id="360" r:id="rId48"/>
    <p:sldId id="361" r:id="rId49"/>
    <p:sldId id="364" r:id="rId50"/>
  </p:sldIdLst>
  <p:sldSz cx="9144000" cy="6858000" type="screen4x3"/>
  <p:notesSz cx="6794500" cy="9906000"/>
  <p:custDataLst>
    <p:tags r:id="rId51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8" autoAdjust="0"/>
    <p:restoredTop sz="94660"/>
  </p:normalViewPr>
  <p:slideViewPr>
    <p:cSldViewPr>
      <p:cViewPr>
        <p:scale>
          <a:sx n="100" d="100"/>
          <a:sy n="100" d="100"/>
        </p:scale>
        <p:origin x="-125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D009-D857-4993-BCA4-03CEDA3190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8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BC498-0FEE-49EA-A1FC-DC1B19F32C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1"/>
            <a:ext cx="2057400" cy="585128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761"/>
            <a:ext cx="5969000" cy="58512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89A4-C7FD-4F97-8471-92357D0E66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61"/>
            <a:ext cx="8229600" cy="58512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4738"/>
            <a:ext cx="2133600" cy="47698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4738"/>
            <a:ext cx="2895600" cy="47698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4738"/>
            <a:ext cx="2133600" cy="476983"/>
          </a:xfrm>
        </p:spPr>
        <p:txBody>
          <a:bodyPr/>
          <a:lstStyle>
            <a:lvl1pPr>
              <a:defRPr/>
            </a:lvl1pPr>
          </a:lstStyle>
          <a:p>
            <a:fld id="{E5085A01-2AC0-47D4-8ED3-98385E87F8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4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73FD-CBED-4983-A54C-3A5147CBBB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1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938"/>
            <a:ext cx="7772400" cy="1470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29058-16A9-4500-A8B9-C86B176239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7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0F842-6BED-45AC-9BCD-A211C9EA83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7146"/>
            <a:ext cx="7772400" cy="136170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95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DC68A-0AC1-4FEB-B001-AA428FD3DE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2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13200" cy="45258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600201"/>
            <a:ext cx="4013200" cy="45258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7463D-A645-4EBD-92F6-2E404CA804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358"/>
            <a:ext cx="4040718" cy="639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97"/>
            <a:ext cx="4040718" cy="39510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5358"/>
            <a:ext cx="4040716" cy="639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4997"/>
            <a:ext cx="4040716" cy="39510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C573-5D0B-4DBB-9FC3-F9ACCF0E49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4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8BADC-4ECC-429E-8ABF-0A7C39610B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563"/>
            <a:ext cx="3007784" cy="11627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563"/>
            <a:ext cx="5111749" cy="58534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344"/>
            <a:ext cx="3007784" cy="4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5585-F76C-43DA-93B9-F1762EE1B0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0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8" y="4800600"/>
            <a:ext cx="5486400" cy="56710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8" y="61326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8" y="5367704"/>
            <a:ext cx="5486400" cy="80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0616E-9C11-4818-9418-AF95733C6E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0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738"/>
            <a:ext cx="2133600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738"/>
            <a:ext cx="2895600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738"/>
            <a:ext cx="2133600" cy="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8873FD-CBED-4983-A54C-3A5147CBBB7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tags" Target="../tags/tag2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25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35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image" Target="../media/image34.png"/><Relationship Id="rId5" Type="http://schemas.openxmlformats.org/officeDocument/2006/relationships/tags" Target="../tags/tag29.xml"/><Relationship Id="rId10" Type="http://schemas.openxmlformats.org/officeDocument/2006/relationships/image" Target="../media/image5.png"/><Relationship Id="rId4" Type="http://schemas.openxmlformats.org/officeDocument/2006/relationships/tags" Target="../tags/tag28.xml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36.xml"/><Relationship Id="rId7" Type="http://schemas.openxmlformats.org/officeDocument/2006/relationships/oleObject" Target="../embeddings/oleObject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5" Type="http://schemas.openxmlformats.org/officeDocument/2006/relationships/image" Target="../media/image64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43.xml"/><Relationship Id="rId7" Type="http://schemas.openxmlformats.org/officeDocument/2006/relationships/oleObject" Target="../embeddings/oleObject5.bin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0" Type="http://schemas.openxmlformats.org/officeDocument/2006/relationships/image" Target="../media/image58.png"/><Relationship Id="rId4" Type="http://schemas.openxmlformats.org/officeDocument/2006/relationships/tags" Target="../tags/tag44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6.png"/><Relationship Id="rId12" Type="http://schemas.openxmlformats.org/officeDocument/2006/relationships/image" Target="../media/image520.png"/><Relationship Id="rId2" Type="http://schemas.openxmlformats.org/officeDocument/2006/relationships/tags" Target="../tags/tag4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wmf"/><Relationship Id="rId11" Type="http://schemas.openxmlformats.org/officeDocument/2006/relationships/image" Target="../media/image51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00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Relationship Id="rId1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6" Type="http://schemas.openxmlformats.org/officeDocument/2006/relationships/image" Target="../media/image89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6" Type="http://schemas.openxmlformats.org/officeDocument/2006/relationships/image" Target="../media/image9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3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96.png"/><Relationship Id="rId7" Type="http://schemas.openxmlformats.org/officeDocument/2006/relationships/image" Target="../media/image6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74.png"/><Relationship Id="rId9" Type="http://schemas.openxmlformats.org/officeDocument/2006/relationships/image" Target="../media/image6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6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77.pn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tags" Target="../tags/tag60.xml"/><Relationship Id="rId11" Type="http://schemas.openxmlformats.org/officeDocument/2006/relationships/image" Target="../media/image58.png"/><Relationship Id="rId5" Type="http://schemas.openxmlformats.org/officeDocument/2006/relationships/tags" Target="../tags/tag59.xml"/><Relationship Id="rId10" Type="http://schemas.openxmlformats.org/officeDocument/2006/relationships/image" Target="../media/image5.png"/><Relationship Id="rId4" Type="http://schemas.openxmlformats.org/officeDocument/2006/relationships/tags" Target="../tags/tag58.xml"/><Relationship Id="rId9" Type="http://schemas.openxmlformats.org/officeDocument/2006/relationships/image" Target="../media/image7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Relationship Id="rId6" Type="http://schemas.openxmlformats.org/officeDocument/2006/relationships/image" Target="../media/image690.png"/><Relationship Id="rId5" Type="http://schemas.openxmlformats.org/officeDocument/2006/relationships/image" Target="../media/image10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tags" Target="../tags/tag62.xml"/><Relationship Id="rId1" Type="http://schemas.openxmlformats.org/officeDocument/2006/relationships/vmlDrawing" Target="../drawings/vmlDrawing8.vml"/><Relationship Id="rId6" Type="http://schemas.openxmlformats.org/officeDocument/2006/relationships/tags" Target="../tags/tag66.xml"/><Relationship Id="rId11" Type="http://schemas.openxmlformats.org/officeDocument/2006/relationships/image" Target="../media/image58.png"/><Relationship Id="rId5" Type="http://schemas.openxmlformats.org/officeDocument/2006/relationships/tags" Target="../tags/tag65.xml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7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5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29.png"/><Relationship Id="rId9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20.png"/><Relationship Id="rId2" Type="http://schemas.openxmlformats.org/officeDocument/2006/relationships/tags" Target="../tags/tag6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8.png"/><Relationship Id="rId5" Type="http://schemas.openxmlformats.org/officeDocument/2006/relationships/image" Target="../media/image98.wmf"/><Relationship Id="rId10" Type="http://schemas.openxmlformats.org/officeDocument/2006/relationships/image" Target="../media/image85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8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9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9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010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image" Target="../media/image1000.png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image" Target="../media/image12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5.png"/><Relationship Id="rId7" Type="http://schemas.openxmlformats.org/officeDocument/2006/relationships/image" Target="../media/image10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9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992" y="1198341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/>
              <a:t>Statistics for Engineers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44232" y="2509294"/>
            <a:ext cx="4036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Antony Lewis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u="sng" dirty="0" smtClean="0">
                <a:solidFill>
                  <a:schemeClr val="accent2"/>
                </a:solidFill>
              </a:rPr>
              <a:t>http://cosmologist.info/teaching/STAT/</a:t>
            </a:r>
            <a:endParaRPr lang="en-GB" u="sng" dirty="0">
              <a:solidFill>
                <a:schemeClr val="accent2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8" y="2852936"/>
            <a:ext cx="3230552" cy="4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02" y="188640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Conditional Probability</a:t>
            </a:r>
            <a:endParaRPr lang="en-GB" sz="3200" dirty="0">
              <a:solidFill>
                <a:schemeClr val="accent2"/>
              </a:solidFill>
            </a:endParaRPr>
          </a:p>
        </p:txBody>
      </p:sp>
      <p:pic>
        <p:nvPicPr>
          <p:cNvPr id="6043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51" y="1812940"/>
            <a:ext cx="1941157" cy="13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2844" y="1973920"/>
                <a:ext cx="4985169" cy="1500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/>
                  <a:t>In terms of P(B) and P(A and B) we have</a:t>
                </a:r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B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algn="l"/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8" y="1973919"/>
                <a:ext cx="5400600" cy="1500091"/>
              </a:xfrm>
              <a:prstGeom prst="rect">
                <a:avLst/>
              </a:prstGeom>
              <a:blipFill rotWithShape="1">
                <a:blip r:embed="rId4"/>
                <a:stretch>
                  <a:fillRect l="-1016" t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9429" y="4029165"/>
                <a:ext cx="79209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gives the probability of an event in the B set. Given that the event is in B,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a:rPr lang="en-GB" i="1">
                        <a:latin typeface="Cambria Math"/>
                      </a:rPr>
                      <m:t>|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the probability of also being in A. It is the fraction of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outcomes that are also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48" y="4029165"/>
                <a:ext cx="858102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68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49429" y="5661249"/>
            <a:ext cx="8108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i="1" dirty="0"/>
              <a:t>Probabilities are always conditional on something, for example prior knowledge, but often this is left implicit when it is irrelevant or assumed to be obvious from the context.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2031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701972" y="1691185"/>
            <a:ext cx="2060537" cy="1575704"/>
            <a:chOff x="-1778" y="-1262"/>
            <a:chExt cx="12065" cy="8519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-1778" y="-1262"/>
              <a:ext cx="12065" cy="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0"/>
              <a:ext cx="9029" cy="5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23" y="174"/>
              <a:ext cx="5404" cy="5408"/>
            </a:xfrm>
            <a:custGeom>
              <a:avLst/>
              <a:gdLst>
                <a:gd name="T0" fmla="*/ 26 w 5404"/>
                <a:gd name="T1" fmla="*/ 3082 h 5408"/>
                <a:gd name="T2" fmla="*/ 83 w 5404"/>
                <a:gd name="T3" fmla="*/ 3368 h 5408"/>
                <a:gd name="T4" fmla="*/ 171 w 5404"/>
                <a:gd name="T5" fmla="*/ 3651 h 5408"/>
                <a:gd name="T6" fmla="*/ 332 w 5404"/>
                <a:gd name="T7" fmla="*/ 4002 h 5408"/>
                <a:gd name="T8" fmla="*/ 1210 w 5404"/>
                <a:gd name="T9" fmla="*/ 4959 h 5408"/>
                <a:gd name="T10" fmla="*/ 2011 w 5404"/>
                <a:gd name="T11" fmla="*/ 5319 h 5408"/>
                <a:gd name="T12" fmla="*/ 2163 w 5404"/>
                <a:gd name="T13" fmla="*/ 5355 h 5408"/>
                <a:gd name="T14" fmla="*/ 2278 w 5404"/>
                <a:gd name="T15" fmla="*/ 5375 h 5408"/>
                <a:gd name="T16" fmla="*/ 2386 w 5404"/>
                <a:gd name="T17" fmla="*/ 5389 h 5408"/>
                <a:gd name="T18" fmla="*/ 2483 w 5404"/>
                <a:gd name="T19" fmla="*/ 5400 h 5408"/>
                <a:gd name="T20" fmla="*/ 2569 w 5404"/>
                <a:gd name="T21" fmla="*/ 5405 h 5408"/>
                <a:gd name="T22" fmla="*/ 2621 w 5404"/>
                <a:gd name="T23" fmla="*/ 5407 h 5408"/>
                <a:gd name="T24" fmla="*/ 2655 w 5404"/>
                <a:gd name="T25" fmla="*/ 5408 h 5408"/>
                <a:gd name="T26" fmla="*/ 2681 w 5404"/>
                <a:gd name="T27" fmla="*/ 5408 h 5408"/>
                <a:gd name="T28" fmla="*/ 2701 w 5404"/>
                <a:gd name="T29" fmla="*/ 5408 h 5408"/>
                <a:gd name="T30" fmla="*/ 2720 w 5404"/>
                <a:gd name="T31" fmla="*/ 5408 h 5408"/>
                <a:gd name="T32" fmla="*/ 2746 w 5404"/>
                <a:gd name="T33" fmla="*/ 5408 h 5408"/>
                <a:gd name="T34" fmla="*/ 2789 w 5404"/>
                <a:gd name="T35" fmla="*/ 5407 h 5408"/>
                <a:gd name="T36" fmla="*/ 2867 w 5404"/>
                <a:gd name="T37" fmla="*/ 5404 h 5408"/>
                <a:gd name="T38" fmla="*/ 2924 w 5404"/>
                <a:gd name="T39" fmla="*/ 5399 h 5408"/>
                <a:gd name="T40" fmla="*/ 3035 w 5404"/>
                <a:gd name="T41" fmla="*/ 5388 h 5408"/>
                <a:gd name="T42" fmla="*/ 3204 w 5404"/>
                <a:gd name="T43" fmla="*/ 5361 h 5408"/>
                <a:gd name="T44" fmla="*/ 3366 w 5404"/>
                <a:gd name="T45" fmla="*/ 5325 h 5408"/>
                <a:gd name="T46" fmla="*/ 4631 w 5404"/>
                <a:gd name="T47" fmla="*/ 4597 h 5408"/>
                <a:gd name="T48" fmla="*/ 5068 w 5404"/>
                <a:gd name="T49" fmla="*/ 4010 h 5408"/>
                <a:gd name="T50" fmla="*/ 5181 w 5404"/>
                <a:gd name="T51" fmla="*/ 3778 h 5408"/>
                <a:gd name="T52" fmla="*/ 5288 w 5404"/>
                <a:gd name="T53" fmla="*/ 3484 h 5408"/>
                <a:gd name="T54" fmla="*/ 5358 w 5404"/>
                <a:gd name="T55" fmla="*/ 3192 h 5408"/>
                <a:gd name="T56" fmla="*/ 5391 w 5404"/>
                <a:gd name="T57" fmla="*/ 2949 h 5408"/>
                <a:gd name="T58" fmla="*/ 5394 w 5404"/>
                <a:gd name="T59" fmla="*/ 2480 h 5408"/>
                <a:gd name="T60" fmla="*/ 5360 w 5404"/>
                <a:gd name="T61" fmla="*/ 2226 h 5408"/>
                <a:gd name="T62" fmla="*/ 5292 w 5404"/>
                <a:gd name="T63" fmla="*/ 1937 h 5408"/>
                <a:gd name="T64" fmla="*/ 5184 w 5404"/>
                <a:gd name="T65" fmla="*/ 1639 h 5408"/>
                <a:gd name="T66" fmla="*/ 5071 w 5404"/>
                <a:gd name="T67" fmla="*/ 1406 h 5408"/>
                <a:gd name="T68" fmla="*/ 4737 w 5404"/>
                <a:gd name="T69" fmla="*/ 926 h 5408"/>
                <a:gd name="T70" fmla="*/ 3422 w 5404"/>
                <a:gd name="T71" fmla="*/ 98 h 5408"/>
                <a:gd name="T72" fmla="*/ 3206 w 5404"/>
                <a:gd name="T73" fmla="*/ 47 h 5408"/>
                <a:gd name="T74" fmla="*/ 3038 w 5404"/>
                <a:gd name="T75" fmla="*/ 21 h 5408"/>
                <a:gd name="T76" fmla="*/ 2927 w 5404"/>
                <a:gd name="T77" fmla="*/ 10 h 5408"/>
                <a:gd name="T78" fmla="*/ 2869 w 5404"/>
                <a:gd name="T79" fmla="*/ 5 h 5408"/>
                <a:gd name="T80" fmla="*/ 2795 w 5404"/>
                <a:gd name="T81" fmla="*/ 2 h 5408"/>
                <a:gd name="T82" fmla="*/ 2753 w 5404"/>
                <a:gd name="T83" fmla="*/ 0 h 5408"/>
                <a:gd name="T84" fmla="*/ 2721 w 5404"/>
                <a:gd name="T85" fmla="*/ 0 h 5408"/>
                <a:gd name="T86" fmla="*/ 2702 w 5404"/>
                <a:gd name="T87" fmla="*/ 0 h 5408"/>
                <a:gd name="T88" fmla="*/ 2682 w 5404"/>
                <a:gd name="T89" fmla="*/ 0 h 5408"/>
                <a:gd name="T90" fmla="*/ 2657 w 5404"/>
                <a:gd name="T91" fmla="*/ 0 h 5408"/>
                <a:gd name="T92" fmla="*/ 2623 w 5404"/>
                <a:gd name="T93" fmla="*/ 0 h 5408"/>
                <a:gd name="T94" fmla="*/ 2571 w 5404"/>
                <a:gd name="T95" fmla="*/ 3 h 5408"/>
                <a:gd name="T96" fmla="*/ 2485 w 5404"/>
                <a:gd name="T97" fmla="*/ 8 h 5408"/>
                <a:gd name="T98" fmla="*/ 2400 w 5404"/>
                <a:gd name="T99" fmla="*/ 17 h 5408"/>
                <a:gd name="T100" fmla="*/ 2292 w 5404"/>
                <a:gd name="T101" fmla="*/ 32 h 5408"/>
                <a:gd name="T102" fmla="*/ 2177 w 5404"/>
                <a:gd name="T103" fmla="*/ 52 h 5408"/>
                <a:gd name="T104" fmla="*/ 2038 w 5404"/>
                <a:gd name="T105" fmla="*/ 83 h 5408"/>
                <a:gd name="T106" fmla="*/ 1315 w 5404"/>
                <a:gd name="T107" fmla="*/ 383 h 5408"/>
                <a:gd name="T108" fmla="*/ 335 w 5404"/>
                <a:gd name="T109" fmla="*/ 1400 h 5408"/>
                <a:gd name="T110" fmla="*/ 179 w 5404"/>
                <a:gd name="T111" fmla="*/ 1739 h 5408"/>
                <a:gd name="T112" fmla="*/ 86 w 5404"/>
                <a:gd name="T113" fmla="*/ 2026 h 5408"/>
                <a:gd name="T114" fmla="*/ 28 w 5404"/>
                <a:gd name="T115" fmla="*/ 2315 h 5408"/>
                <a:gd name="T116" fmla="*/ 0 w 5404"/>
                <a:gd name="T117" fmla="*/ 2703 h 5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4" h="5408">
                  <a:moveTo>
                    <a:pt x="0" y="2704"/>
                  </a:moveTo>
                  <a:lnTo>
                    <a:pt x="1" y="2798"/>
                  </a:lnTo>
                  <a:lnTo>
                    <a:pt x="3" y="2838"/>
                  </a:lnTo>
                  <a:lnTo>
                    <a:pt x="5" y="2867"/>
                  </a:lnTo>
                  <a:lnTo>
                    <a:pt x="6" y="2894"/>
                  </a:lnTo>
                  <a:lnTo>
                    <a:pt x="8" y="2916"/>
                  </a:lnTo>
                  <a:lnTo>
                    <a:pt x="11" y="2937"/>
                  </a:lnTo>
                  <a:lnTo>
                    <a:pt x="14" y="2971"/>
                  </a:lnTo>
                  <a:lnTo>
                    <a:pt x="15" y="2988"/>
                  </a:lnTo>
                  <a:lnTo>
                    <a:pt x="17" y="3004"/>
                  </a:lnTo>
                  <a:lnTo>
                    <a:pt x="20" y="3032"/>
                  </a:lnTo>
                  <a:lnTo>
                    <a:pt x="26" y="3082"/>
                  </a:lnTo>
                  <a:lnTo>
                    <a:pt x="28" y="3093"/>
                  </a:lnTo>
                  <a:lnTo>
                    <a:pt x="30" y="3104"/>
                  </a:lnTo>
                  <a:lnTo>
                    <a:pt x="33" y="3126"/>
                  </a:lnTo>
                  <a:lnTo>
                    <a:pt x="41" y="3167"/>
                  </a:lnTo>
                  <a:lnTo>
                    <a:pt x="53" y="3238"/>
                  </a:lnTo>
                  <a:lnTo>
                    <a:pt x="55" y="3246"/>
                  </a:lnTo>
                  <a:lnTo>
                    <a:pt x="56" y="3254"/>
                  </a:lnTo>
                  <a:lnTo>
                    <a:pt x="59" y="3269"/>
                  </a:lnTo>
                  <a:lnTo>
                    <a:pt x="66" y="3299"/>
                  </a:lnTo>
                  <a:lnTo>
                    <a:pt x="80" y="3356"/>
                  </a:lnTo>
                  <a:lnTo>
                    <a:pt x="81" y="3362"/>
                  </a:lnTo>
                  <a:lnTo>
                    <a:pt x="83" y="3368"/>
                  </a:lnTo>
                  <a:lnTo>
                    <a:pt x="86" y="3382"/>
                  </a:lnTo>
                  <a:lnTo>
                    <a:pt x="92" y="3407"/>
                  </a:lnTo>
                  <a:lnTo>
                    <a:pt x="106" y="3454"/>
                  </a:lnTo>
                  <a:lnTo>
                    <a:pt x="108" y="3461"/>
                  </a:lnTo>
                  <a:lnTo>
                    <a:pt x="110" y="3467"/>
                  </a:lnTo>
                  <a:lnTo>
                    <a:pt x="113" y="3480"/>
                  </a:lnTo>
                  <a:lnTo>
                    <a:pt x="121" y="3503"/>
                  </a:lnTo>
                  <a:lnTo>
                    <a:pt x="135" y="3547"/>
                  </a:lnTo>
                  <a:lnTo>
                    <a:pt x="164" y="3630"/>
                  </a:lnTo>
                  <a:lnTo>
                    <a:pt x="166" y="3636"/>
                  </a:lnTo>
                  <a:lnTo>
                    <a:pt x="168" y="3641"/>
                  </a:lnTo>
                  <a:lnTo>
                    <a:pt x="171" y="3651"/>
                  </a:lnTo>
                  <a:lnTo>
                    <a:pt x="179" y="3669"/>
                  </a:lnTo>
                  <a:lnTo>
                    <a:pt x="193" y="3706"/>
                  </a:lnTo>
                  <a:lnTo>
                    <a:pt x="221" y="3776"/>
                  </a:lnTo>
                  <a:lnTo>
                    <a:pt x="222" y="3779"/>
                  </a:lnTo>
                  <a:lnTo>
                    <a:pt x="224" y="3784"/>
                  </a:lnTo>
                  <a:lnTo>
                    <a:pt x="227" y="3790"/>
                  </a:lnTo>
                  <a:lnTo>
                    <a:pt x="235" y="3806"/>
                  </a:lnTo>
                  <a:lnTo>
                    <a:pt x="248" y="3836"/>
                  </a:lnTo>
                  <a:lnTo>
                    <a:pt x="274" y="3892"/>
                  </a:lnTo>
                  <a:lnTo>
                    <a:pt x="329" y="3996"/>
                  </a:lnTo>
                  <a:lnTo>
                    <a:pt x="331" y="3999"/>
                  </a:lnTo>
                  <a:lnTo>
                    <a:pt x="332" y="4002"/>
                  </a:lnTo>
                  <a:lnTo>
                    <a:pt x="335" y="4008"/>
                  </a:lnTo>
                  <a:lnTo>
                    <a:pt x="342" y="4021"/>
                  </a:lnTo>
                  <a:lnTo>
                    <a:pt x="354" y="4045"/>
                  </a:lnTo>
                  <a:lnTo>
                    <a:pt x="381" y="4088"/>
                  </a:lnTo>
                  <a:lnTo>
                    <a:pt x="434" y="4173"/>
                  </a:lnTo>
                  <a:lnTo>
                    <a:pt x="549" y="4336"/>
                  </a:lnTo>
                  <a:lnTo>
                    <a:pt x="655" y="4468"/>
                  </a:lnTo>
                  <a:lnTo>
                    <a:pt x="770" y="4595"/>
                  </a:lnTo>
                  <a:lnTo>
                    <a:pt x="884" y="4704"/>
                  </a:lnTo>
                  <a:lnTo>
                    <a:pt x="989" y="4796"/>
                  </a:lnTo>
                  <a:lnTo>
                    <a:pt x="1103" y="4884"/>
                  </a:lnTo>
                  <a:lnTo>
                    <a:pt x="1210" y="4959"/>
                  </a:lnTo>
                  <a:lnTo>
                    <a:pt x="1315" y="5025"/>
                  </a:lnTo>
                  <a:lnTo>
                    <a:pt x="1430" y="5090"/>
                  </a:lnTo>
                  <a:lnTo>
                    <a:pt x="1536" y="5143"/>
                  </a:lnTo>
                  <a:lnTo>
                    <a:pt x="1651" y="5195"/>
                  </a:lnTo>
                  <a:lnTo>
                    <a:pt x="1763" y="5240"/>
                  </a:lnTo>
                  <a:lnTo>
                    <a:pt x="1870" y="5276"/>
                  </a:lnTo>
                  <a:lnTo>
                    <a:pt x="1984" y="5311"/>
                  </a:lnTo>
                  <a:lnTo>
                    <a:pt x="1986" y="5313"/>
                  </a:lnTo>
                  <a:lnTo>
                    <a:pt x="1988" y="5313"/>
                  </a:lnTo>
                  <a:lnTo>
                    <a:pt x="1991" y="5313"/>
                  </a:lnTo>
                  <a:lnTo>
                    <a:pt x="1997" y="5316"/>
                  </a:lnTo>
                  <a:lnTo>
                    <a:pt x="2011" y="5319"/>
                  </a:lnTo>
                  <a:lnTo>
                    <a:pt x="2038" y="5325"/>
                  </a:lnTo>
                  <a:lnTo>
                    <a:pt x="2091" y="5338"/>
                  </a:lnTo>
                  <a:lnTo>
                    <a:pt x="2093" y="5339"/>
                  </a:lnTo>
                  <a:lnTo>
                    <a:pt x="2094" y="5339"/>
                  </a:lnTo>
                  <a:lnTo>
                    <a:pt x="2097" y="5341"/>
                  </a:lnTo>
                  <a:lnTo>
                    <a:pt x="2105" y="5342"/>
                  </a:lnTo>
                  <a:lnTo>
                    <a:pt x="2119" y="5346"/>
                  </a:lnTo>
                  <a:lnTo>
                    <a:pt x="2149" y="5352"/>
                  </a:lnTo>
                  <a:lnTo>
                    <a:pt x="2151" y="5352"/>
                  </a:lnTo>
                  <a:lnTo>
                    <a:pt x="2152" y="5352"/>
                  </a:lnTo>
                  <a:lnTo>
                    <a:pt x="2155" y="5353"/>
                  </a:lnTo>
                  <a:lnTo>
                    <a:pt x="2163" y="5355"/>
                  </a:lnTo>
                  <a:lnTo>
                    <a:pt x="2177" y="5357"/>
                  </a:lnTo>
                  <a:lnTo>
                    <a:pt x="2206" y="5363"/>
                  </a:lnTo>
                  <a:lnTo>
                    <a:pt x="2209" y="5363"/>
                  </a:lnTo>
                  <a:lnTo>
                    <a:pt x="2210" y="5363"/>
                  </a:lnTo>
                  <a:lnTo>
                    <a:pt x="2213" y="5364"/>
                  </a:lnTo>
                  <a:lnTo>
                    <a:pt x="2220" y="5366"/>
                  </a:lnTo>
                  <a:lnTo>
                    <a:pt x="2235" y="5368"/>
                  </a:lnTo>
                  <a:lnTo>
                    <a:pt x="2264" y="5372"/>
                  </a:lnTo>
                  <a:lnTo>
                    <a:pt x="2265" y="5372"/>
                  </a:lnTo>
                  <a:lnTo>
                    <a:pt x="2267" y="5374"/>
                  </a:lnTo>
                  <a:lnTo>
                    <a:pt x="2270" y="5374"/>
                  </a:lnTo>
                  <a:lnTo>
                    <a:pt x="2278" y="5375"/>
                  </a:lnTo>
                  <a:lnTo>
                    <a:pt x="2292" y="5377"/>
                  </a:lnTo>
                  <a:lnTo>
                    <a:pt x="2320" y="5382"/>
                  </a:lnTo>
                  <a:lnTo>
                    <a:pt x="2322" y="5382"/>
                  </a:lnTo>
                  <a:lnTo>
                    <a:pt x="2323" y="5382"/>
                  </a:lnTo>
                  <a:lnTo>
                    <a:pt x="2326" y="5382"/>
                  </a:lnTo>
                  <a:lnTo>
                    <a:pt x="2333" y="5383"/>
                  </a:lnTo>
                  <a:lnTo>
                    <a:pt x="2347" y="5385"/>
                  </a:lnTo>
                  <a:lnTo>
                    <a:pt x="2373" y="5388"/>
                  </a:lnTo>
                  <a:lnTo>
                    <a:pt x="2375" y="5388"/>
                  </a:lnTo>
                  <a:lnTo>
                    <a:pt x="2376" y="5389"/>
                  </a:lnTo>
                  <a:lnTo>
                    <a:pt x="2380" y="5389"/>
                  </a:lnTo>
                  <a:lnTo>
                    <a:pt x="2386" y="5389"/>
                  </a:lnTo>
                  <a:lnTo>
                    <a:pt x="2400" y="5391"/>
                  </a:lnTo>
                  <a:lnTo>
                    <a:pt x="2425" y="5394"/>
                  </a:lnTo>
                  <a:lnTo>
                    <a:pt x="2428" y="5394"/>
                  </a:lnTo>
                  <a:lnTo>
                    <a:pt x="2430" y="5394"/>
                  </a:lnTo>
                  <a:lnTo>
                    <a:pt x="2433" y="5396"/>
                  </a:lnTo>
                  <a:lnTo>
                    <a:pt x="2441" y="5396"/>
                  </a:lnTo>
                  <a:lnTo>
                    <a:pt x="2455" y="5397"/>
                  </a:lnTo>
                  <a:lnTo>
                    <a:pt x="2456" y="5397"/>
                  </a:lnTo>
                  <a:lnTo>
                    <a:pt x="2458" y="5397"/>
                  </a:lnTo>
                  <a:lnTo>
                    <a:pt x="2461" y="5397"/>
                  </a:lnTo>
                  <a:lnTo>
                    <a:pt x="2469" y="5399"/>
                  </a:lnTo>
                  <a:lnTo>
                    <a:pt x="2483" y="5400"/>
                  </a:lnTo>
                  <a:lnTo>
                    <a:pt x="2485" y="5400"/>
                  </a:lnTo>
                  <a:lnTo>
                    <a:pt x="2486" y="5400"/>
                  </a:lnTo>
                  <a:lnTo>
                    <a:pt x="2491" y="5400"/>
                  </a:lnTo>
                  <a:lnTo>
                    <a:pt x="2497" y="5400"/>
                  </a:lnTo>
                  <a:lnTo>
                    <a:pt x="2511" y="5402"/>
                  </a:lnTo>
                  <a:lnTo>
                    <a:pt x="2541" y="5404"/>
                  </a:lnTo>
                  <a:lnTo>
                    <a:pt x="2543" y="5404"/>
                  </a:lnTo>
                  <a:lnTo>
                    <a:pt x="2544" y="5404"/>
                  </a:lnTo>
                  <a:lnTo>
                    <a:pt x="2547" y="5404"/>
                  </a:lnTo>
                  <a:lnTo>
                    <a:pt x="2554" y="5405"/>
                  </a:lnTo>
                  <a:lnTo>
                    <a:pt x="2568" y="5405"/>
                  </a:lnTo>
                  <a:lnTo>
                    <a:pt x="2569" y="5405"/>
                  </a:lnTo>
                  <a:lnTo>
                    <a:pt x="2571" y="5405"/>
                  </a:lnTo>
                  <a:lnTo>
                    <a:pt x="2574" y="5405"/>
                  </a:lnTo>
                  <a:lnTo>
                    <a:pt x="2580" y="5405"/>
                  </a:lnTo>
                  <a:lnTo>
                    <a:pt x="2594" y="5407"/>
                  </a:lnTo>
                  <a:lnTo>
                    <a:pt x="2596" y="5407"/>
                  </a:lnTo>
                  <a:lnTo>
                    <a:pt x="2597" y="5407"/>
                  </a:lnTo>
                  <a:lnTo>
                    <a:pt x="2601" y="5407"/>
                  </a:lnTo>
                  <a:lnTo>
                    <a:pt x="2607" y="5407"/>
                  </a:lnTo>
                  <a:lnTo>
                    <a:pt x="2608" y="5407"/>
                  </a:lnTo>
                  <a:lnTo>
                    <a:pt x="2612" y="5407"/>
                  </a:lnTo>
                  <a:lnTo>
                    <a:pt x="2615" y="5407"/>
                  </a:lnTo>
                  <a:lnTo>
                    <a:pt x="2621" y="5407"/>
                  </a:lnTo>
                  <a:lnTo>
                    <a:pt x="2623" y="5407"/>
                  </a:lnTo>
                  <a:lnTo>
                    <a:pt x="2624" y="5407"/>
                  </a:lnTo>
                  <a:lnTo>
                    <a:pt x="2627" y="5408"/>
                  </a:lnTo>
                  <a:lnTo>
                    <a:pt x="2635" y="5408"/>
                  </a:lnTo>
                  <a:lnTo>
                    <a:pt x="2637" y="5408"/>
                  </a:lnTo>
                  <a:lnTo>
                    <a:pt x="2638" y="5408"/>
                  </a:lnTo>
                  <a:lnTo>
                    <a:pt x="2641" y="5408"/>
                  </a:lnTo>
                  <a:lnTo>
                    <a:pt x="2648" y="5408"/>
                  </a:lnTo>
                  <a:lnTo>
                    <a:pt x="2649" y="5408"/>
                  </a:lnTo>
                  <a:lnTo>
                    <a:pt x="2651" y="5408"/>
                  </a:lnTo>
                  <a:lnTo>
                    <a:pt x="2654" y="5408"/>
                  </a:lnTo>
                  <a:lnTo>
                    <a:pt x="2655" y="5408"/>
                  </a:lnTo>
                  <a:lnTo>
                    <a:pt x="2657" y="5408"/>
                  </a:lnTo>
                  <a:lnTo>
                    <a:pt x="2660" y="5408"/>
                  </a:lnTo>
                  <a:lnTo>
                    <a:pt x="2663" y="5408"/>
                  </a:lnTo>
                  <a:lnTo>
                    <a:pt x="2665" y="5408"/>
                  </a:lnTo>
                  <a:lnTo>
                    <a:pt x="2668" y="5408"/>
                  </a:lnTo>
                  <a:lnTo>
                    <a:pt x="2670" y="5408"/>
                  </a:lnTo>
                  <a:lnTo>
                    <a:pt x="2671" y="5408"/>
                  </a:lnTo>
                  <a:lnTo>
                    <a:pt x="2674" y="5408"/>
                  </a:lnTo>
                  <a:lnTo>
                    <a:pt x="2676" y="5408"/>
                  </a:lnTo>
                  <a:lnTo>
                    <a:pt x="2677" y="5408"/>
                  </a:lnTo>
                  <a:lnTo>
                    <a:pt x="2679" y="5408"/>
                  </a:lnTo>
                  <a:lnTo>
                    <a:pt x="2681" y="5408"/>
                  </a:lnTo>
                  <a:lnTo>
                    <a:pt x="2682" y="5408"/>
                  </a:lnTo>
                  <a:lnTo>
                    <a:pt x="2684" y="5408"/>
                  </a:lnTo>
                  <a:lnTo>
                    <a:pt x="2685" y="5408"/>
                  </a:lnTo>
                  <a:lnTo>
                    <a:pt x="2687" y="5408"/>
                  </a:lnTo>
                  <a:lnTo>
                    <a:pt x="2688" y="5408"/>
                  </a:lnTo>
                  <a:lnTo>
                    <a:pt x="2690" y="5408"/>
                  </a:lnTo>
                  <a:lnTo>
                    <a:pt x="2692" y="5408"/>
                  </a:lnTo>
                  <a:lnTo>
                    <a:pt x="2693" y="5408"/>
                  </a:lnTo>
                  <a:lnTo>
                    <a:pt x="2695" y="5408"/>
                  </a:lnTo>
                  <a:lnTo>
                    <a:pt x="2698" y="5408"/>
                  </a:lnTo>
                  <a:lnTo>
                    <a:pt x="2699" y="5408"/>
                  </a:lnTo>
                  <a:lnTo>
                    <a:pt x="2701" y="5408"/>
                  </a:lnTo>
                  <a:lnTo>
                    <a:pt x="2702" y="5408"/>
                  </a:lnTo>
                  <a:lnTo>
                    <a:pt x="2704" y="5408"/>
                  </a:lnTo>
                  <a:lnTo>
                    <a:pt x="2706" y="5408"/>
                  </a:lnTo>
                  <a:lnTo>
                    <a:pt x="2707" y="5408"/>
                  </a:lnTo>
                  <a:lnTo>
                    <a:pt x="2709" y="5408"/>
                  </a:lnTo>
                  <a:lnTo>
                    <a:pt x="2710" y="5408"/>
                  </a:lnTo>
                  <a:lnTo>
                    <a:pt x="2712" y="5408"/>
                  </a:lnTo>
                  <a:lnTo>
                    <a:pt x="2713" y="5408"/>
                  </a:lnTo>
                  <a:lnTo>
                    <a:pt x="2715" y="5408"/>
                  </a:lnTo>
                  <a:lnTo>
                    <a:pt x="2717" y="5408"/>
                  </a:lnTo>
                  <a:lnTo>
                    <a:pt x="2718" y="5408"/>
                  </a:lnTo>
                  <a:lnTo>
                    <a:pt x="2720" y="5408"/>
                  </a:lnTo>
                  <a:lnTo>
                    <a:pt x="2721" y="5408"/>
                  </a:lnTo>
                  <a:lnTo>
                    <a:pt x="2723" y="5408"/>
                  </a:lnTo>
                  <a:lnTo>
                    <a:pt x="2726" y="5408"/>
                  </a:lnTo>
                  <a:lnTo>
                    <a:pt x="2728" y="5408"/>
                  </a:lnTo>
                  <a:lnTo>
                    <a:pt x="2729" y="5408"/>
                  </a:lnTo>
                  <a:lnTo>
                    <a:pt x="2734" y="5408"/>
                  </a:lnTo>
                  <a:lnTo>
                    <a:pt x="2735" y="5408"/>
                  </a:lnTo>
                  <a:lnTo>
                    <a:pt x="2737" y="5408"/>
                  </a:lnTo>
                  <a:lnTo>
                    <a:pt x="2740" y="5408"/>
                  </a:lnTo>
                  <a:lnTo>
                    <a:pt x="2742" y="5408"/>
                  </a:lnTo>
                  <a:lnTo>
                    <a:pt x="2743" y="5408"/>
                  </a:lnTo>
                  <a:lnTo>
                    <a:pt x="2746" y="5408"/>
                  </a:lnTo>
                  <a:lnTo>
                    <a:pt x="2753" y="5408"/>
                  </a:lnTo>
                  <a:lnTo>
                    <a:pt x="2754" y="5408"/>
                  </a:lnTo>
                  <a:lnTo>
                    <a:pt x="2756" y="5408"/>
                  </a:lnTo>
                  <a:lnTo>
                    <a:pt x="2760" y="5408"/>
                  </a:lnTo>
                  <a:lnTo>
                    <a:pt x="2767" y="5408"/>
                  </a:lnTo>
                  <a:lnTo>
                    <a:pt x="2768" y="5408"/>
                  </a:lnTo>
                  <a:lnTo>
                    <a:pt x="2771" y="5408"/>
                  </a:lnTo>
                  <a:lnTo>
                    <a:pt x="2775" y="5408"/>
                  </a:lnTo>
                  <a:lnTo>
                    <a:pt x="2781" y="5407"/>
                  </a:lnTo>
                  <a:lnTo>
                    <a:pt x="2782" y="5407"/>
                  </a:lnTo>
                  <a:lnTo>
                    <a:pt x="2786" y="5407"/>
                  </a:lnTo>
                  <a:lnTo>
                    <a:pt x="2789" y="5407"/>
                  </a:lnTo>
                  <a:lnTo>
                    <a:pt x="2795" y="5407"/>
                  </a:lnTo>
                  <a:lnTo>
                    <a:pt x="2811" y="5407"/>
                  </a:lnTo>
                  <a:lnTo>
                    <a:pt x="2812" y="5407"/>
                  </a:lnTo>
                  <a:lnTo>
                    <a:pt x="2814" y="5407"/>
                  </a:lnTo>
                  <a:lnTo>
                    <a:pt x="2817" y="5407"/>
                  </a:lnTo>
                  <a:lnTo>
                    <a:pt x="2825" y="5405"/>
                  </a:lnTo>
                  <a:lnTo>
                    <a:pt x="2839" y="5405"/>
                  </a:lnTo>
                  <a:lnTo>
                    <a:pt x="2840" y="5405"/>
                  </a:lnTo>
                  <a:lnTo>
                    <a:pt x="2842" y="5405"/>
                  </a:lnTo>
                  <a:lnTo>
                    <a:pt x="2845" y="5405"/>
                  </a:lnTo>
                  <a:lnTo>
                    <a:pt x="2853" y="5404"/>
                  </a:lnTo>
                  <a:lnTo>
                    <a:pt x="2867" y="5404"/>
                  </a:lnTo>
                  <a:lnTo>
                    <a:pt x="2869" y="5404"/>
                  </a:lnTo>
                  <a:lnTo>
                    <a:pt x="2870" y="5404"/>
                  </a:lnTo>
                  <a:lnTo>
                    <a:pt x="2873" y="5404"/>
                  </a:lnTo>
                  <a:lnTo>
                    <a:pt x="2880" y="5402"/>
                  </a:lnTo>
                  <a:lnTo>
                    <a:pt x="2894" y="5402"/>
                  </a:lnTo>
                  <a:lnTo>
                    <a:pt x="2895" y="5402"/>
                  </a:lnTo>
                  <a:lnTo>
                    <a:pt x="2897" y="5402"/>
                  </a:lnTo>
                  <a:lnTo>
                    <a:pt x="2900" y="5400"/>
                  </a:lnTo>
                  <a:lnTo>
                    <a:pt x="2906" y="5400"/>
                  </a:lnTo>
                  <a:lnTo>
                    <a:pt x="2920" y="5400"/>
                  </a:lnTo>
                  <a:lnTo>
                    <a:pt x="2922" y="5399"/>
                  </a:lnTo>
                  <a:lnTo>
                    <a:pt x="2924" y="5399"/>
                  </a:lnTo>
                  <a:lnTo>
                    <a:pt x="2927" y="5399"/>
                  </a:lnTo>
                  <a:lnTo>
                    <a:pt x="2933" y="5399"/>
                  </a:lnTo>
                  <a:lnTo>
                    <a:pt x="2947" y="5397"/>
                  </a:lnTo>
                  <a:lnTo>
                    <a:pt x="2974" y="5394"/>
                  </a:lnTo>
                  <a:lnTo>
                    <a:pt x="2975" y="5394"/>
                  </a:lnTo>
                  <a:lnTo>
                    <a:pt x="2977" y="5394"/>
                  </a:lnTo>
                  <a:lnTo>
                    <a:pt x="2980" y="5394"/>
                  </a:lnTo>
                  <a:lnTo>
                    <a:pt x="2988" y="5393"/>
                  </a:lnTo>
                  <a:lnTo>
                    <a:pt x="3002" y="5391"/>
                  </a:lnTo>
                  <a:lnTo>
                    <a:pt x="3032" y="5388"/>
                  </a:lnTo>
                  <a:lnTo>
                    <a:pt x="3033" y="5388"/>
                  </a:lnTo>
                  <a:lnTo>
                    <a:pt x="3035" y="5388"/>
                  </a:lnTo>
                  <a:lnTo>
                    <a:pt x="3038" y="5388"/>
                  </a:lnTo>
                  <a:lnTo>
                    <a:pt x="3046" y="5386"/>
                  </a:lnTo>
                  <a:lnTo>
                    <a:pt x="3060" y="5385"/>
                  </a:lnTo>
                  <a:lnTo>
                    <a:pt x="3088" y="5380"/>
                  </a:lnTo>
                  <a:lnTo>
                    <a:pt x="3090" y="5380"/>
                  </a:lnTo>
                  <a:lnTo>
                    <a:pt x="3093" y="5380"/>
                  </a:lnTo>
                  <a:lnTo>
                    <a:pt x="3096" y="5380"/>
                  </a:lnTo>
                  <a:lnTo>
                    <a:pt x="3102" y="5379"/>
                  </a:lnTo>
                  <a:lnTo>
                    <a:pt x="3116" y="5377"/>
                  </a:lnTo>
                  <a:lnTo>
                    <a:pt x="3145" y="5372"/>
                  </a:lnTo>
                  <a:lnTo>
                    <a:pt x="3203" y="5361"/>
                  </a:lnTo>
                  <a:lnTo>
                    <a:pt x="3204" y="5361"/>
                  </a:lnTo>
                  <a:lnTo>
                    <a:pt x="3206" y="5361"/>
                  </a:lnTo>
                  <a:lnTo>
                    <a:pt x="3209" y="5361"/>
                  </a:lnTo>
                  <a:lnTo>
                    <a:pt x="3215" y="5360"/>
                  </a:lnTo>
                  <a:lnTo>
                    <a:pt x="3228" y="5357"/>
                  </a:lnTo>
                  <a:lnTo>
                    <a:pt x="3254" y="5352"/>
                  </a:lnTo>
                  <a:lnTo>
                    <a:pt x="3308" y="5339"/>
                  </a:lnTo>
                  <a:lnTo>
                    <a:pt x="3309" y="5339"/>
                  </a:lnTo>
                  <a:lnTo>
                    <a:pt x="3311" y="5339"/>
                  </a:lnTo>
                  <a:lnTo>
                    <a:pt x="3315" y="5338"/>
                  </a:lnTo>
                  <a:lnTo>
                    <a:pt x="3322" y="5336"/>
                  </a:lnTo>
                  <a:lnTo>
                    <a:pt x="3336" y="5333"/>
                  </a:lnTo>
                  <a:lnTo>
                    <a:pt x="3366" y="5325"/>
                  </a:lnTo>
                  <a:lnTo>
                    <a:pt x="3422" y="5311"/>
                  </a:lnTo>
                  <a:lnTo>
                    <a:pt x="3529" y="5278"/>
                  </a:lnTo>
                  <a:lnTo>
                    <a:pt x="3634" y="5242"/>
                  </a:lnTo>
                  <a:lnTo>
                    <a:pt x="3748" y="5198"/>
                  </a:lnTo>
                  <a:lnTo>
                    <a:pt x="3853" y="5151"/>
                  </a:lnTo>
                  <a:lnTo>
                    <a:pt x="3969" y="5093"/>
                  </a:lnTo>
                  <a:lnTo>
                    <a:pt x="4076" y="5032"/>
                  </a:lnTo>
                  <a:lnTo>
                    <a:pt x="4181" y="4967"/>
                  </a:lnTo>
                  <a:lnTo>
                    <a:pt x="4295" y="4887"/>
                  </a:lnTo>
                  <a:lnTo>
                    <a:pt x="4402" y="4806"/>
                  </a:lnTo>
                  <a:lnTo>
                    <a:pt x="4518" y="4705"/>
                  </a:lnTo>
                  <a:lnTo>
                    <a:pt x="4631" y="4597"/>
                  </a:lnTo>
                  <a:lnTo>
                    <a:pt x="4737" y="4482"/>
                  </a:lnTo>
                  <a:lnTo>
                    <a:pt x="4852" y="4341"/>
                  </a:lnTo>
                  <a:lnTo>
                    <a:pt x="4958" y="4189"/>
                  </a:lnTo>
                  <a:lnTo>
                    <a:pt x="4960" y="4187"/>
                  </a:lnTo>
                  <a:lnTo>
                    <a:pt x="4963" y="4184"/>
                  </a:lnTo>
                  <a:lnTo>
                    <a:pt x="4966" y="4179"/>
                  </a:lnTo>
                  <a:lnTo>
                    <a:pt x="4972" y="4170"/>
                  </a:lnTo>
                  <a:lnTo>
                    <a:pt x="4985" y="4148"/>
                  </a:lnTo>
                  <a:lnTo>
                    <a:pt x="5012" y="4106"/>
                  </a:lnTo>
                  <a:lnTo>
                    <a:pt x="5063" y="4016"/>
                  </a:lnTo>
                  <a:lnTo>
                    <a:pt x="5067" y="4013"/>
                  </a:lnTo>
                  <a:lnTo>
                    <a:pt x="5068" y="4010"/>
                  </a:lnTo>
                  <a:lnTo>
                    <a:pt x="5071" y="4002"/>
                  </a:lnTo>
                  <a:lnTo>
                    <a:pt x="5078" y="3990"/>
                  </a:lnTo>
                  <a:lnTo>
                    <a:pt x="5093" y="3963"/>
                  </a:lnTo>
                  <a:lnTo>
                    <a:pt x="5121" y="3906"/>
                  </a:lnTo>
                  <a:lnTo>
                    <a:pt x="5123" y="3903"/>
                  </a:lnTo>
                  <a:lnTo>
                    <a:pt x="5125" y="3900"/>
                  </a:lnTo>
                  <a:lnTo>
                    <a:pt x="5128" y="3892"/>
                  </a:lnTo>
                  <a:lnTo>
                    <a:pt x="5136" y="3878"/>
                  </a:lnTo>
                  <a:lnTo>
                    <a:pt x="5150" y="3848"/>
                  </a:lnTo>
                  <a:lnTo>
                    <a:pt x="5178" y="3784"/>
                  </a:lnTo>
                  <a:lnTo>
                    <a:pt x="5179" y="3781"/>
                  </a:lnTo>
                  <a:lnTo>
                    <a:pt x="5181" y="3778"/>
                  </a:lnTo>
                  <a:lnTo>
                    <a:pt x="5184" y="3770"/>
                  </a:lnTo>
                  <a:lnTo>
                    <a:pt x="5192" y="3754"/>
                  </a:lnTo>
                  <a:lnTo>
                    <a:pt x="5205" y="3721"/>
                  </a:lnTo>
                  <a:lnTo>
                    <a:pt x="5231" y="3654"/>
                  </a:lnTo>
                  <a:lnTo>
                    <a:pt x="5233" y="3649"/>
                  </a:lnTo>
                  <a:lnTo>
                    <a:pt x="5234" y="3644"/>
                  </a:lnTo>
                  <a:lnTo>
                    <a:pt x="5237" y="3635"/>
                  </a:lnTo>
                  <a:lnTo>
                    <a:pt x="5244" y="3618"/>
                  </a:lnTo>
                  <a:lnTo>
                    <a:pt x="5258" y="3578"/>
                  </a:lnTo>
                  <a:lnTo>
                    <a:pt x="5284" y="3497"/>
                  </a:lnTo>
                  <a:lnTo>
                    <a:pt x="5286" y="3491"/>
                  </a:lnTo>
                  <a:lnTo>
                    <a:pt x="5288" y="3484"/>
                  </a:lnTo>
                  <a:lnTo>
                    <a:pt x="5292" y="3472"/>
                  </a:lnTo>
                  <a:lnTo>
                    <a:pt x="5299" y="3447"/>
                  </a:lnTo>
                  <a:lnTo>
                    <a:pt x="5314" y="3393"/>
                  </a:lnTo>
                  <a:lnTo>
                    <a:pt x="5316" y="3385"/>
                  </a:lnTo>
                  <a:lnTo>
                    <a:pt x="5317" y="3379"/>
                  </a:lnTo>
                  <a:lnTo>
                    <a:pt x="5322" y="3363"/>
                  </a:lnTo>
                  <a:lnTo>
                    <a:pt x="5328" y="3334"/>
                  </a:lnTo>
                  <a:lnTo>
                    <a:pt x="5344" y="3268"/>
                  </a:lnTo>
                  <a:lnTo>
                    <a:pt x="5346" y="3260"/>
                  </a:lnTo>
                  <a:lnTo>
                    <a:pt x="5347" y="3250"/>
                  </a:lnTo>
                  <a:lnTo>
                    <a:pt x="5350" y="3232"/>
                  </a:lnTo>
                  <a:lnTo>
                    <a:pt x="5358" y="3192"/>
                  </a:lnTo>
                  <a:lnTo>
                    <a:pt x="5360" y="3183"/>
                  </a:lnTo>
                  <a:lnTo>
                    <a:pt x="5363" y="3172"/>
                  </a:lnTo>
                  <a:lnTo>
                    <a:pt x="5366" y="3152"/>
                  </a:lnTo>
                  <a:lnTo>
                    <a:pt x="5374" y="3104"/>
                  </a:lnTo>
                  <a:lnTo>
                    <a:pt x="5375" y="3092"/>
                  </a:lnTo>
                  <a:lnTo>
                    <a:pt x="5377" y="3078"/>
                  </a:lnTo>
                  <a:lnTo>
                    <a:pt x="5380" y="3051"/>
                  </a:lnTo>
                  <a:lnTo>
                    <a:pt x="5383" y="3035"/>
                  </a:lnTo>
                  <a:lnTo>
                    <a:pt x="5385" y="3021"/>
                  </a:lnTo>
                  <a:lnTo>
                    <a:pt x="5388" y="2987"/>
                  </a:lnTo>
                  <a:lnTo>
                    <a:pt x="5389" y="2969"/>
                  </a:lnTo>
                  <a:lnTo>
                    <a:pt x="5391" y="2949"/>
                  </a:lnTo>
                  <a:lnTo>
                    <a:pt x="5394" y="2929"/>
                  </a:lnTo>
                  <a:lnTo>
                    <a:pt x="5396" y="2905"/>
                  </a:lnTo>
                  <a:lnTo>
                    <a:pt x="5397" y="2877"/>
                  </a:lnTo>
                  <a:lnTo>
                    <a:pt x="5399" y="2846"/>
                  </a:lnTo>
                  <a:lnTo>
                    <a:pt x="5400" y="2805"/>
                  </a:lnTo>
                  <a:lnTo>
                    <a:pt x="5404" y="2704"/>
                  </a:lnTo>
                  <a:lnTo>
                    <a:pt x="5404" y="2703"/>
                  </a:lnTo>
                  <a:lnTo>
                    <a:pt x="5400" y="2604"/>
                  </a:lnTo>
                  <a:lnTo>
                    <a:pt x="5399" y="2563"/>
                  </a:lnTo>
                  <a:lnTo>
                    <a:pt x="5397" y="2530"/>
                  </a:lnTo>
                  <a:lnTo>
                    <a:pt x="5396" y="2503"/>
                  </a:lnTo>
                  <a:lnTo>
                    <a:pt x="5394" y="2480"/>
                  </a:lnTo>
                  <a:lnTo>
                    <a:pt x="5391" y="2459"/>
                  </a:lnTo>
                  <a:lnTo>
                    <a:pt x="5389" y="2439"/>
                  </a:lnTo>
                  <a:lnTo>
                    <a:pt x="5388" y="2422"/>
                  </a:lnTo>
                  <a:lnTo>
                    <a:pt x="5385" y="2387"/>
                  </a:lnTo>
                  <a:lnTo>
                    <a:pt x="5383" y="2373"/>
                  </a:lnTo>
                  <a:lnTo>
                    <a:pt x="5380" y="2357"/>
                  </a:lnTo>
                  <a:lnTo>
                    <a:pt x="5377" y="2331"/>
                  </a:lnTo>
                  <a:lnTo>
                    <a:pt x="5375" y="2317"/>
                  </a:lnTo>
                  <a:lnTo>
                    <a:pt x="5374" y="2304"/>
                  </a:lnTo>
                  <a:lnTo>
                    <a:pt x="5366" y="2257"/>
                  </a:lnTo>
                  <a:lnTo>
                    <a:pt x="5363" y="2237"/>
                  </a:lnTo>
                  <a:lnTo>
                    <a:pt x="5360" y="2226"/>
                  </a:lnTo>
                  <a:lnTo>
                    <a:pt x="5358" y="2215"/>
                  </a:lnTo>
                  <a:lnTo>
                    <a:pt x="5350" y="2177"/>
                  </a:lnTo>
                  <a:lnTo>
                    <a:pt x="5347" y="2158"/>
                  </a:lnTo>
                  <a:lnTo>
                    <a:pt x="5346" y="2149"/>
                  </a:lnTo>
                  <a:lnTo>
                    <a:pt x="5344" y="2141"/>
                  </a:lnTo>
                  <a:lnTo>
                    <a:pt x="5328" y="2075"/>
                  </a:lnTo>
                  <a:lnTo>
                    <a:pt x="5322" y="2045"/>
                  </a:lnTo>
                  <a:lnTo>
                    <a:pt x="5317" y="2029"/>
                  </a:lnTo>
                  <a:lnTo>
                    <a:pt x="5316" y="2023"/>
                  </a:lnTo>
                  <a:lnTo>
                    <a:pt x="5314" y="2015"/>
                  </a:lnTo>
                  <a:lnTo>
                    <a:pt x="5299" y="1962"/>
                  </a:lnTo>
                  <a:lnTo>
                    <a:pt x="5292" y="1937"/>
                  </a:lnTo>
                  <a:lnTo>
                    <a:pt x="5288" y="1924"/>
                  </a:lnTo>
                  <a:lnTo>
                    <a:pt x="5286" y="1918"/>
                  </a:lnTo>
                  <a:lnTo>
                    <a:pt x="5284" y="1912"/>
                  </a:lnTo>
                  <a:lnTo>
                    <a:pt x="5258" y="1830"/>
                  </a:lnTo>
                  <a:lnTo>
                    <a:pt x="5244" y="1791"/>
                  </a:lnTo>
                  <a:lnTo>
                    <a:pt x="5237" y="1774"/>
                  </a:lnTo>
                  <a:lnTo>
                    <a:pt x="5234" y="1764"/>
                  </a:lnTo>
                  <a:lnTo>
                    <a:pt x="5233" y="1759"/>
                  </a:lnTo>
                  <a:lnTo>
                    <a:pt x="5231" y="1755"/>
                  </a:lnTo>
                  <a:lnTo>
                    <a:pt x="5205" y="1687"/>
                  </a:lnTo>
                  <a:lnTo>
                    <a:pt x="5192" y="1654"/>
                  </a:lnTo>
                  <a:lnTo>
                    <a:pt x="5184" y="1639"/>
                  </a:lnTo>
                  <a:lnTo>
                    <a:pt x="5181" y="1631"/>
                  </a:lnTo>
                  <a:lnTo>
                    <a:pt x="5179" y="1628"/>
                  </a:lnTo>
                  <a:lnTo>
                    <a:pt x="5178" y="1623"/>
                  </a:lnTo>
                  <a:lnTo>
                    <a:pt x="5150" y="1560"/>
                  </a:lnTo>
                  <a:lnTo>
                    <a:pt x="5136" y="1530"/>
                  </a:lnTo>
                  <a:lnTo>
                    <a:pt x="5128" y="1516"/>
                  </a:lnTo>
                  <a:lnTo>
                    <a:pt x="5125" y="1508"/>
                  </a:lnTo>
                  <a:lnTo>
                    <a:pt x="5123" y="1505"/>
                  </a:lnTo>
                  <a:lnTo>
                    <a:pt x="5121" y="1501"/>
                  </a:lnTo>
                  <a:lnTo>
                    <a:pt x="5093" y="1446"/>
                  </a:lnTo>
                  <a:lnTo>
                    <a:pt x="5078" y="1419"/>
                  </a:lnTo>
                  <a:lnTo>
                    <a:pt x="5071" y="1406"/>
                  </a:lnTo>
                  <a:lnTo>
                    <a:pt x="5068" y="1399"/>
                  </a:lnTo>
                  <a:lnTo>
                    <a:pt x="5067" y="1395"/>
                  </a:lnTo>
                  <a:lnTo>
                    <a:pt x="5063" y="1392"/>
                  </a:lnTo>
                  <a:lnTo>
                    <a:pt x="5012" y="1303"/>
                  </a:lnTo>
                  <a:lnTo>
                    <a:pt x="4985" y="1259"/>
                  </a:lnTo>
                  <a:lnTo>
                    <a:pt x="4972" y="1238"/>
                  </a:lnTo>
                  <a:lnTo>
                    <a:pt x="4966" y="1229"/>
                  </a:lnTo>
                  <a:lnTo>
                    <a:pt x="4963" y="1224"/>
                  </a:lnTo>
                  <a:lnTo>
                    <a:pt x="4960" y="1221"/>
                  </a:lnTo>
                  <a:lnTo>
                    <a:pt x="4958" y="1220"/>
                  </a:lnTo>
                  <a:lnTo>
                    <a:pt x="4852" y="1067"/>
                  </a:lnTo>
                  <a:lnTo>
                    <a:pt x="4737" y="926"/>
                  </a:lnTo>
                  <a:lnTo>
                    <a:pt x="4631" y="812"/>
                  </a:lnTo>
                  <a:lnTo>
                    <a:pt x="4518" y="702"/>
                  </a:lnTo>
                  <a:lnTo>
                    <a:pt x="4402" y="603"/>
                  </a:lnTo>
                  <a:lnTo>
                    <a:pt x="4295" y="521"/>
                  </a:lnTo>
                  <a:lnTo>
                    <a:pt x="4181" y="441"/>
                  </a:lnTo>
                  <a:lnTo>
                    <a:pt x="4076" y="377"/>
                  </a:lnTo>
                  <a:lnTo>
                    <a:pt x="3969" y="316"/>
                  </a:lnTo>
                  <a:lnTo>
                    <a:pt x="3853" y="258"/>
                  </a:lnTo>
                  <a:lnTo>
                    <a:pt x="3748" y="211"/>
                  </a:lnTo>
                  <a:lnTo>
                    <a:pt x="3634" y="167"/>
                  </a:lnTo>
                  <a:lnTo>
                    <a:pt x="3529" y="130"/>
                  </a:lnTo>
                  <a:lnTo>
                    <a:pt x="3422" y="98"/>
                  </a:lnTo>
                  <a:lnTo>
                    <a:pt x="3366" y="83"/>
                  </a:lnTo>
                  <a:lnTo>
                    <a:pt x="3336" y="76"/>
                  </a:lnTo>
                  <a:lnTo>
                    <a:pt x="3322" y="72"/>
                  </a:lnTo>
                  <a:lnTo>
                    <a:pt x="3315" y="71"/>
                  </a:lnTo>
                  <a:lnTo>
                    <a:pt x="3311" y="69"/>
                  </a:lnTo>
                  <a:lnTo>
                    <a:pt x="3309" y="69"/>
                  </a:lnTo>
                  <a:lnTo>
                    <a:pt x="3308" y="69"/>
                  </a:lnTo>
                  <a:lnTo>
                    <a:pt x="3254" y="57"/>
                  </a:lnTo>
                  <a:lnTo>
                    <a:pt x="3228" y="52"/>
                  </a:lnTo>
                  <a:lnTo>
                    <a:pt x="3215" y="49"/>
                  </a:lnTo>
                  <a:lnTo>
                    <a:pt x="3209" y="47"/>
                  </a:lnTo>
                  <a:lnTo>
                    <a:pt x="3206" y="47"/>
                  </a:lnTo>
                  <a:lnTo>
                    <a:pt x="3204" y="47"/>
                  </a:lnTo>
                  <a:lnTo>
                    <a:pt x="3203" y="47"/>
                  </a:lnTo>
                  <a:lnTo>
                    <a:pt x="3145" y="36"/>
                  </a:lnTo>
                  <a:lnTo>
                    <a:pt x="3116" y="32"/>
                  </a:lnTo>
                  <a:lnTo>
                    <a:pt x="3102" y="30"/>
                  </a:lnTo>
                  <a:lnTo>
                    <a:pt x="3096" y="28"/>
                  </a:lnTo>
                  <a:lnTo>
                    <a:pt x="3093" y="28"/>
                  </a:lnTo>
                  <a:lnTo>
                    <a:pt x="3090" y="28"/>
                  </a:lnTo>
                  <a:lnTo>
                    <a:pt x="3088" y="28"/>
                  </a:lnTo>
                  <a:lnTo>
                    <a:pt x="3060" y="24"/>
                  </a:lnTo>
                  <a:lnTo>
                    <a:pt x="3046" y="22"/>
                  </a:lnTo>
                  <a:lnTo>
                    <a:pt x="3038" y="21"/>
                  </a:lnTo>
                  <a:lnTo>
                    <a:pt x="3035" y="21"/>
                  </a:lnTo>
                  <a:lnTo>
                    <a:pt x="3033" y="21"/>
                  </a:lnTo>
                  <a:lnTo>
                    <a:pt x="3032" y="21"/>
                  </a:lnTo>
                  <a:lnTo>
                    <a:pt x="3002" y="16"/>
                  </a:lnTo>
                  <a:lnTo>
                    <a:pt x="2988" y="14"/>
                  </a:lnTo>
                  <a:lnTo>
                    <a:pt x="2980" y="14"/>
                  </a:lnTo>
                  <a:lnTo>
                    <a:pt x="2977" y="14"/>
                  </a:lnTo>
                  <a:lnTo>
                    <a:pt x="2975" y="14"/>
                  </a:lnTo>
                  <a:lnTo>
                    <a:pt x="2974" y="13"/>
                  </a:lnTo>
                  <a:lnTo>
                    <a:pt x="2947" y="11"/>
                  </a:lnTo>
                  <a:lnTo>
                    <a:pt x="2933" y="10"/>
                  </a:lnTo>
                  <a:lnTo>
                    <a:pt x="2927" y="10"/>
                  </a:lnTo>
                  <a:lnTo>
                    <a:pt x="2924" y="10"/>
                  </a:lnTo>
                  <a:lnTo>
                    <a:pt x="2922" y="8"/>
                  </a:lnTo>
                  <a:lnTo>
                    <a:pt x="2920" y="8"/>
                  </a:lnTo>
                  <a:lnTo>
                    <a:pt x="2906" y="8"/>
                  </a:lnTo>
                  <a:lnTo>
                    <a:pt x="2900" y="6"/>
                  </a:lnTo>
                  <a:lnTo>
                    <a:pt x="2897" y="6"/>
                  </a:lnTo>
                  <a:lnTo>
                    <a:pt x="2895" y="6"/>
                  </a:lnTo>
                  <a:lnTo>
                    <a:pt x="2894" y="6"/>
                  </a:lnTo>
                  <a:lnTo>
                    <a:pt x="2880" y="6"/>
                  </a:lnTo>
                  <a:lnTo>
                    <a:pt x="2873" y="5"/>
                  </a:lnTo>
                  <a:lnTo>
                    <a:pt x="2870" y="5"/>
                  </a:lnTo>
                  <a:lnTo>
                    <a:pt x="2869" y="5"/>
                  </a:lnTo>
                  <a:lnTo>
                    <a:pt x="2867" y="5"/>
                  </a:lnTo>
                  <a:lnTo>
                    <a:pt x="2853" y="3"/>
                  </a:lnTo>
                  <a:lnTo>
                    <a:pt x="2845" y="3"/>
                  </a:lnTo>
                  <a:lnTo>
                    <a:pt x="2842" y="3"/>
                  </a:lnTo>
                  <a:lnTo>
                    <a:pt x="2840" y="3"/>
                  </a:lnTo>
                  <a:lnTo>
                    <a:pt x="2839" y="3"/>
                  </a:lnTo>
                  <a:lnTo>
                    <a:pt x="2825" y="3"/>
                  </a:lnTo>
                  <a:lnTo>
                    <a:pt x="2817" y="2"/>
                  </a:lnTo>
                  <a:lnTo>
                    <a:pt x="2814" y="2"/>
                  </a:lnTo>
                  <a:lnTo>
                    <a:pt x="2812" y="2"/>
                  </a:lnTo>
                  <a:lnTo>
                    <a:pt x="2811" y="2"/>
                  </a:lnTo>
                  <a:lnTo>
                    <a:pt x="2795" y="2"/>
                  </a:lnTo>
                  <a:lnTo>
                    <a:pt x="2789" y="2"/>
                  </a:lnTo>
                  <a:lnTo>
                    <a:pt x="2786" y="2"/>
                  </a:lnTo>
                  <a:lnTo>
                    <a:pt x="2782" y="2"/>
                  </a:lnTo>
                  <a:lnTo>
                    <a:pt x="2781" y="2"/>
                  </a:lnTo>
                  <a:lnTo>
                    <a:pt x="2775" y="0"/>
                  </a:lnTo>
                  <a:lnTo>
                    <a:pt x="2771" y="0"/>
                  </a:lnTo>
                  <a:lnTo>
                    <a:pt x="2768" y="0"/>
                  </a:lnTo>
                  <a:lnTo>
                    <a:pt x="2767" y="0"/>
                  </a:lnTo>
                  <a:lnTo>
                    <a:pt x="2760" y="0"/>
                  </a:lnTo>
                  <a:lnTo>
                    <a:pt x="2756" y="0"/>
                  </a:lnTo>
                  <a:lnTo>
                    <a:pt x="2754" y="0"/>
                  </a:lnTo>
                  <a:lnTo>
                    <a:pt x="2753" y="0"/>
                  </a:lnTo>
                  <a:lnTo>
                    <a:pt x="2746" y="0"/>
                  </a:lnTo>
                  <a:lnTo>
                    <a:pt x="2743" y="0"/>
                  </a:lnTo>
                  <a:lnTo>
                    <a:pt x="2742" y="0"/>
                  </a:lnTo>
                  <a:lnTo>
                    <a:pt x="2740" y="0"/>
                  </a:lnTo>
                  <a:lnTo>
                    <a:pt x="2737" y="0"/>
                  </a:lnTo>
                  <a:lnTo>
                    <a:pt x="2735" y="0"/>
                  </a:lnTo>
                  <a:lnTo>
                    <a:pt x="2734" y="0"/>
                  </a:lnTo>
                  <a:lnTo>
                    <a:pt x="2729" y="0"/>
                  </a:lnTo>
                  <a:lnTo>
                    <a:pt x="2728" y="0"/>
                  </a:lnTo>
                  <a:lnTo>
                    <a:pt x="2726" y="0"/>
                  </a:lnTo>
                  <a:lnTo>
                    <a:pt x="2723" y="0"/>
                  </a:lnTo>
                  <a:lnTo>
                    <a:pt x="2721" y="0"/>
                  </a:lnTo>
                  <a:lnTo>
                    <a:pt x="2720" y="0"/>
                  </a:lnTo>
                  <a:lnTo>
                    <a:pt x="2718" y="0"/>
                  </a:lnTo>
                  <a:lnTo>
                    <a:pt x="2717" y="0"/>
                  </a:lnTo>
                  <a:lnTo>
                    <a:pt x="2715" y="0"/>
                  </a:lnTo>
                  <a:lnTo>
                    <a:pt x="2713" y="0"/>
                  </a:lnTo>
                  <a:lnTo>
                    <a:pt x="2712" y="0"/>
                  </a:lnTo>
                  <a:lnTo>
                    <a:pt x="2710" y="0"/>
                  </a:lnTo>
                  <a:lnTo>
                    <a:pt x="2709" y="0"/>
                  </a:lnTo>
                  <a:lnTo>
                    <a:pt x="2707" y="0"/>
                  </a:lnTo>
                  <a:lnTo>
                    <a:pt x="2706" y="0"/>
                  </a:lnTo>
                  <a:lnTo>
                    <a:pt x="2704" y="0"/>
                  </a:lnTo>
                  <a:lnTo>
                    <a:pt x="2702" y="0"/>
                  </a:lnTo>
                  <a:lnTo>
                    <a:pt x="2701" y="0"/>
                  </a:lnTo>
                  <a:lnTo>
                    <a:pt x="2699" y="0"/>
                  </a:lnTo>
                  <a:lnTo>
                    <a:pt x="2698" y="0"/>
                  </a:lnTo>
                  <a:lnTo>
                    <a:pt x="2695" y="0"/>
                  </a:lnTo>
                  <a:lnTo>
                    <a:pt x="2693" y="0"/>
                  </a:lnTo>
                  <a:lnTo>
                    <a:pt x="2692" y="0"/>
                  </a:lnTo>
                  <a:lnTo>
                    <a:pt x="2690" y="0"/>
                  </a:lnTo>
                  <a:lnTo>
                    <a:pt x="2688" y="0"/>
                  </a:lnTo>
                  <a:lnTo>
                    <a:pt x="2687" y="0"/>
                  </a:lnTo>
                  <a:lnTo>
                    <a:pt x="2685" y="0"/>
                  </a:lnTo>
                  <a:lnTo>
                    <a:pt x="2684" y="0"/>
                  </a:lnTo>
                  <a:lnTo>
                    <a:pt x="2682" y="0"/>
                  </a:lnTo>
                  <a:lnTo>
                    <a:pt x="2681" y="0"/>
                  </a:lnTo>
                  <a:lnTo>
                    <a:pt x="2679" y="0"/>
                  </a:lnTo>
                  <a:lnTo>
                    <a:pt x="2677" y="0"/>
                  </a:lnTo>
                  <a:lnTo>
                    <a:pt x="2676" y="0"/>
                  </a:lnTo>
                  <a:lnTo>
                    <a:pt x="2674" y="0"/>
                  </a:lnTo>
                  <a:lnTo>
                    <a:pt x="2671" y="0"/>
                  </a:lnTo>
                  <a:lnTo>
                    <a:pt x="2670" y="0"/>
                  </a:lnTo>
                  <a:lnTo>
                    <a:pt x="2668" y="0"/>
                  </a:lnTo>
                  <a:lnTo>
                    <a:pt x="2665" y="0"/>
                  </a:lnTo>
                  <a:lnTo>
                    <a:pt x="2663" y="0"/>
                  </a:lnTo>
                  <a:lnTo>
                    <a:pt x="2660" y="0"/>
                  </a:lnTo>
                  <a:lnTo>
                    <a:pt x="2657" y="0"/>
                  </a:lnTo>
                  <a:lnTo>
                    <a:pt x="2655" y="0"/>
                  </a:lnTo>
                  <a:lnTo>
                    <a:pt x="2654" y="0"/>
                  </a:lnTo>
                  <a:lnTo>
                    <a:pt x="2651" y="0"/>
                  </a:lnTo>
                  <a:lnTo>
                    <a:pt x="2649" y="0"/>
                  </a:lnTo>
                  <a:lnTo>
                    <a:pt x="2648" y="0"/>
                  </a:lnTo>
                  <a:lnTo>
                    <a:pt x="2641" y="0"/>
                  </a:lnTo>
                  <a:lnTo>
                    <a:pt x="2638" y="0"/>
                  </a:lnTo>
                  <a:lnTo>
                    <a:pt x="2637" y="0"/>
                  </a:lnTo>
                  <a:lnTo>
                    <a:pt x="2635" y="0"/>
                  </a:lnTo>
                  <a:lnTo>
                    <a:pt x="2627" y="0"/>
                  </a:lnTo>
                  <a:lnTo>
                    <a:pt x="2624" y="0"/>
                  </a:lnTo>
                  <a:lnTo>
                    <a:pt x="2623" y="0"/>
                  </a:lnTo>
                  <a:lnTo>
                    <a:pt x="2621" y="2"/>
                  </a:lnTo>
                  <a:lnTo>
                    <a:pt x="2615" y="2"/>
                  </a:lnTo>
                  <a:lnTo>
                    <a:pt x="2612" y="2"/>
                  </a:lnTo>
                  <a:lnTo>
                    <a:pt x="2608" y="2"/>
                  </a:lnTo>
                  <a:lnTo>
                    <a:pt x="2607" y="2"/>
                  </a:lnTo>
                  <a:lnTo>
                    <a:pt x="2601" y="2"/>
                  </a:lnTo>
                  <a:lnTo>
                    <a:pt x="2597" y="2"/>
                  </a:lnTo>
                  <a:lnTo>
                    <a:pt x="2596" y="2"/>
                  </a:lnTo>
                  <a:lnTo>
                    <a:pt x="2594" y="2"/>
                  </a:lnTo>
                  <a:lnTo>
                    <a:pt x="2580" y="2"/>
                  </a:lnTo>
                  <a:lnTo>
                    <a:pt x="2574" y="3"/>
                  </a:lnTo>
                  <a:lnTo>
                    <a:pt x="2571" y="3"/>
                  </a:lnTo>
                  <a:lnTo>
                    <a:pt x="2569" y="3"/>
                  </a:lnTo>
                  <a:lnTo>
                    <a:pt x="2568" y="3"/>
                  </a:lnTo>
                  <a:lnTo>
                    <a:pt x="2554" y="3"/>
                  </a:lnTo>
                  <a:lnTo>
                    <a:pt x="2547" y="5"/>
                  </a:lnTo>
                  <a:lnTo>
                    <a:pt x="2544" y="5"/>
                  </a:lnTo>
                  <a:lnTo>
                    <a:pt x="2543" y="5"/>
                  </a:lnTo>
                  <a:lnTo>
                    <a:pt x="2541" y="5"/>
                  </a:lnTo>
                  <a:lnTo>
                    <a:pt x="2511" y="6"/>
                  </a:lnTo>
                  <a:lnTo>
                    <a:pt x="2497" y="8"/>
                  </a:lnTo>
                  <a:lnTo>
                    <a:pt x="2491" y="8"/>
                  </a:lnTo>
                  <a:lnTo>
                    <a:pt x="2486" y="8"/>
                  </a:lnTo>
                  <a:lnTo>
                    <a:pt x="2485" y="8"/>
                  </a:lnTo>
                  <a:lnTo>
                    <a:pt x="2483" y="8"/>
                  </a:lnTo>
                  <a:lnTo>
                    <a:pt x="2469" y="10"/>
                  </a:lnTo>
                  <a:lnTo>
                    <a:pt x="2461" y="11"/>
                  </a:lnTo>
                  <a:lnTo>
                    <a:pt x="2458" y="11"/>
                  </a:lnTo>
                  <a:lnTo>
                    <a:pt x="2456" y="11"/>
                  </a:lnTo>
                  <a:lnTo>
                    <a:pt x="2455" y="11"/>
                  </a:lnTo>
                  <a:lnTo>
                    <a:pt x="2441" y="13"/>
                  </a:lnTo>
                  <a:lnTo>
                    <a:pt x="2433" y="13"/>
                  </a:lnTo>
                  <a:lnTo>
                    <a:pt x="2430" y="14"/>
                  </a:lnTo>
                  <a:lnTo>
                    <a:pt x="2428" y="14"/>
                  </a:lnTo>
                  <a:lnTo>
                    <a:pt x="2425" y="14"/>
                  </a:lnTo>
                  <a:lnTo>
                    <a:pt x="2400" y="17"/>
                  </a:lnTo>
                  <a:lnTo>
                    <a:pt x="2386" y="19"/>
                  </a:lnTo>
                  <a:lnTo>
                    <a:pt x="2380" y="19"/>
                  </a:lnTo>
                  <a:lnTo>
                    <a:pt x="2376" y="19"/>
                  </a:lnTo>
                  <a:lnTo>
                    <a:pt x="2375" y="19"/>
                  </a:lnTo>
                  <a:lnTo>
                    <a:pt x="2373" y="21"/>
                  </a:lnTo>
                  <a:lnTo>
                    <a:pt x="2347" y="24"/>
                  </a:lnTo>
                  <a:lnTo>
                    <a:pt x="2333" y="25"/>
                  </a:lnTo>
                  <a:lnTo>
                    <a:pt x="2326" y="25"/>
                  </a:lnTo>
                  <a:lnTo>
                    <a:pt x="2323" y="27"/>
                  </a:lnTo>
                  <a:lnTo>
                    <a:pt x="2322" y="27"/>
                  </a:lnTo>
                  <a:lnTo>
                    <a:pt x="2320" y="27"/>
                  </a:lnTo>
                  <a:lnTo>
                    <a:pt x="2292" y="32"/>
                  </a:lnTo>
                  <a:lnTo>
                    <a:pt x="2278" y="33"/>
                  </a:lnTo>
                  <a:lnTo>
                    <a:pt x="2270" y="35"/>
                  </a:lnTo>
                  <a:lnTo>
                    <a:pt x="2267" y="35"/>
                  </a:lnTo>
                  <a:lnTo>
                    <a:pt x="2265" y="35"/>
                  </a:lnTo>
                  <a:lnTo>
                    <a:pt x="2264" y="36"/>
                  </a:lnTo>
                  <a:lnTo>
                    <a:pt x="2235" y="41"/>
                  </a:lnTo>
                  <a:lnTo>
                    <a:pt x="2220" y="43"/>
                  </a:lnTo>
                  <a:lnTo>
                    <a:pt x="2213" y="44"/>
                  </a:lnTo>
                  <a:lnTo>
                    <a:pt x="2210" y="46"/>
                  </a:lnTo>
                  <a:lnTo>
                    <a:pt x="2209" y="46"/>
                  </a:lnTo>
                  <a:lnTo>
                    <a:pt x="2206" y="46"/>
                  </a:lnTo>
                  <a:lnTo>
                    <a:pt x="2177" y="52"/>
                  </a:lnTo>
                  <a:lnTo>
                    <a:pt x="2163" y="54"/>
                  </a:lnTo>
                  <a:lnTo>
                    <a:pt x="2155" y="55"/>
                  </a:lnTo>
                  <a:lnTo>
                    <a:pt x="2152" y="57"/>
                  </a:lnTo>
                  <a:lnTo>
                    <a:pt x="2151" y="57"/>
                  </a:lnTo>
                  <a:lnTo>
                    <a:pt x="2149" y="57"/>
                  </a:lnTo>
                  <a:lnTo>
                    <a:pt x="2119" y="63"/>
                  </a:lnTo>
                  <a:lnTo>
                    <a:pt x="2105" y="66"/>
                  </a:lnTo>
                  <a:lnTo>
                    <a:pt x="2097" y="68"/>
                  </a:lnTo>
                  <a:lnTo>
                    <a:pt x="2094" y="69"/>
                  </a:lnTo>
                  <a:lnTo>
                    <a:pt x="2093" y="69"/>
                  </a:lnTo>
                  <a:lnTo>
                    <a:pt x="2091" y="69"/>
                  </a:lnTo>
                  <a:lnTo>
                    <a:pt x="2038" y="83"/>
                  </a:lnTo>
                  <a:lnTo>
                    <a:pt x="2011" y="90"/>
                  </a:lnTo>
                  <a:lnTo>
                    <a:pt x="1997" y="93"/>
                  </a:lnTo>
                  <a:lnTo>
                    <a:pt x="1991" y="96"/>
                  </a:lnTo>
                  <a:lnTo>
                    <a:pt x="1988" y="96"/>
                  </a:lnTo>
                  <a:lnTo>
                    <a:pt x="1986" y="96"/>
                  </a:lnTo>
                  <a:lnTo>
                    <a:pt x="1984" y="98"/>
                  </a:lnTo>
                  <a:lnTo>
                    <a:pt x="1870" y="132"/>
                  </a:lnTo>
                  <a:lnTo>
                    <a:pt x="1763" y="168"/>
                  </a:lnTo>
                  <a:lnTo>
                    <a:pt x="1651" y="212"/>
                  </a:lnTo>
                  <a:lnTo>
                    <a:pt x="1536" y="264"/>
                  </a:lnTo>
                  <a:lnTo>
                    <a:pt x="1430" y="319"/>
                  </a:lnTo>
                  <a:lnTo>
                    <a:pt x="1315" y="383"/>
                  </a:lnTo>
                  <a:lnTo>
                    <a:pt x="1210" y="449"/>
                  </a:lnTo>
                  <a:lnTo>
                    <a:pt x="1103" y="524"/>
                  </a:lnTo>
                  <a:lnTo>
                    <a:pt x="989" y="612"/>
                  </a:lnTo>
                  <a:lnTo>
                    <a:pt x="884" y="705"/>
                  </a:lnTo>
                  <a:lnTo>
                    <a:pt x="770" y="813"/>
                  </a:lnTo>
                  <a:lnTo>
                    <a:pt x="655" y="940"/>
                  </a:lnTo>
                  <a:lnTo>
                    <a:pt x="549" y="1072"/>
                  </a:lnTo>
                  <a:lnTo>
                    <a:pt x="434" y="1235"/>
                  </a:lnTo>
                  <a:lnTo>
                    <a:pt x="381" y="1320"/>
                  </a:lnTo>
                  <a:lnTo>
                    <a:pt x="354" y="1364"/>
                  </a:lnTo>
                  <a:lnTo>
                    <a:pt x="342" y="1388"/>
                  </a:lnTo>
                  <a:lnTo>
                    <a:pt x="335" y="1400"/>
                  </a:lnTo>
                  <a:lnTo>
                    <a:pt x="332" y="1406"/>
                  </a:lnTo>
                  <a:lnTo>
                    <a:pt x="331" y="1410"/>
                  </a:lnTo>
                  <a:lnTo>
                    <a:pt x="329" y="1413"/>
                  </a:lnTo>
                  <a:lnTo>
                    <a:pt x="274" y="1516"/>
                  </a:lnTo>
                  <a:lnTo>
                    <a:pt x="248" y="1573"/>
                  </a:lnTo>
                  <a:lnTo>
                    <a:pt x="235" y="1603"/>
                  </a:lnTo>
                  <a:lnTo>
                    <a:pt x="227" y="1617"/>
                  </a:lnTo>
                  <a:lnTo>
                    <a:pt x="224" y="1625"/>
                  </a:lnTo>
                  <a:lnTo>
                    <a:pt x="222" y="1629"/>
                  </a:lnTo>
                  <a:lnTo>
                    <a:pt x="221" y="1632"/>
                  </a:lnTo>
                  <a:lnTo>
                    <a:pt x="193" y="1701"/>
                  </a:lnTo>
                  <a:lnTo>
                    <a:pt x="179" y="1739"/>
                  </a:lnTo>
                  <a:lnTo>
                    <a:pt x="171" y="1758"/>
                  </a:lnTo>
                  <a:lnTo>
                    <a:pt x="168" y="1767"/>
                  </a:lnTo>
                  <a:lnTo>
                    <a:pt x="166" y="1772"/>
                  </a:lnTo>
                  <a:lnTo>
                    <a:pt x="164" y="1777"/>
                  </a:lnTo>
                  <a:lnTo>
                    <a:pt x="135" y="1860"/>
                  </a:lnTo>
                  <a:lnTo>
                    <a:pt x="121" y="1905"/>
                  </a:lnTo>
                  <a:lnTo>
                    <a:pt x="113" y="1929"/>
                  </a:lnTo>
                  <a:lnTo>
                    <a:pt x="110" y="1942"/>
                  </a:lnTo>
                  <a:lnTo>
                    <a:pt x="108" y="1948"/>
                  </a:lnTo>
                  <a:lnTo>
                    <a:pt x="106" y="1954"/>
                  </a:lnTo>
                  <a:lnTo>
                    <a:pt x="92" y="2001"/>
                  </a:lnTo>
                  <a:lnTo>
                    <a:pt x="86" y="2026"/>
                  </a:lnTo>
                  <a:lnTo>
                    <a:pt x="83" y="2039"/>
                  </a:lnTo>
                  <a:lnTo>
                    <a:pt x="81" y="2047"/>
                  </a:lnTo>
                  <a:lnTo>
                    <a:pt x="80" y="2053"/>
                  </a:lnTo>
                  <a:lnTo>
                    <a:pt x="66" y="2109"/>
                  </a:lnTo>
                  <a:lnTo>
                    <a:pt x="59" y="2139"/>
                  </a:lnTo>
                  <a:lnTo>
                    <a:pt x="56" y="2155"/>
                  </a:lnTo>
                  <a:lnTo>
                    <a:pt x="55" y="2163"/>
                  </a:lnTo>
                  <a:lnTo>
                    <a:pt x="53" y="2171"/>
                  </a:lnTo>
                  <a:lnTo>
                    <a:pt x="41" y="2241"/>
                  </a:lnTo>
                  <a:lnTo>
                    <a:pt x="33" y="2282"/>
                  </a:lnTo>
                  <a:lnTo>
                    <a:pt x="30" y="2304"/>
                  </a:lnTo>
                  <a:lnTo>
                    <a:pt x="28" y="2315"/>
                  </a:lnTo>
                  <a:lnTo>
                    <a:pt x="26" y="2326"/>
                  </a:lnTo>
                  <a:lnTo>
                    <a:pt x="20" y="2376"/>
                  </a:lnTo>
                  <a:lnTo>
                    <a:pt x="17" y="2405"/>
                  </a:lnTo>
                  <a:lnTo>
                    <a:pt x="15" y="2420"/>
                  </a:lnTo>
                  <a:lnTo>
                    <a:pt x="14" y="2436"/>
                  </a:lnTo>
                  <a:lnTo>
                    <a:pt x="11" y="2472"/>
                  </a:lnTo>
                  <a:lnTo>
                    <a:pt x="8" y="2492"/>
                  </a:lnTo>
                  <a:lnTo>
                    <a:pt x="6" y="2514"/>
                  </a:lnTo>
                  <a:lnTo>
                    <a:pt x="5" y="2539"/>
                  </a:lnTo>
                  <a:lnTo>
                    <a:pt x="3" y="2571"/>
                  </a:lnTo>
                  <a:lnTo>
                    <a:pt x="1" y="2610"/>
                  </a:lnTo>
                  <a:lnTo>
                    <a:pt x="0" y="2703"/>
                  </a:lnTo>
                  <a:lnTo>
                    <a:pt x="0" y="270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423" y="2878"/>
              <a:ext cx="5404" cy="2704"/>
            </a:xfrm>
            <a:custGeom>
              <a:avLst/>
              <a:gdLst>
                <a:gd name="T0" fmla="*/ 8 w 5404"/>
                <a:gd name="T1" fmla="*/ 212 h 2704"/>
                <a:gd name="T2" fmla="*/ 26 w 5404"/>
                <a:gd name="T3" fmla="*/ 378 h 2704"/>
                <a:gd name="T4" fmla="*/ 55 w 5404"/>
                <a:gd name="T5" fmla="*/ 542 h 2704"/>
                <a:gd name="T6" fmla="*/ 83 w 5404"/>
                <a:gd name="T7" fmla="*/ 664 h 2704"/>
                <a:gd name="T8" fmla="*/ 113 w 5404"/>
                <a:gd name="T9" fmla="*/ 776 h 2704"/>
                <a:gd name="T10" fmla="*/ 171 w 5404"/>
                <a:gd name="T11" fmla="*/ 947 h 2704"/>
                <a:gd name="T12" fmla="*/ 227 w 5404"/>
                <a:gd name="T13" fmla="*/ 1086 h 2704"/>
                <a:gd name="T14" fmla="*/ 332 w 5404"/>
                <a:gd name="T15" fmla="*/ 1298 h 2704"/>
                <a:gd name="T16" fmla="*/ 549 w 5404"/>
                <a:gd name="T17" fmla="*/ 1632 h 2704"/>
                <a:gd name="T18" fmla="*/ 1210 w 5404"/>
                <a:gd name="T19" fmla="*/ 2255 h 2704"/>
                <a:gd name="T20" fmla="*/ 1870 w 5404"/>
                <a:gd name="T21" fmla="*/ 2572 h 2704"/>
                <a:gd name="T22" fmla="*/ 2011 w 5404"/>
                <a:gd name="T23" fmla="*/ 2615 h 2704"/>
                <a:gd name="T24" fmla="*/ 2105 w 5404"/>
                <a:gd name="T25" fmla="*/ 2638 h 2704"/>
                <a:gd name="T26" fmla="*/ 2163 w 5404"/>
                <a:gd name="T27" fmla="*/ 2651 h 2704"/>
                <a:gd name="T28" fmla="*/ 2220 w 5404"/>
                <a:gd name="T29" fmla="*/ 2662 h 2704"/>
                <a:gd name="T30" fmla="*/ 2278 w 5404"/>
                <a:gd name="T31" fmla="*/ 2671 h 2704"/>
                <a:gd name="T32" fmla="*/ 2333 w 5404"/>
                <a:gd name="T33" fmla="*/ 2679 h 2704"/>
                <a:gd name="T34" fmla="*/ 2386 w 5404"/>
                <a:gd name="T35" fmla="*/ 2685 h 2704"/>
                <a:gd name="T36" fmla="*/ 2441 w 5404"/>
                <a:gd name="T37" fmla="*/ 2692 h 2704"/>
                <a:gd name="T38" fmla="*/ 2483 w 5404"/>
                <a:gd name="T39" fmla="*/ 2696 h 2704"/>
                <a:gd name="T40" fmla="*/ 2541 w 5404"/>
                <a:gd name="T41" fmla="*/ 2700 h 2704"/>
                <a:gd name="T42" fmla="*/ 2569 w 5404"/>
                <a:gd name="T43" fmla="*/ 2701 h 2704"/>
                <a:gd name="T44" fmla="*/ 2597 w 5404"/>
                <a:gd name="T45" fmla="*/ 2703 h 2704"/>
                <a:gd name="T46" fmla="*/ 2621 w 5404"/>
                <a:gd name="T47" fmla="*/ 2703 h 2704"/>
                <a:gd name="T48" fmla="*/ 2638 w 5404"/>
                <a:gd name="T49" fmla="*/ 2704 h 2704"/>
                <a:gd name="T50" fmla="*/ 2655 w 5404"/>
                <a:gd name="T51" fmla="*/ 2704 h 2704"/>
                <a:gd name="T52" fmla="*/ 2670 w 5404"/>
                <a:gd name="T53" fmla="*/ 2704 h 2704"/>
                <a:gd name="T54" fmla="*/ 2681 w 5404"/>
                <a:gd name="T55" fmla="*/ 2704 h 2704"/>
                <a:gd name="T56" fmla="*/ 2690 w 5404"/>
                <a:gd name="T57" fmla="*/ 2704 h 2704"/>
                <a:gd name="T58" fmla="*/ 2701 w 5404"/>
                <a:gd name="T59" fmla="*/ 2704 h 2704"/>
                <a:gd name="T60" fmla="*/ 2710 w 5404"/>
                <a:gd name="T61" fmla="*/ 2704 h 2704"/>
                <a:gd name="T62" fmla="*/ 2720 w 5404"/>
                <a:gd name="T63" fmla="*/ 2704 h 2704"/>
                <a:gd name="T64" fmla="*/ 2734 w 5404"/>
                <a:gd name="T65" fmla="*/ 2704 h 2704"/>
                <a:gd name="T66" fmla="*/ 2746 w 5404"/>
                <a:gd name="T67" fmla="*/ 2704 h 2704"/>
                <a:gd name="T68" fmla="*/ 2768 w 5404"/>
                <a:gd name="T69" fmla="*/ 2704 h 2704"/>
                <a:gd name="T70" fmla="*/ 2789 w 5404"/>
                <a:gd name="T71" fmla="*/ 2703 h 2704"/>
                <a:gd name="T72" fmla="*/ 2825 w 5404"/>
                <a:gd name="T73" fmla="*/ 2701 h 2704"/>
                <a:gd name="T74" fmla="*/ 2867 w 5404"/>
                <a:gd name="T75" fmla="*/ 2700 h 2704"/>
                <a:gd name="T76" fmla="*/ 2895 w 5404"/>
                <a:gd name="T77" fmla="*/ 2698 h 2704"/>
                <a:gd name="T78" fmla="*/ 2924 w 5404"/>
                <a:gd name="T79" fmla="*/ 2695 h 2704"/>
                <a:gd name="T80" fmla="*/ 2977 w 5404"/>
                <a:gd name="T81" fmla="*/ 2690 h 2704"/>
                <a:gd name="T82" fmla="*/ 3035 w 5404"/>
                <a:gd name="T83" fmla="*/ 2684 h 2704"/>
                <a:gd name="T84" fmla="*/ 3093 w 5404"/>
                <a:gd name="T85" fmla="*/ 2676 h 2704"/>
                <a:gd name="T86" fmla="*/ 3204 w 5404"/>
                <a:gd name="T87" fmla="*/ 2657 h 2704"/>
                <a:gd name="T88" fmla="*/ 3308 w 5404"/>
                <a:gd name="T89" fmla="*/ 2635 h 2704"/>
                <a:gd name="T90" fmla="*/ 3366 w 5404"/>
                <a:gd name="T91" fmla="*/ 2621 h 2704"/>
                <a:gd name="T92" fmla="*/ 3969 w 5404"/>
                <a:gd name="T93" fmla="*/ 2389 h 2704"/>
                <a:gd name="T94" fmla="*/ 4631 w 5404"/>
                <a:gd name="T95" fmla="*/ 1893 h 2704"/>
                <a:gd name="T96" fmla="*/ 4966 w 5404"/>
                <a:gd name="T97" fmla="*/ 1475 h 2704"/>
                <a:gd name="T98" fmla="*/ 5068 w 5404"/>
                <a:gd name="T99" fmla="*/ 1306 h 2704"/>
                <a:gd name="T100" fmla="*/ 5125 w 5404"/>
                <a:gd name="T101" fmla="*/ 1196 h 2704"/>
                <a:gd name="T102" fmla="*/ 5181 w 5404"/>
                <a:gd name="T103" fmla="*/ 1074 h 2704"/>
                <a:gd name="T104" fmla="*/ 5234 w 5404"/>
                <a:gd name="T105" fmla="*/ 940 h 2704"/>
                <a:gd name="T106" fmla="*/ 5288 w 5404"/>
                <a:gd name="T107" fmla="*/ 780 h 2704"/>
                <a:gd name="T108" fmla="*/ 5322 w 5404"/>
                <a:gd name="T109" fmla="*/ 659 h 2704"/>
                <a:gd name="T110" fmla="*/ 5358 w 5404"/>
                <a:gd name="T111" fmla="*/ 488 h 2704"/>
                <a:gd name="T112" fmla="*/ 5377 w 5404"/>
                <a:gd name="T113" fmla="*/ 374 h 2704"/>
                <a:gd name="T114" fmla="*/ 5391 w 5404"/>
                <a:gd name="T115" fmla="*/ 245 h 2704"/>
                <a:gd name="T116" fmla="*/ 5404 w 5404"/>
                <a:gd name="T117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4" h="2704">
                  <a:moveTo>
                    <a:pt x="0" y="0"/>
                  </a:moveTo>
                  <a:lnTo>
                    <a:pt x="1" y="94"/>
                  </a:lnTo>
                  <a:lnTo>
                    <a:pt x="3" y="134"/>
                  </a:lnTo>
                  <a:lnTo>
                    <a:pt x="5" y="163"/>
                  </a:lnTo>
                  <a:lnTo>
                    <a:pt x="6" y="190"/>
                  </a:lnTo>
                  <a:lnTo>
                    <a:pt x="8" y="212"/>
                  </a:lnTo>
                  <a:lnTo>
                    <a:pt x="11" y="233"/>
                  </a:lnTo>
                  <a:lnTo>
                    <a:pt x="14" y="267"/>
                  </a:lnTo>
                  <a:lnTo>
                    <a:pt x="15" y="284"/>
                  </a:lnTo>
                  <a:lnTo>
                    <a:pt x="17" y="300"/>
                  </a:lnTo>
                  <a:lnTo>
                    <a:pt x="20" y="328"/>
                  </a:lnTo>
                  <a:lnTo>
                    <a:pt x="26" y="378"/>
                  </a:lnTo>
                  <a:lnTo>
                    <a:pt x="28" y="389"/>
                  </a:lnTo>
                  <a:lnTo>
                    <a:pt x="30" y="400"/>
                  </a:lnTo>
                  <a:lnTo>
                    <a:pt x="33" y="422"/>
                  </a:lnTo>
                  <a:lnTo>
                    <a:pt x="41" y="463"/>
                  </a:lnTo>
                  <a:lnTo>
                    <a:pt x="53" y="534"/>
                  </a:lnTo>
                  <a:lnTo>
                    <a:pt x="55" y="542"/>
                  </a:lnTo>
                  <a:lnTo>
                    <a:pt x="56" y="550"/>
                  </a:lnTo>
                  <a:lnTo>
                    <a:pt x="59" y="565"/>
                  </a:lnTo>
                  <a:lnTo>
                    <a:pt x="66" y="595"/>
                  </a:lnTo>
                  <a:lnTo>
                    <a:pt x="80" y="652"/>
                  </a:lnTo>
                  <a:lnTo>
                    <a:pt x="81" y="658"/>
                  </a:lnTo>
                  <a:lnTo>
                    <a:pt x="83" y="664"/>
                  </a:lnTo>
                  <a:lnTo>
                    <a:pt x="86" y="678"/>
                  </a:lnTo>
                  <a:lnTo>
                    <a:pt x="92" y="703"/>
                  </a:lnTo>
                  <a:lnTo>
                    <a:pt x="106" y="750"/>
                  </a:lnTo>
                  <a:lnTo>
                    <a:pt x="108" y="757"/>
                  </a:lnTo>
                  <a:lnTo>
                    <a:pt x="110" y="763"/>
                  </a:lnTo>
                  <a:lnTo>
                    <a:pt x="113" y="776"/>
                  </a:lnTo>
                  <a:lnTo>
                    <a:pt x="121" y="799"/>
                  </a:lnTo>
                  <a:lnTo>
                    <a:pt x="135" y="843"/>
                  </a:lnTo>
                  <a:lnTo>
                    <a:pt x="164" y="926"/>
                  </a:lnTo>
                  <a:lnTo>
                    <a:pt x="166" y="932"/>
                  </a:lnTo>
                  <a:lnTo>
                    <a:pt x="168" y="937"/>
                  </a:lnTo>
                  <a:lnTo>
                    <a:pt x="171" y="947"/>
                  </a:lnTo>
                  <a:lnTo>
                    <a:pt x="179" y="965"/>
                  </a:lnTo>
                  <a:lnTo>
                    <a:pt x="193" y="1002"/>
                  </a:lnTo>
                  <a:lnTo>
                    <a:pt x="221" y="1072"/>
                  </a:lnTo>
                  <a:lnTo>
                    <a:pt x="222" y="1075"/>
                  </a:lnTo>
                  <a:lnTo>
                    <a:pt x="224" y="1080"/>
                  </a:lnTo>
                  <a:lnTo>
                    <a:pt x="227" y="1086"/>
                  </a:lnTo>
                  <a:lnTo>
                    <a:pt x="235" y="1102"/>
                  </a:lnTo>
                  <a:lnTo>
                    <a:pt x="248" y="1132"/>
                  </a:lnTo>
                  <a:lnTo>
                    <a:pt x="274" y="1188"/>
                  </a:lnTo>
                  <a:lnTo>
                    <a:pt x="329" y="1292"/>
                  </a:lnTo>
                  <a:lnTo>
                    <a:pt x="331" y="1295"/>
                  </a:lnTo>
                  <a:lnTo>
                    <a:pt x="332" y="1298"/>
                  </a:lnTo>
                  <a:lnTo>
                    <a:pt x="335" y="1304"/>
                  </a:lnTo>
                  <a:lnTo>
                    <a:pt x="342" y="1317"/>
                  </a:lnTo>
                  <a:lnTo>
                    <a:pt x="354" y="1341"/>
                  </a:lnTo>
                  <a:lnTo>
                    <a:pt x="381" y="1384"/>
                  </a:lnTo>
                  <a:lnTo>
                    <a:pt x="434" y="1469"/>
                  </a:lnTo>
                  <a:lnTo>
                    <a:pt x="549" y="1632"/>
                  </a:lnTo>
                  <a:lnTo>
                    <a:pt x="655" y="1764"/>
                  </a:lnTo>
                  <a:lnTo>
                    <a:pt x="770" y="1891"/>
                  </a:lnTo>
                  <a:lnTo>
                    <a:pt x="884" y="2000"/>
                  </a:lnTo>
                  <a:lnTo>
                    <a:pt x="989" y="2092"/>
                  </a:lnTo>
                  <a:lnTo>
                    <a:pt x="1103" y="2180"/>
                  </a:lnTo>
                  <a:lnTo>
                    <a:pt x="1210" y="2255"/>
                  </a:lnTo>
                  <a:lnTo>
                    <a:pt x="1315" y="2321"/>
                  </a:lnTo>
                  <a:lnTo>
                    <a:pt x="1430" y="2386"/>
                  </a:lnTo>
                  <a:lnTo>
                    <a:pt x="1536" y="2439"/>
                  </a:lnTo>
                  <a:lnTo>
                    <a:pt x="1651" y="2491"/>
                  </a:lnTo>
                  <a:lnTo>
                    <a:pt x="1763" y="2536"/>
                  </a:lnTo>
                  <a:lnTo>
                    <a:pt x="1870" y="2572"/>
                  </a:lnTo>
                  <a:lnTo>
                    <a:pt x="1984" y="2607"/>
                  </a:lnTo>
                  <a:lnTo>
                    <a:pt x="1986" y="2609"/>
                  </a:lnTo>
                  <a:lnTo>
                    <a:pt x="1988" y="2609"/>
                  </a:lnTo>
                  <a:lnTo>
                    <a:pt x="1991" y="2609"/>
                  </a:lnTo>
                  <a:lnTo>
                    <a:pt x="1997" y="2612"/>
                  </a:lnTo>
                  <a:lnTo>
                    <a:pt x="2011" y="2615"/>
                  </a:lnTo>
                  <a:lnTo>
                    <a:pt x="2038" y="2621"/>
                  </a:lnTo>
                  <a:lnTo>
                    <a:pt x="2091" y="2634"/>
                  </a:lnTo>
                  <a:lnTo>
                    <a:pt x="2093" y="2635"/>
                  </a:lnTo>
                  <a:lnTo>
                    <a:pt x="2094" y="2635"/>
                  </a:lnTo>
                  <a:lnTo>
                    <a:pt x="2097" y="2637"/>
                  </a:lnTo>
                  <a:lnTo>
                    <a:pt x="2105" y="2638"/>
                  </a:lnTo>
                  <a:lnTo>
                    <a:pt x="2119" y="2642"/>
                  </a:lnTo>
                  <a:lnTo>
                    <a:pt x="2149" y="2648"/>
                  </a:lnTo>
                  <a:lnTo>
                    <a:pt x="2151" y="2648"/>
                  </a:lnTo>
                  <a:lnTo>
                    <a:pt x="2152" y="2648"/>
                  </a:lnTo>
                  <a:lnTo>
                    <a:pt x="2155" y="2649"/>
                  </a:lnTo>
                  <a:lnTo>
                    <a:pt x="2163" y="2651"/>
                  </a:lnTo>
                  <a:lnTo>
                    <a:pt x="2177" y="2653"/>
                  </a:lnTo>
                  <a:lnTo>
                    <a:pt x="2206" y="2659"/>
                  </a:lnTo>
                  <a:lnTo>
                    <a:pt x="2209" y="2659"/>
                  </a:lnTo>
                  <a:lnTo>
                    <a:pt x="2210" y="2659"/>
                  </a:lnTo>
                  <a:lnTo>
                    <a:pt x="2213" y="2660"/>
                  </a:lnTo>
                  <a:lnTo>
                    <a:pt x="2220" y="2662"/>
                  </a:lnTo>
                  <a:lnTo>
                    <a:pt x="2235" y="2664"/>
                  </a:lnTo>
                  <a:lnTo>
                    <a:pt x="2264" y="2668"/>
                  </a:lnTo>
                  <a:lnTo>
                    <a:pt x="2265" y="2668"/>
                  </a:lnTo>
                  <a:lnTo>
                    <a:pt x="2267" y="2670"/>
                  </a:lnTo>
                  <a:lnTo>
                    <a:pt x="2270" y="2670"/>
                  </a:lnTo>
                  <a:lnTo>
                    <a:pt x="2278" y="2671"/>
                  </a:lnTo>
                  <a:lnTo>
                    <a:pt x="2292" y="2673"/>
                  </a:lnTo>
                  <a:lnTo>
                    <a:pt x="2320" y="2678"/>
                  </a:lnTo>
                  <a:lnTo>
                    <a:pt x="2322" y="2678"/>
                  </a:lnTo>
                  <a:lnTo>
                    <a:pt x="2323" y="2678"/>
                  </a:lnTo>
                  <a:lnTo>
                    <a:pt x="2326" y="2678"/>
                  </a:lnTo>
                  <a:lnTo>
                    <a:pt x="2333" y="2679"/>
                  </a:lnTo>
                  <a:lnTo>
                    <a:pt x="2347" y="2681"/>
                  </a:lnTo>
                  <a:lnTo>
                    <a:pt x="2373" y="2684"/>
                  </a:lnTo>
                  <a:lnTo>
                    <a:pt x="2375" y="2684"/>
                  </a:lnTo>
                  <a:lnTo>
                    <a:pt x="2376" y="2685"/>
                  </a:lnTo>
                  <a:lnTo>
                    <a:pt x="2380" y="2685"/>
                  </a:lnTo>
                  <a:lnTo>
                    <a:pt x="2386" y="2685"/>
                  </a:lnTo>
                  <a:lnTo>
                    <a:pt x="2400" y="2687"/>
                  </a:lnTo>
                  <a:lnTo>
                    <a:pt x="2425" y="2690"/>
                  </a:lnTo>
                  <a:lnTo>
                    <a:pt x="2428" y="2690"/>
                  </a:lnTo>
                  <a:lnTo>
                    <a:pt x="2430" y="2690"/>
                  </a:lnTo>
                  <a:lnTo>
                    <a:pt x="2433" y="2692"/>
                  </a:lnTo>
                  <a:lnTo>
                    <a:pt x="2441" y="2692"/>
                  </a:lnTo>
                  <a:lnTo>
                    <a:pt x="2455" y="2693"/>
                  </a:lnTo>
                  <a:lnTo>
                    <a:pt x="2456" y="2693"/>
                  </a:lnTo>
                  <a:lnTo>
                    <a:pt x="2458" y="2693"/>
                  </a:lnTo>
                  <a:lnTo>
                    <a:pt x="2461" y="2693"/>
                  </a:lnTo>
                  <a:lnTo>
                    <a:pt x="2469" y="2695"/>
                  </a:lnTo>
                  <a:lnTo>
                    <a:pt x="2483" y="2696"/>
                  </a:lnTo>
                  <a:lnTo>
                    <a:pt x="2485" y="2696"/>
                  </a:lnTo>
                  <a:lnTo>
                    <a:pt x="2486" y="2696"/>
                  </a:lnTo>
                  <a:lnTo>
                    <a:pt x="2491" y="2696"/>
                  </a:lnTo>
                  <a:lnTo>
                    <a:pt x="2497" y="2696"/>
                  </a:lnTo>
                  <a:lnTo>
                    <a:pt x="2511" y="2698"/>
                  </a:lnTo>
                  <a:lnTo>
                    <a:pt x="2541" y="2700"/>
                  </a:lnTo>
                  <a:lnTo>
                    <a:pt x="2543" y="2700"/>
                  </a:lnTo>
                  <a:lnTo>
                    <a:pt x="2544" y="2700"/>
                  </a:lnTo>
                  <a:lnTo>
                    <a:pt x="2547" y="2700"/>
                  </a:lnTo>
                  <a:lnTo>
                    <a:pt x="2554" y="2701"/>
                  </a:lnTo>
                  <a:lnTo>
                    <a:pt x="2568" y="2701"/>
                  </a:lnTo>
                  <a:lnTo>
                    <a:pt x="2569" y="2701"/>
                  </a:lnTo>
                  <a:lnTo>
                    <a:pt x="2571" y="2701"/>
                  </a:lnTo>
                  <a:lnTo>
                    <a:pt x="2574" y="2701"/>
                  </a:lnTo>
                  <a:lnTo>
                    <a:pt x="2580" y="2701"/>
                  </a:lnTo>
                  <a:lnTo>
                    <a:pt x="2594" y="2703"/>
                  </a:lnTo>
                  <a:lnTo>
                    <a:pt x="2596" y="2703"/>
                  </a:lnTo>
                  <a:lnTo>
                    <a:pt x="2597" y="2703"/>
                  </a:lnTo>
                  <a:lnTo>
                    <a:pt x="2601" y="2703"/>
                  </a:lnTo>
                  <a:lnTo>
                    <a:pt x="2607" y="2703"/>
                  </a:lnTo>
                  <a:lnTo>
                    <a:pt x="2608" y="2703"/>
                  </a:lnTo>
                  <a:lnTo>
                    <a:pt x="2612" y="2703"/>
                  </a:lnTo>
                  <a:lnTo>
                    <a:pt x="2615" y="2703"/>
                  </a:lnTo>
                  <a:lnTo>
                    <a:pt x="2621" y="2703"/>
                  </a:lnTo>
                  <a:lnTo>
                    <a:pt x="2623" y="2703"/>
                  </a:lnTo>
                  <a:lnTo>
                    <a:pt x="2624" y="2703"/>
                  </a:lnTo>
                  <a:lnTo>
                    <a:pt x="2627" y="2704"/>
                  </a:lnTo>
                  <a:lnTo>
                    <a:pt x="2635" y="2704"/>
                  </a:lnTo>
                  <a:lnTo>
                    <a:pt x="2637" y="2704"/>
                  </a:lnTo>
                  <a:lnTo>
                    <a:pt x="2638" y="2704"/>
                  </a:lnTo>
                  <a:lnTo>
                    <a:pt x="2641" y="2704"/>
                  </a:lnTo>
                  <a:lnTo>
                    <a:pt x="2648" y="2704"/>
                  </a:lnTo>
                  <a:lnTo>
                    <a:pt x="2649" y="2704"/>
                  </a:lnTo>
                  <a:lnTo>
                    <a:pt x="2651" y="2704"/>
                  </a:lnTo>
                  <a:lnTo>
                    <a:pt x="2654" y="2704"/>
                  </a:lnTo>
                  <a:lnTo>
                    <a:pt x="2655" y="2704"/>
                  </a:lnTo>
                  <a:lnTo>
                    <a:pt x="2657" y="2704"/>
                  </a:lnTo>
                  <a:lnTo>
                    <a:pt x="2660" y="2704"/>
                  </a:lnTo>
                  <a:lnTo>
                    <a:pt x="2663" y="2704"/>
                  </a:lnTo>
                  <a:lnTo>
                    <a:pt x="2665" y="2704"/>
                  </a:lnTo>
                  <a:lnTo>
                    <a:pt x="2668" y="2704"/>
                  </a:lnTo>
                  <a:lnTo>
                    <a:pt x="2670" y="2704"/>
                  </a:lnTo>
                  <a:lnTo>
                    <a:pt x="2671" y="2704"/>
                  </a:lnTo>
                  <a:lnTo>
                    <a:pt x="2674" y="2704"/>
                  </a:lnTo>
                  <a:lnTo>
                    <a:pt x="2676" y="2704"/>
                  </a:lnTo>
                  <a:lnTo>
                    <a:pt x="2677" y="2704"/>
                  </a:lnTo>
                  <a:lnTo>
                    <a:pt x="2679" y="2704"/>
                  </a:lnTo>
                  <a:lnTo>
                    <a:pt x="2681" y="2704"/>
                  </a:lnTo>
                  <a:lnTo>
                    <a:pt x="2682" y="2704"/>
                  </a:lnTo>
                  <a:lnTo>
                    <a:pt x="2684" y="2704"/>
                  </a:lnTo>
                  <a:lnTo>
                    <a:pt x="2685" y="2704"/>
                  </a:lnTo>
                  <a:lnTo>
                    <a:pt x="2687" y="2704"/>
                  </a:lnTo>
                  <a:lnTo>
                    <a:pt x="2688" y="2704"/>
                  </a:lnTo>
                  <a:lnTo>
                    <a:pt x="2690" y="2704"/>
                  </a:lnTo>
                  <a:lnTo>
                    <a:pt x="2692" y="2704"/>
                  </a:lnTo>
                  <a:lnTo>
                    <a:pt x="2693" y="2704"/>
                  </a:lnTo>
                  <a:lnTo>
                    <a:pt x="2695" y="2704"/>
                  </a:lnTo>
                  <a:lnTo>
                    <a:pt x="2698" y="2704"/>
                  </a:lnTo>
                  <a:lnTo>
                    <a:pt x="2699" y="2704"/>
                  </a:lnTo>
                  <a:lnTo>
                    <a:pt x="2701" y="2704"/>
                  </a:lnTo>
                  <a:lnTo>
                    <a:pt x="2702" y="2704"/>
                  </a:lnTo>
                  <a:lnTo>
                    <a:pt x="2704" y="2704"/>
                  </a:lnTo>
                  <a:lnTo>
                    <a:pt x="2706" y="2704"/>
                  </a:lnTo>
                  <a:lnTo>
                    <a:pt x="2707" y="2704"/>
                  </a:lnTo>
                  <a:lnTo>
                    <a:pt x="2709" y="2704"/>
                  </a:lnTo>
                  <a:lnTo>
                    <a:pt x="2710" y="2704"/>
                  </a:lnTo>
                  <a:lnTo>
                    <a:pt x="2712" y="2704"/>
                  </a:lnTo>
                  <a:lnTo>
                    <a:pt x="2713" y="2704"/>
                  </a:lnTo>
                  <a:lnTo>
                    <a:pt x="2715" y="2704"/>
                  </a:lnTo>
                  <a:lnTo>
                    <a:pt x="2717" y="2704"/>
                  </a:lnTo>
                  <a:lnTo>
                    <a:pt x="2718" y="2704"/>
                  </a:lnTo>
                  <a:lnTo>
                    <a:pt x="2720" y="2704"/>
                  </a:lnTo>
                  <a:lnTo>
                    <a:pt x="2721" y="2704"/>
                  </a:lnTo>
                  <a:lnTo>
                    <a:pt x="2723" y="2704"/>
                  </a:lnTo>
                  <a:lnTo>
                    <a:pt x="2726" y="2704"/>
                  </a:lnTo>
                  <a:lnTo>
                    <a:pt x="2728" y="2704"/>
                  </a:lnTo>
                  <a:lnTo>
                    <a:pt x="2729" y="2704"/>
                  </a:lnTo>
                  <a:lnTo>
                    <a:pt x="2734" y="2704"/>
                  </a:lnTo>
                  <a:lnTo>
                    <a:pt x="2735" y="2704"/>
                  </a:lnTo>
                  <a:lnTo>
                    <a:pt x="2737" y="2704"/>
                  </a:lnTo>
                  <a:lnTo>
                    <a:pt x="2740" y="2704"/>
                  </a:lnTo>
                  <a:lnTo>
                    <a:pt x="2742" y="2704"/>
                  </a:lnTo>
                  <a:lnTo>
                    <a:pt x="2743" y="2704"/>
                  </a:lnTo>
                  <a:lnTo>
                    <a:pt x="2746" y="2704"/>
                  </a:lnTo>
                  <a:lnTo>
                    <a:pt x="2753" y="2704"/>
                  </a:lnTo>
                  <a:lnTo>
                    <a:pt x="2754" y="2704"/>
                  </a:lnTo>
                  <a:lnTo>
                    <a:pt x="2756" y="2704"/>
                  </a:lnTo>
                  <a:lnTo>
                    <a:pt x="2760" y="2704"/>
                  </a:lnTo>
                  <a:lnTo>
                    <a:pt x="2767" y="2704"/>
                  </a:lnTo>
                  <a:lnTo>
                    <a:pt x="2768" y="2704"/>
                  </a:lnTo>
                  <a:lnTo>
                    <a:pt x="2771" y="2704"/>
                  </a:lnTo>
                  <a:lnTo>
                    <a:pt x="2775" y="2704"/>
                  </a:lnTo>
                  <a:lnTo>
                    <a:pt x="2781" y="2703"/>
                  </a:lnTo>
                  <a:lnTo>
                    <a:pt x="2782" y="2703"/>
                  </a:lnTo>
                  <a:lnTo>
                    <a:pt x="2786" y="2703"/>
                  </a:lnTo>
                  <a:lnTo>
                    <a:pt x="2789" y="2703"/>
                  </a:lnTo>
                  <a:lnTo>
                    <a:pt x="2795" y="2703"/>
                  </a:lnTo>
                  <a:lnTo>
                    <a:pt x="2811" y="2703"/>
                  </a:lnTo>
                  <a:lnTo>
                    <a:pt x="2812" y="2703"/>
                  </a:lnTo>
                  <a:lnTo>
                    <a:pt x="2814" y="2703"/>
                  </a:lnTo>
                  <a:lnTo>
                    <a:pt x="2817" y="2703"/>
                  </a:lnTo>
                  <a:lnTo>
                    <a:pt x="2825" y="2701"/>
                  </a:lnTo>
                  <a:lnTo>
                    <a:pt x="2839" y="2701"/>
                  </a:lnTo>
                  <a:lnTo>
                    <a:pt x="2840" y="2701"/>
                  </a:lnTo>
                  <a:lnTo>
                    <a:pt x="2842" y="2701"/>
                  </a:lnTo>
                  <a:lnTo>
                    <a:pt x="2845" y="2701"/>
                  </a:lnTo>
                  <a:lnTo>
                    <a:pt x="2853" y="2700"/>
                  </a:lnTo>
                  <a:lnTo>
                    <a:pt x="2867" y="2700"/>
                  </a:lnTo>
                  <a:lnTo>
                    <a:pt x="2869" y="2700"/>
                  </a:lnTo>
                  <a:lnTo>
                    <a:pt x="2870" y="2700"/>
                  </a:lnTo>
                  <a:lnTo>
                    <a:pt x="2873" y="2700"/>
                  </a:lnTo>
                  <a:lnTo>
                    <a:pt x="2880" y="2698"/>
                  </a:lnTo>
                  <a:lnTo>
                    <a:pt x="2894" y="2698"/>
                  </a:lnTo>
                  <a:lnTo>
                    <a:pt x="2895" y="2698"/>
                  </a:lnTo>
                  <a:lnTo>
                    <a:pt x="2897" y="2698"/>
                  </a:lnTo>
                  <a:lnTo>
                    <a:pt x="2900" y="2696"/>
                  </a:lnTo>
                  <a:lnTo>
                    <a:pt x="2906" y="2696"/>
                  </a:lnTo>
                  <a:lnTo>
                    <a:pt x="2920" y="2696"/>
                  </a:lnTo>
                  <a:lnTo>
                    <a:pt x="2922" y="2695"/>
                  </a:lnTo>
                  <a:lnTo>
                    <a:pt x="2924" y="2695"/>
                  </a:lnTo>
                  <a:lnTo>
                    <a:pt x="2927" y="2695"/>
                  </a:lnTo>
                  <a:lnTo>
                    <a:pt x="2933" y="2695"/>
                  </a:lnTo>
                  <a:lnTo>
                    <a:pt x="2947" y="2693"/>
                  </a:lnTo>
                  <a:lnTo>
                    <a:pt x="2974" y="2690"/>
                  </a:lnTo>
                  <a:lnTo>
                    <a:pt x="2975" y="2690"/>
                  </a:lnTo>
                  <a:lnTo>
                    <a:pt x="2977" y="2690"/>
                  </a:lnTo>
                  <a:lnTo>
                    <a:pt x="2980" y="2690"/>
                  </a:lnTo>
                  <a:lnTo>
                    <a:pt x="2988" y="2689"/>
                  </a:lnTo>
                  <a:lnTo>
                    <a:pt x="3002" y="2687"/>
                  </a:lnTo>
                  <a:lnTo>
                    <a:pt x="3032" y="2684"/>
                  </a:lnTo>
                  <a:lnTo>
                    <a:pt x="3033" y="2684"/>
                  </a:lnTo>
                  <a:lnTo>
                    <a:pt x="3035" y="2684"/>
                  </a:lnTo>
                  <a:lnTo>
                    <a:pt x="3038" y="2684"/>
                  </a:lnTo>
                  <a:lnTo>
                    <a:pt x="3046" y="2682"/>
                  </a:lnTo>
                  <a:lnTo>
                    <a:pt x="3060" y="2681"/>
                  </a:lnTo>
                  <a:lnTo>
                    <a:pt x="3088" y="2676"/>
                  </a:lnTo>
                  <a:lnTo>
                    <a:pt x="3090" y="2676"/>
                  </a:lnTo>
                  <a:lnTo>
                    <a:pt x="3093" y="2676"/>
                  </a:lnTo>
                  <a:lnTo>
                    <a:pt x="3096" y="2676"/>
                  </a:lnTo>
                  <a:lnTo>
                    <a:pt x="3102" y="2675"/>
                  </a:lnTo>
                  <a:lnTo>
                    <a:pt x="3116" y="2673"/>
                  </a:lnTo>
                  <a:lnTo>
                    <a:pt x="3145" y="2668"/>
                  </a:lnTo>
                  <a:lnTo>
                    <a:pt x="3203" y="2657"/>
                  </a:lnTo>
                  <a:lnTo>
                    <a:pt x="3204" y="2657"/>
                  </a:lnTo>
                  <a:lnTo>
                    <a:pt x="3206" y="2657"/>
                  </a:lnTo>
                  <a:lnTo>
                    <a:pt x="3209" y="2657"/>
                  </a:lnTo>
                  <a:lnTo>
                    <a:pt x="3215" y="2656"/>
                  </a:lnTo>
                  <a:lnTo>
                    <a:pt x="3228" y="2653"/>
                  </a:lnTo>
                  <a:lnTo>
                    <a:pt x="3254" y="2648"/>
                  </a:lnTo>
                  <a:lnTo>
                    <a:pt x="3308" y="2635"/>
                  </a:lnTo>
                  <a:lnTo>
                    <a:pt x="3309" y="2635"/>
                  </a:lnTo>
                  <a:lnTo>
                    <a:pt x="3311" y="2635"/>
                  </a:lnTo>
                  <a:lnTo>
                    <a:pt x="3315" y="2634"/>
                  </a:lnTo>
                  <a:lnTo>
                    <a:pt x="3322" y="2632"/>
                  </a:lnTo>
                  <a:lnTo>
                    <a:pt x="3336" y="2629"/>
                  </a:lnTo>
                  <a:lnTo>
                    <a:pt x="3366" y="2621"/>
                  </a:lnTo>
                  <a:lnTo>
                    <a:pt x="3422" y="2607"/>
                  </a:lnTo>
                  <a:lnTo>
                    <a:pt x="3529" y="2574"/>
                  </a:lnTo>
                  <a:lnTo>
                    <a:pt x="3634" y="2538"/>
                  </a:lnTo>
                  <a:lnTo>
                    <a:pt x="3748" y="2494"/>
                  </a:lnTo>
                  <a:lnTo>
                    <a:pt x="3853" y="2447"/>
                  </a:lnTo>
                  <a:lnTo>
                    <a:pt x="3969" y="2389"/>
                  </a:lnTo>
                  <a:lnTo>
                    <a:pt x="4076" y="2328"/>
                  </a:lnTo>
                  <a:lnTo>
                    <a:pt x="4181" y="2263"/>
                  </a:lnTo>
                  <a:lnTo>
                    <a:pt x="4295" y="2183"/>
                  </a:lnTo>
                  <a:lnTo>
                    <a:pt x="4402" y="2102"/>
                  </a:lnTo>
                  <a:lnTo>
                    <a:pt x="4518" y="2001"/>
                  </a:lnTo>
                  <a:lnTo>
                    <a:pt x="4631" y="1893"/>
                  </a:lnTo>
                  <a:lnTo>
                    <a:pt x="4737" y="1778"/>
                  </a:lnTo>
                  <a:lnTo>
                    <a:pt x="4852" y="1637"/>
                  </a:lnTo>
                  <a:lnTo>
                    <a:pt x="4958" y="1485"/>
                  </a:lnTo>
                  <a:lnTo>
                    <a:pt x="4960" y="1483"/>
                  </a:lnTo>
                  <a:lnTo>
                    <a:pt x="4963" y="1480"/>
                  </a:lnTo>
                  <a:lnTo>
                    <a:pt x="4966" y="1475"/>
                  </a:lnTo>
                  <a:lnTo>
                    <a:pt x="4972" y="1466"/>
                  </a:lnTo>
                  <a:lnTo>
                    <a:pt x="4985" y="1444"/>
                  </a:lnTo>
                  <a:lnTo>
                    <a:pt x="5012" y="1402"/>
                  </a:lnTo>
                  <a:lnTo>
                    <a:pt x="5063" y="1312"/>
                  </a:lnTo>
                  <a:lnTo>
                    <a:pt x="5067" y="1309"/>
                  </a:lnTo>
                  <a:lnTo>
                    <a:pt x="5068" y="1306"/>
                  </a:lnTo>
                  <a:lnTo>
                    <a:pt x="5071" y="1298"/>
                  </a:lnTo>
                  <a:lnTo>
                    <a:pt x="5078" y="1286"/>
                  </a:lnTo>
                  <a:lnTo>
                    <a:pt x="5093" y="1259"/>
                  </a:lnTo>
                  <a:lnTo>
                    <a:pt x="5121" y="1202"/>
                  </a:lnTo>
                  <a:lnTo>
                    <a:pt x="5123" y="1199"/>
                  </a:lnTo>
                  <a:lnTo>
                    <a:pt x="5125" y="1196"/>
                  </a:lnTo>
                  <a:lnTo>
                    <a:pt x="5128" y="1188"/>
                  </a:lnTo>
                  <a:lnTo>
                    <a:pt x="5136" y="1174"/>
                  </a:lnTo>
                  <a:lnTo>
                    <a:pt x="5150" y="1144"/>
                  </a:lnTo>
                  <a:lnTo>
                    <a:pt x="5178" y="1080"/>
                  </a:lnTo>
                  <a:lnTo>
                    <a:pt x="5179" y="1077"/>
                  </a:lnTo>
                  <a:lnTo>
                    <a:pt x="5181" y="1074"/>
                  </a:lnTo>
                  <a:lnTo>
                    <a:pt x="5184" y="1066"/>
                  </a:lnTo>
                  <a:lnTo>
                    <a:pt x="5192" y="1050"/>
                  </a:lnTo>
                  <a:lnTo>
                    <a:pt x="5205" y="1017"/>
                  </a:lnTo>
                  <a:lnTo>
                    <a:pt x="5231" y="950"/>
                  </a:lnTo>
                  <a:lnTo>
                    <a:pt x="5233" y="945"/>
                  </a:lnTo>
                  <a:lnTo>
                    <a:pt x="5234" y="940"/>
                  </a:lnTo>
                  <a:lnTo>
                    <a:pt x="5237" y="931"/>
                  </a:lnTo>
                  <a:lnTo>
                    <a:pt x="5244" y="914"/>
                  </a:lnTo>
                  <a:lnTo>
                    <a:pt x="5258" y="874"/>
                  </a:lnTo>
                  <a:lnTo>
                    <a:pt x="5284" y="793"/>
                  </a:lnTo>
                  <a:lnTo>
                    <a:pt x="5286" y="787"/>
                  </a:lnTo>
                  <a:lnTo>
                    <a:pt x="5288" y="780"/>
                  </a:lnTo>
                  <a:lnTo>
                    <a:pt x="5292" y="768"/>
                  </a:lnTo>
                  <a:lnTo>
                    <a:pt x="5299" y="743"/>
                  </a:lnTo>
                  <a:lnTo>
                    <a:pt x="5314" y="689"/>
                  </a:lnTo>
                  <a:lnTo>
                    <a:pt x="5316" y="681"/>
                  </a:lnTo>
                  <a:lnTo>
                    <a:pt x="5317" y="675"/>
                  </a:lnTo>
                  <a:lnTo>
                    <a:pt x="5322" y="659"/>
                  </a:lnTo>
                  <a:lnTo>
                    <a:pt x="5328" y="630"/>
                  </a:lnTo>
                  <a:lnTo>
                    <a:pt x="5344" y="564"/>
                  </a:lnTo>
                  <a:lnTo>
                    <a:pt x="5346" y="556"/>
                  </a:lnTo>
                  <a:lnTo>
                    <a:pt x="5347" y="546"/>
                  </a:lnTo>
                  <a:lnTo>
                    <a:pt x="5350" y="528"/>
                  </a:lnTo>
                  <a:lnTo>
                    <a:pt x="5358" y="488"/>
                  </a:lnTo>
                  <a:lnTo>
                    <a:pt x="5360" y="479"/>
                  </a:lnTo>
                  <a:lnTo>
                    <a:pt x="5363" y="468"/>
                  </a:lnTo>
                  <a:lnTo>
                    <a:pt x="5366" y="448"/>
                  </a:lnTo>
                  <a:lnTo>
                    <a:pt x="5374" y="400"/>
                  </a:lnTo>
                  <a:lnTo>
                    <a:pt x="5375" y="388"/>
                  </a:lnTo>
                  <a:lnTo>
                    <a:pt x="5377" y="374"/>
                  </a:lnTo>
                  <a:lnTo>
                    <a:pt x="5380" y="347"/>
                  </a:lnTo>
                  <a:lnTo>
                    <a:pt x="5383" y="331"/>
                  </a:lnTo>
                  <a:lnTo>
                    <a:pt x="5385" y="317"/>
                  </a:lnTo>
                  <a:lnTo>
                    <a:pt x="5388" y="283"/>
                  </a:lnTo>
                  <a:lnTo>
                    <a:pt x="5389" y="265"/>
                  </a:lnTo>
                  <a:lnTo>
                    <a:pt x="5391" y="245"/>
                  </a:lnTo>
                  <a:lnTo>
                    <a:pt x="5394" y="225"/>
                  </a:lnTo>
                  <a:lnTo>
                    <a:pt x="5396" y="201"/>
                  </a:lnTo>
                  <a:lnTo>
                    <a:pt x="5397" y="173"/>
                  </a:lnTo>
                  <a:lnTo>
                    <a:pt x="5399" y="142"/>
                  </a:lnTo>
                  <a:lnTo>
                    <a:pt x="5400" y="101"/>
                  </a:lnTo>
                  <a:lnTo>
                    <a:pt x="5404" y="0"/>
                  </a:lnTo>
                </a:path>
              </a:pathLst>
            </a:custGeom>
            <a:noFill/>
            <a:ln w="13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423" y="174"/>
              <a:ext cx="5404" cy="2703"/>
            </a:xfrm>
            <a:custGeom>
              <a:avLst/>
              <a:gdLst>
                <a:gd name="T0" fmla="*/ 8 w 5404"/>
                <a:gd name="T1" fmla="*/ 2492 h 2703"/>
                <a:gd name="T2" fmla="*/ 26 w 5404"/>
                <a:gd name="T3" fmla="*/ 2326 h 2703"/>
                <a:gd name="T4" fmla="*/ 55 w 5404"/>
                <a:gd name="T5" fmla="*/ 2163 h 2703"/>
                <a:gd name="T6" fmla="*/ 83 w 5404"/>
                <a:gd name="T7" fmla="*/ 2039 h 2703"/>
                <a:gd name="T8" fmla="*/ 113 w 5404"/>
                <a:gd name="T9" fmla="*/ 1929 h 2703"/>
                <a:gd name="T10" fmla="*/ 171 w 5404"/>
                <a:gd name="T11" fmla="*/ 1758 h 2703"/>
                <a:gd name="T12" fmla="*/ 227 w 5404"/>
                <a:gd name="T13" fmla="*/ 1617 h 2703"/>
                <a:gd name="T14" fmla="*/ 332 w 5404"/>
                <a:gd name="T15" fmla="*/ 1406 h 2703"/>
                <a:gd name="T16" fmla="*/ 549 w 5404"/>
                <a:gd name="T17" fmla="*/ 1072 h 2703"/>
                <a:gd name="T18" fmla="*/ 1210 w 5404"/>
                <a:gd name="T19" fmla="*/ 449 h 2703"/>
                <a:gd name="T20" fmla="*/ 1870 w 5404"/>
                <a:gd name="T21" fmla="*/ 132 h 2703"/>
                <a:gd name="T22" fmla="*/ 2011 w 5404"/>
                <a:gd name="T23" fmla="*/ 90 h 2703"/>
                <a:gd name="T24" fmla="*/ 2105 w 5404"/>
                <a:gd name="T25" fmla="*/ 66 h 2703"/>
                <a:gd name="T26" fmla="*/ 2163 w 5404"/>
                <a:gd name="T27" fmla="*/ 54 h 2703"/>
                <a:gd name="T28" fmla="*/ 2220 w 5404"/>
                <a:gd name="T29" fmla="*/ 43 h 2703"/>
                <a:gd name="T30" fmla="*/ 2278 w 5404"/>
                <a:gd name="T31" fmla="*/ 33 h 2703"/>
                <a:gd name="T32" fmla="*/ 2333 w 5404"/>
                <a:gd name="T33" fmla="*/ 25 h 2703"/>
                <a:gd name="T34" fmla="*/ 2386 w 5404"/>
                <a:gd name="T35" fmla="*/ 19 h 2703"/>
                <a:gd name="T36" fmla="*/ 2441 w 5404"/>
                <a:gd name="T37" fmla="*/ 13 h 2703"/>
                <a:gd name="T38" fmla="*/ 2483 w 5404"/>
                <a:gd name="T39" fmla="*/ 8 h 2703"/>
                <a:gd name="T40" fmla="*/ 2541 w 5404"/>
                <a:gd name="T41" fmla="*/ 5 h 2703"/>
                <a:gd name="T42" fmla="*/ 2569 w 5404"/>
                <a:gd name="T43" fmla="*/ 3 h 2703"/>
                <a:gd name="T44" fmla="*/ 2597 w 5404"/>
                <a:gd name="T45" fmla="*/ 2 h 2703"/>
                <a:gd name="T46" fmla="*/ 2621 w 5404"/>
                <a:gd name="T47" fmla="*/ 2 h 2703"/>
                <a:gd name="T48" fmla="*/ 2638 w 5404"/>
                <a:gd name="T49" fmla="*/ 0 h 2703"/>
                <a:gd name="T50" fmla="*/ 2655 w 5404"/>
                <a:gd name="T51" fmla="*/ 0 h 2703"/>
                <a:gd name="T52" fmla="*/ 2670 w 5404"/>
                <a:gd name="T53" fmla="*/ 0 h 2703"/>
                <a:gd name="T54" fmla="*/ 2681 w 5404"/>
                <a:gd name="T55" fmla="*/ 0 h 2703"/>
                <a:gd name="T56" fmla="*/ 2690 w 5404"/>
                <a:gd name="T57" fmla="*/ 0 h 2703"/>
                <a:gd name="T58" fmla="*/ 2701 w 5404"/>
                <a:gd name="T59" fmla="*/ 0 h 2703"/>
                <a:gd name="T60" fmla="*/ 2710 w 5404"/>
                <a:gd name="T61" fmla="*/ 0 h 2703"/>
                <a:gd name="T62" fmla="*/ 2720 w 5404"/>
                <a:gd name="T63" fmla="*/ 0 h 2703"/>
                <a:gd name="T64" fmla="*/ 2734 w 5404"/>
                <a:gd name="T65" fmla="*/ 0 h 2703"/>
                <a:gd name="T66" fmla="*/ 2746 w 5404"/>
                <a:gd name="T67" fmla="*/ 0 h 2703"/>
                <a:gd name="T68" fmla="*/ 2768 w 5404"/>
                <a:gd name="T69" fmla="*/ 0 h 2703"/>
                <a:gd name="T70" fmla="*/ 2789 w 5404"/>
                <a:gd name="T71" fmla="*/ 2 h 2703"/>
                <a:gd name="T72" fmla="*/ 2825 w 5404"/>
                <a:gd name="T73" fmla="*/ 3 h 2703"/>
                <a:gd name="T74" fmla="*/ 2867 w 5404"/>
                <a:gd name="T75" fmla="*/ 5 h 2703"/>
                <a:gd name="T76" fmla="*/ 2895 w 5404"/>
                <a:gd name="T77" fmla="*/ 6 h 2703"/>
                <a:gd name="T78" fmla="*/ 2924 w 5404"/>
                <a:gd name="T79" fmla="*/ 10 h 2703"/>
                <a:gd name="T80" fmla="*/ 2977 w 5404"/>
                <a:gd name="T81" fmla="*/ 14 h 2703"/>
                <a:gd name="T82" fmla="*/ 3035 w 5404"/>
                <a:gd name="T83" fmla="*/ 21 h 2703"/>
                <a:gd name="T84" fmla="*/ 3093 w 5404"/>
                <a:gd name="T85" fmla="*/ 28 h 2703"/>
                <a:gd name="T86" fmla="*/ 3204 w 5404"/>
                <a:gd name="T87" fmla="*/ 47 h 2703"/>
                <a:gd name="T88" fmla="*/ 3308 w 5404"/>
                <a:gd name="T89" fmla="*/ 69 h 2703"/>
                <a:gd name="T90" fmla="*/ 3366 w 5404"/>
                <a:gd name="T91" fmla="*/ 83 h 2703"/>
                <a:gd name="T92" fmla="*/ 3969 w 5404"/>
                <a:gd name="T93" fmla="*/ 316 h 2703"/>
                <a:gd name="T94" fmla="*/ 4631 w 5404"/>
                <a:gd name="T95" fmla="*/ 812 h 2703"/>
                <a:gd name="T96" fmla="*/ 4966 w 5404"/>
                <a:gd name="T97" fmla="*/ 1229 h 2703"/>
                <a:gd name="T98" fmla="*/ 5068 w 5404"/>
                <a:gd name="T99" fmla="*/ 1399 h 2703"/>
                <a:gd name="T100" fmla="*/ 5125 w 5404"/>
                <a:gd name="T101" fmla="*/ 1508 h 2703"/>
                <a:gd name="T102" fmla="*/ 5181 w 5404"/>
                <a:gd name="T103" fmla="*/ 1631 h 2703"/>
                <a:gd name="T104" fmla="*/ 5234 w 5404"/>
                <a:gd name="T105" fmla="*/ 1764 h 2703"/>
                <a:gd name="T106" fmla="*/ 5288 w 5404"/>
                <a:gd name="T107" fmla="*/ 1924 h 2703"/>
                <a:gd name="T108" fmla="*/ 5322 w 5404"/>
                <a:gd name="T109" fmla="*/ 2045 h 2703"/>
                <a:gd name="T110" fmla="*/ 5358 w 5404"/>
                <a:gd name="T111" fmla="*/ 2215 h 2703"/>
                <a:gd name="T112" fmla="*/ 5377 w 5404"/>
                <a:gd name="T113" fmla="*/ 2331 h 2703"/>
                <a:gd name="T114" fmla="*/ 5391 w 5404"/>
                <a:gd name="T115" fmla="*/ 2459 h 2703"/>
                <a:gd name="T116" fmla="*/ 5404 w 5404"/>
                <a:gd name="T117" fmla="*/ 2703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04" h="2703">
                  <a:moveTo>
                    <a:pt x="0" y="2703"/>
                  </a:moveTo>
                  <a:lnTo>
                    <a:pt x="1" y="2610"/>
                  </a:lnTo>
                  <a:lnTo>
                    <a:pt x="3" y="2571"/>
                  </a:lnTo>
                  <a:lnTo>
                    <a:pt x="5" y="2539"/>
                  </a:lnTo>
                  <a:lnTo>
                    <a:pt x="6" y="2514"/>
                  </a:lnTo>
                  <a:lnTo>
                    <a:pt x="8" y="2492"/>
                  </a:lnTo>
                  <a:lnTo>
                    <a:pt x="11" y="2472"/>
                  </a:lnTo>
                  <a:lnTo>
                    <a:pt x="14" y="2436"/>
                  </a:lnTo>
                  <a:lnTo>
                    <a:pt x="15" y="2420"/>
                  </a:lnTo>
                  <a:lnTo>
                    <a:pt x="17" y="2405"/>
                  </a:lnTo>
                  <a:lnTo>
                    <a:pt x="20" y="2376"/>
                  </a:lnTo>
                  <a:lnTo>
                    <a:pt x="26" y="2326"/>
                  </a:lnTo>
                  <a:lnTo>
                    <a:pt x="28" y="2315"/>
                  </a:lnTo>
                  <a:lnTo>
                    <a:pt x="30" y="2304"/>
                  </a:lnTo>
                  <a:lnTo>
                    <a:pt x="33" y="2282"/>
                  </a:lnTo>
                  <a:lnTo>
                    <a:pt x="41" y="2241"/>
                  </a:lnTo>
                  <a:lnTo>
                    <a:pt x="53" y="2171"/>
                  </a:lnTo>
                  <a:lnTo>
                    <a:pt x="55" y="2163"/>
                  </a:lnTo>
                  <a:lnTo>
                    <a:pt x="56" y="2155"/>
                  </a:lnTo>
                  <a:lnTo>
                    <a:pt x="59" y="2139"/>
                  </a:lnTo>
                  <a:lnTo>
                    <a:pt x="66" y="2109"/>
                  </a:lnTo>
                  <a:lnTo>
                    <a:pt x="80" y="2053"/>
                  </a:lnTo>
                  <a:lnTo>
                    <a:pt x="81" y="2047"/>
                  </a:lnTo>
                  <a:lnTo>
                    <a:pt x="83" y="2039"/>
                  </a:lnTo>
                  <a:lnTo>
                    <a:pt x="86" y="2026"/>
                  </a:lnTo>
                  <a:lnTo>
                    <a:pt x="92" y="2001"/>
                  </a:lnTo>
                  <a:lnTo>
                    <a:pt x="106" y="1954"/>
                  </a:lnTo>
                  <a:lnTo>
                    <a:pt x="108" y="1948"/>
                  </a:lnTo>
                  <a:lnTo>
                    <a:pt x="110" y="1942"/>
                  </a:lnTo>
                  <a:lnTo>
                    <a:pt x="113" y="1929"/>
                  </a:lnTo>
                  <a:lnTo>
                    <a:pt x="121" y="1905"/>
                  </a:lnTo>
                  <a:lnTo>
                    <a:pt x="135" y="1860"/>
                  </a:lnTo>
                  <a:lnTo>
                    <a:pt x="164" y="1777"/>
                  </a:lnTo>
                  <a:lnTo>
                    <a:pt x="166" y="1772"/>
                  </a:lnTo>
                  <a:lnTo>
                    <a:pt x="168" y="1767"/>
                  </a:lnTo>
                  <a:lnTo>
                    <a:pt x="171" y="1758"/>
                  </a:lnTo>
                  <a:lnTo>
                    <a:pt x="179" y="1739"/>
                  </a:lnTo>
                  <a:lnTo>
                    <a:pt x="193" y="1701"/>
                  </a:lnTo>
                  <a:lnTo>
                    <a:pt x="221" y="1632"/>
                  </a:lnTo>
                  <a:lnTo>
                    <a:pt x="222" y="1629"/>
                  </a:lnTo>
                  <a:lnTo>
                    <a:pt x="224" y="1625"/>
                  </a:lnTo>
                  <a:lnTo>
                    <a:pt x="227" y="1617"/>
                  </a:lnTo>
                  <a:lnTo>
                    <a:pt x="235" y="1603"/>
                  </a:lnTo>
                  <a:lnTo>
                    <a:pt x="248" y="1573"/>
                  </a:lnTo>
                  <a:lnTo>
                    <a:pt x="274" y="1516"/>
                  </a:lnTo>
                  <a:lnTo>
                    <a:pt x="329" y="1413"/>
                  </a:lnTo>
                  <a:lnTo>
                    <a:pt x="331" y="1410"/>
                  </a:lnTo>
                  <a:lnTo>
                    <a:pt x="332" y="1406"/>
                  </a:lnTo>
                  <a:lnTo>
                    <a:pt x="335" y="1400"/>
                  </a:lnTo>
                  <a:lnTo>
                    <a:pt x="342" y="1388"/>
                  </a:lnTo>
                  <a:lnTo>
                    <a:pt x="354" y="1364"/>
                  </a:lnTo>
                  <a:lnTo>
                    <a:pt x="381" y="1320"/>
                  </a:lnTo>
                  <a:lnTo>
                    <a:pt x="434" y="1235"/>
                  </a:lnTo>
                  <a:lnTo>
                    <a:pt x="549" y="1072"/>
                  </a:lnTo>
                  <a:lnTo>
                    <a:pt x="655" y="940"/>
                  </a:lnTo>
                  <a:lnTo>
                    <a:pt x="770" y="813"/>
                  </a:lnTo>
                  <a:lnTo>
                    <a:pt x="884" y="705"/>
                  </a:lnTo>
                  <a:lnTo>
                    <a:pt x="989" y="612"/>
                  </a:lnTo>
                  <a:lnTo>
                    <a:pt x="1103" y="524"/>
                  </a:lnTo>
                  <a:lnTo>
                    <a:pt x="1210" y="449"/>
                  </a:lnTo>
                  <a:lnTo>
                    <a:pt x="1315" y="383"/>
                  </a:lnTo>
                  <a:lnTo>
                    <a:pt x="1430" y="319"/>
                  </a:lnTo>
                  <a:lnTo>
                    <a:pt x="1536" y="264"/>
                  </a:lnTo>
                  <a:lnTo>
                    <a:pt x="1651" y="212"/>
                  </a:lnTo>
                  <a:lnTo>
                    <a:pt x="1763" y="168"/>
                  </a:lnTo>
                  <a:lnTo>
                    <a:pt x="1870" y="132"/>
                  </a:lnTo>
                  <a:lnTo>
                    <a:pt x="1984" y="98"/>
                  </a:lnTo>
                  <a:lnTo>
                    <a:pt x="1986" y="96"/>
                  </a:lnTo>
                  <a:lnTo>
                    <a:pt x="1988" y="96"/>
                  </a:lnTo>
                  <a:lnTo>
                    <a:pt x="1991" y="96"/>
                  </a:lnTo>
                  <a:lnTo>
                    <a:pt x="1997" y="93"/>
                  </a:lnTo>
                  <a:lnTo>
                    <a:pt x="2011" y="90"/>
                  </a:lnTo>
                  <a:lnTo>
                    <a:pt x="2038" y="83"/>
                  </a:lnTo>
                  <a:lnTo>
                    <a:pt x="2091" y="69"/>
                  </a:lnTo>
                  <a:lnTo>
                    <a:pt x="2093" y="69"/>
                  </a:lnTo>
                  <a:lnTo>
                    <a:pt x="2094" y="69"/>
                  </a:lnTo>
                  <a:lnTo>
                    <a:pt x="2097" y="68"/>
                  </a:lnTo>
                  <a:lnTo>
                    <a:pt x="2105" y="66"/>
                  </a:lnTo>
                  <a:lnTo>
                    <a:pt x="2119" y="63"/>
                  </a:lnTo>
                  <a:lnTo>
                    <a:pt x="2149" y="57"/>
                  </a:lnTo>
                  <a:lnTo>
                    <a:pt x="2151" y="57"/>
                  </a:lnTo>
                  <a:lnTo>
                    <a:pt x="2152" y="57"/>
                  </a:lnTo>
                  <a:lnTo>
                    <a:pt x="2155" y="55"/>
                  </a:lnTo>
                  <a:lnTo>
                    <a:pt x="2163" y="54"/>
                  </a:lnTo>
                  <a:lnTo>
                    <a:pt x="2177" y="52"/>
                  </a:lnTo>
                  <a:lnTo>
                    <a:pt x="2206" y="46"/>
                  </a:lnTo>
                  <a:lnTo>
                    <a:pt x="2209" y="46"/>
                  </a:lnTo>
                  <a:lnTo>
                    <a:pt x="2210" y="46"/>
                  </a:lnTo>
                  <a:lnTo>
                    <a:pt x="2213" y="44"/>
                  </a:lnTo>
                  <a:lnTo>
                    <a:pt x="2220" y="43"/>
                  </a:lnTo>
                  <a:lnTo>
                    <a:pt x="2235" y="41"/>
                  </a:lnTo>
                  <a:lnTo>
                    <a:pt x="2264" y="36"/>
                  </a:lnTo>
                  <a:lnTo>
                    <a:pt x="2265" y="35"/>
                  </a:lnTo>
                  <a:lnTo>
                    <a:pt x="2267" y="35"/>
                  </a:lnTo>
                  <a:lnTo>
                    <a:pt x="2270" y="35"/>
                  </a:lnTo>
                  <a:lnTo>
                    <a:pt x="2278" y="33"/>
                  </a:lnTo>
                  <a:lnTo>
                    <a:pt x="2292" y="32"/>
                  </a:lnTo>
                  <a:lnTo>
                    <a:pt x="2320" y="27"/>
                  </a:lnTo>
                  <a:lnTo>
                    <a:pt x="2322" y="27"/>
                  </a:lnTo>
                  <a:lnTo>
                    <a:pt x="2323" y="27"/>
                  </a:lnTo>
                  <a:lnTo>
                    <a:pt x="2326" y="25"/>
                  </a:lnTo>
                  <a:lnTo>
                    <a:pt x="2333" y="25"/>
                  </a:lnTo>
                  <a:lnTo>
                    <a:pt x="2347" y="24"/>
                  </a:lnTo>
                  <a:lnTo>
                    <a:pt x="2373" y="21"/>
                  </a:lnTo>
                  <a:lnTo>
                    <a:pt x="2375" y="19"/>
                  </a:lnTo>
                  <a:lnTo>
                    <a:pt x="2376" y="19"/>
                  </a:lnTo>
                  <a:lnTo>
                    <a:pt x="2380" y="19"/>
                  </a:lnTo>
                  <a:lnTo>
                    <a:pt x="2386" y="19"/>
                  </a:lnTo>
                  <a:lnTo>
                    <a:pt x="2400" y="17"/>
                  </a:lnTo>
                  <a:lnTo>
                    <a:pt x="2425" y="14"/>
                  </a:lnTo>
                  <a:lnTo>
                    <a:pt x="2428" y="14"/>
                  </a:lnTo>
                  <a:lnTo>
                    <a:pt x="2430" y="14"/>
                  </a:lnTo>
                  <a:lnTo>
                    <a:pt x="2433" y="13"/>
                  </a:lnTo>
                  <a:lnTo>
                    <a:pt x="2441" y="13"/>
                  </a:lnTo>
                  <a:lnTo>
                    <a:pt x="2455" y="11"/>
                  </a:lnTo>
                  <a:lnTo>
                    <a:pt x="2456" y="11"/>
                  </a:lnTo>
                  <a:lnTo>
                    <a:pt x="2458" y="11"/>
                  </a:lnTo>
                  <a:lnTo>
                    <a:pt x="2461" y="11"/>
                  </a:lnTo>
                  <a:lnTo>
                    <a:pt x="2469" y="10"/>
                  </a:lnTo>
                  <a:lnTo>
                    <a:pt x="2483" y="8"/>
                  </a:lnTo>
                  <a:lnTo>
                    <a:pt x="2485" y="8"/>
                  </a:lnTo>
                  <a:lnTo>
                    <a:pt x="2486" y="8"/>
                  </a:lnTo>
                  <a:lnTo>
                    <a:pt x="2491" y="8"/>
                  </a:lnTo>
                  <a:lnTo>
                    <a:pt x="2497" y="8"/>
                  </a:lnTo>
                  <a:lnTo>
                    <a:pt x="2511" y="6"/>
                  </a:lnTo>
                  <a:lnTo>
                    <a:pt x="2541" y="5"/>
                  </a:lnTo>
                  <a:lnTo>
                    <a:pt x="2543" y="5"/>
                  </a:lnTo>
                  <a:lnTo>
                    <a:pt x="2544" y="5"/>
                  </a:lnTo>
                  <a:lnTo>
                    <a:pt x="2547" y="5"/>
                  </a:lnTo>
                  <a:lnTo>
                    <a:pt x="2554" y="3"/>
                  </a:lnTo>
                  <a:lnTo>
                    <a:pt x="2568" y="3"/>
                  </a:lnTo>
                  <a:lnTo>
                    <a:pt x="2569" y="3"/>
                  </a:lnTo>
                  <a:lnTo>
                    <a:pt x="2571" y="3"/>
                  </a:lnTo>
                  <a:lnTo>
                    <a:pt x="2574" y="3"/>
                  </a:lnTo>
                  <a:lnTo>
                    <a:pt x="2580" y="2"/>
                  </a:lnTo>
                  <a:lnTo>
                    <a:pt x="2594" y="2"/>
                  </a:lnTo>
                  <a:lnTo>
                    <a:pt x="2596" y="2"/>
                  </a:lnTo>
                  <a:lnTo>
                    <a:pt x="2597" y="2"/>
                  </a:lnTo>
                  <a:lnTo>
                    <a:pt x="2601" y="2"/>
                  </a:lnTo>
                  <a:lnTo>
                    <a:pt x="2607" y="2"/>
                  </a:lnTo>
                  <a:lnTo>
                    <a:pt x="2608" y="2"/>
                  </a:lnTo>
                  <a:lnTo>
                    <a:pt x="2612" y="2"/>
                  </a:lnTo>
                  <a:lnTo>
                    <a:pt x="2615" y="2"/>
                  </a:lnTo>
                  <a:lnTo>
                    <a:pt x="2621" y="2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7" y="0"/>
                  </a:lnTo>
                  <a:lnTo>
                    <a:pt x="2635" y="0"/>
                  </a:lnTo>
                  <a:lnTo>
                    <a:pt x="2637" y="0"/>
                  </a:lnTo>
                  <a:lnTo>
                    <a:pt x="2638" y="0"/>
                  </a:lnTo>
                  <a:lnTo>
                    <a:pt x="2641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51" y="0"/>
                  </a:lnTo>
                  <a:lnTo>
                    <a:pt x="2654" y="0"/>
                  </a:lnTo>
                  <a:lnTo>
                    <a:pt x="2655" y="0"/>
                  </a:lnTo>
                  <a:lnTo>
                    <a:pt x="2657" y="0"/>
                  </a:lnTo>
                  <a:lnTo>
                    <a:pt x="2660" y="0"/>
                  </a:lnTo>
                  <a:lnTo>
                    <a:pt x="2663" y="0"/>
                  </a:lnTo>
                  <a:lnTo>
                    <a:pt x="2665" y="0"/>
                  </a:lnTo>
                  <a:lnTo>
                    <a:pt x="2668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4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9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7" y="0"/>
                  </a:lnTo>
                  <a:lnTo>
                    <a:pt x="2688" y="0"/>
                  </a:lnTo>
                  <a:lnTo>
                    <a:pt x="2690" y="0"/>
                  </a:lnTo>
                  <a:lnTo>
                    <a:pt x="2692" y="0"/>
                  </a:lnTo>
                  <a:lnTo>
                    <a:pt x="2693" y="0"/>
                  </a:lnTo>
                  <a:lnTo>
                    <a:pt x="2695" y="0"/>
                  </a:lnTo>
                  <a:lnTo>
                    <a:pt x="2698" y="0"/>
                  </a:lnTo>
                  <a:lnTo>
                    <a:pt x="2699" y="0"/>
                  </a:lnTo>
                  <a:lnTo>
                    <a:pt x="2701" y="0"/>
                  </a:lnTo>
                  <a:lnTo>
                    <a:pt x="2702" y="0"/>
                  </a:lnTo>
                  <a:lnTo>
                    <a:pt x="2704" y="0"/>
                  </a:lnTo>
                  <a:lnTo>
                    <a:pt x="2706" y="0"/>
                  </a:lnTo>
                  <a:lnTo>
                    <a:pt x="2707" y="0"/>
                  </a:lnTo>
                  <a:lnTo>
                    <a:pt x="2709" y="0"/>
                  </a:lnTo>
                  <a:lnTo>
                    <a:pt x="2710" y="0"/>
                  </a:lnTo>
                  <a:lnTo>
                    <a:pt x="2712" y="0"/>
                  </a:lnTo>
                  <a:lnTo>
                    <a:pt x="2713" y="0"/>
                  </a:lnTo>
                  <a:lnTo>
                    <a:pt x="2715" y="0"/>
                  </a:lnTo>
                  <a:lnTo>
                    <a:pt x="2717" y="0"/>
                  </a:lnTo>
                  <a:lnTo>
                    <a:pt x="2718" y="0"/>
                  </a:lnTo>
                  <a:lnTo>
                    <a:pt x="2720" y="0"/>
                  </a:lnTo>
                  <a:lnTo>
                    <a:pt x="2721" y="0"/>
                  </a:lnTo>
                  <a:lnTo>
                    <a:pt x="2723" y="0"/>
                  </a:lnTo>
                  <a:lnTo>
                    <a:pt x="2726" y="0"/>
                  </a:lnTo>
                  <a:lnTo>
                    <a:pt x="2728" y="0"/>
                  </a:lnTo>
                  <a:lnTo>
                    <a:pt x="2729" y="0"/>
                  </a:lnTo>
                  <a:lnTo>
                    <a:pt x="2734" y="0"/>
                  </a:lnTo>
                  <a:lnTo>
                    <a:pt x="2735" y="0"/>
                  </a:lnTo>
                  <a:lnTo>
                    <a:pt x="2737" y="0"/>
                  </a:lnTo>
                  <a:lnTo>
                    <a:pt x="2740" y="0"/>
                  </a:lnTo>
                  <a:lnTo>
                    <a:pt x="2742" y="0"/>
                  </a:lnTo>
                  <a:lnTo>
                    <a:pt x="2743" y="0"/>
                  </a:lnTo>
                  <a:lnTo>
                    <a:pt x="2746" y="0"/>
                  </a:lnTo>
                  <a:lnTo>
                    <a:pt x="2753" y="0"/>
                  </a:lnTo>
                  <a:lnTo>
                    <a:pt x="2754" y="0"/>
                  </a:lnTo>
                  <a:lnTo>
                    <a:pt x="2756" y="0"/>
                  </a:lnTo>
                  <a:lnTo>
                    <a:pt x="2760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71" y="0"/>
                  </a:lnTo>
                  <a:lnTo>
                    <a:pt x="2775" y="0"/>
                  </a:lnTo>
                  <a:lnTo>
                    <a:pt x="2781" y="2"/>
                  </a:lnTo>
                  <a:lnTo>
                    <a:pt x="2782" y="2"/>
                  </a:lnTo>
                  <a:lnTo>
                    <a:pt x="2786" y="2"/>
                  </a:lnTo>
                  <a:lnTo>
                    <a:pt x="2789" y="2"/>
                  </a:lnTo>
                  <a:lnTo>
                    <a:pt x="2795" y="2"/>
                  </a:lnTo>
                  <a:lnTo>
                    <a:pt x="2811" y="2"/>
                  </a:lnTo>
                  <a:lnTo>
                    <a:pt x="2812" y="2"/>
                  </a:lnTo>
                  <a:lnTo>
                    <a:pt x="2814" y="2"/>
                  </a:lnTo>
                  <a:lnTo>
                    <a:pt x="2817" y="2"/>
                  </a:lnTo>
                  <a:lnTo>
                    <a:pt x="2825" y="3"/>
                  </a:lnTo>
                  <a:lnTo>
                    <a:pt x="2839" y="3"/>
                  </a:lnTo>
                  <a:lnTo>
                    <a:pt x="2840" y="3"/>
                  </a:lnTo>
                  <a:lnTo>
                    <a:pt x="2842" y="3"/>
                  </a:lnTo>
                  <a:lnTo>
                    <a:pt x="2845" y="3"/>
                  </a:lnTo>
                  <a:lnTo>
                    <a:pt x="2853" y="3"/>
                  </a:lnTo>
                  <a:lnTo>
                    <a:pt x="2867" y="5"/>
                  </a:lnTo>
                  <a:lnTo>
                    <a:pt x="2869" y="5"/>
                  </a:lnTo>
                  <a:lnTo>
                    <a:pt x="2870" y="5"/>
                  </a:lnTo>
                  <a:lnTo>
                    <a:pt x="2873" y="5"/>
                  </a:lnTo>
                  <a:lnTo>
                    <a:pt x="2880" y="6"/>
                  </a:lnTo>
                  <a:lnTo>
                    <a:pt x="2894" y="6"/>
                  </a:lnTo>
                  <a:lnTo>
                    <a:pt x="2895" y="6"/>
                  </a:lnTo>
                  <a:lnTo>
                    <a:pt x="2897" y="6"/>
                  </a:lnTo>
                  <a:lnTo>
                    <a:pt x="2900" y="6"/>
                  </a:lnTo>
                  <a:lnTo>
                    <a:pt x="2906" y="8"/>
                  </a:lnTo>
                  <a:lnTo>
                    <a:pt x="2920" y="8"/>
                  </a:lnTo>
                  <a:lnTo>
                    <a:pt x="2922" y="8"/>
                  </a:lnTo>
                  <a:lnTo>
                    <a:pt x="2924" y="10"/>
                  </a:lnTo>
                  <a:lnTo>
                    <a:pt x="2927" y="10"/>
                  </a:lnTo>
                  <a:lnTo>
                    <a:pt x="2933" y="10"/>
                  </a:lnTo>
                  <a:lnTo>
                    <a:pt x="2947" y="11"/>
                  </a:lnTo>
                  <a:lnTo>
                    <a:pt x="2974" y="13"/>
                  </a:lnTo>
                  <a:lnTo>
                    <a:pt x="2975" y="14"/>
                  </a:lnTo>
                  <a:lnTo>
                    <a:pt x="2977" y="14"/>
                  </a:lnTo>
                  <a:lnTo>
                    <a:pt x="2980" y="14"/>
                  </a:lnTo>
                  <a:lnTo>
                    <a:pt x="2988" y="14"/>
                  </a:lnTo>
                  <a:lnTo>
                    <a:pt x="3002" y="16"/>
                  </a:lnTo>
                  <a:lnTo>
                    <a:pt x="3032" y="21"/>
                  </a:lnTo>
                  <a:lnTo>
                    <a:pt x="3033" y="21"/>
                  </a:lnTo>
                  <a:lnTo>
                    <a:pt x="3035" y="21"/>
                  </a:lnTo>
                  <a:lnTo>
                    <a:pt x="3038" y="21"/>
                  </a:lnTo>
                  <a:lnTo>
                    <a:pt x="3046" y="22"/>
                  </a:lnTo>
                  <a:lnTo>
                    <a:pt x="3060" y="24"/>
                  </a:lnTo>
                  <a:lnTo>
                    <a:pt x="3088" y="28"/>
                  </a:lnTo>
                  <a:lnTo>
                    <a:pt x="3090" y="28"/>
                  </a:lnTo>
                  <a:lnTo>
                    <a:pt x="3093" y="28"/>
                  </a:lnTo>
                  <a:lnTo>
                    <a:pt x="3096" y="28"/>
                  </a:lnTo>
                  <a:lnTo>
                    <a:pt x="3102" y="30"/>
                  </a:lnTo>
                  <a:lnTo>
                    <a:pt x="3116" y="32"/>
                  </a:lnTo>
                  <a:lnTo>
                    <a:pt x="3145" y="36"/>
                  </a:lnTo>
                  <a:lnTo>
                    <a:pt x="3203" y="47"/>
                  </a:lnTo>
                  <a:lnTo>
                    <a:pt x="3204" y="47"/>
                  </a:lnTo>
                  <a:lnTo>
                    <a:pt x="3206" y="47"/>
                  </a:lnTo>
                  <a:lnTo>
                    <a:pt x="3209" y="47"/>
                  </a:lnTo>
                  <a:lnTo>
                    <a:pt x="3215" y="49"/>
                  </a:lnTo>
                  <a:lnTo>
                    <a:pt x="3228" y="52"/>
                  </a:lnTo>
                  <a:lnTo>
                    <a:pt x="3254" y="57"/>
                  </a:lnTo>
                  <a:lnTo>
                    <a:pt x="3308" y="69"/>
                  </a:lnTo>
                  <a:lnTo>
                    <a:pt x="3309" y="69"/>
                  </a:lnTo>
                  <a:lnTo>
                    <a:pt x="3311" y="69"/>
                  </a:lnTo>
                  <a:lnTo>
                    <a:pt x="3315" y="71"/>
                  </a:lnTo>
                  <a:lnTo>
                    <a:pt x="3322" y="72"/>
                  </a:lnTo>
                  <a:lnTo>
                    <a:pt x="3336" y="76"/>
                  </a:lnTo>
                  <a:lnTo>
                    <a:pt x="3366" y="83"/>
                  </a:lnTo>
                  <a:lnTo>
                    <a:pt x="3422" y="98"/>
                  </a:lnTo>
                  <a:lnTo>
                    <a:pt x="3529" y="130"/>
                  </a:lnTo>
                  <a:lnTo>
                    <a:pt x="3634" y="167"/>
                  </a:lnTo>
                  <a:lnTo>
                    <a:pt x="3748" y="211"/>
                  </a:lnTo>
                  <a:lnTo>
                    <a:pt x="3853" y="258"/>
                  </a:lnTo>
                  <a:lnTo>
                    <a:pt x="3969" y="316"/>
                  </a:lnTo>
                  <a:lnTo>
                    <a:pt x="4076" y="377"/>
                  </a:lnTo>
                  <a:lnTo>
                    <a:pt x="4181" y="441"/>
                  </a:lnTo>
                  <a:lnTo>
                    <a:pt x="4295" y="521"/>
                  </a:lnTo>
                  <a:lnTo>
                    <a:pt x="4402" y="603"/>
                  </a:lnTo>
                  <a:lnTo>
                    <a:pt x="4518" y="702"/>
                  </a:lnTo>
                  <a:lnTo>
                    <a:pt x="4631" y="812"/>
                  </a:lnTo>
                  <a:lnTo>
                    <a:pt x="4737" y="926"/>
                  </a:lnTo>
                  <a:lnTo>
                    <a:pt x="4852" y="1067"/>
                  </a:lnTo>
                  <a:lnTo>
                    <a:pt x="4958" y="1220"/>
                  </a:lnTo>
                  <a:lnTo>
                    <a:pt x="4960" y="1221"/>
                  </a:lnTo>
                  <a:lnTo>
                    <a:pt x="4963" y="1224"/>
                  </a:lnTo>
                  <a:lnTo>
                    <a:pt x="4966" y="1229"/>
                  </a:lnTo>
                  <a:lnTo>
                    <a:pt x="4972" y="1238"/>
                  </a:lnTo>
                  <a:lnTo>
                    <a:pt x="4985" y="1259"/>
                  </a:lnTo>
                  <a:lnTo>
                    <a:pt x="5012" y="1303"/>
                  </a:lnTo>
                  <a:lnTo>
                    <a:pt x="5063" y="1392"/>
                  </a:lnTo>
                  <a:lnTo>
                    <a:pt x="5067" y="1395"/>
                  </a:lnTo>
                  <a:lnTo>
                    <a:pt x="5068" y="1399"/>
                  </a:lnTo>
                  <a:lnTo>
                    <a:pt x="5071" y="1406"/>
                  </a:lnTo>
                  <a:lnTo>
                    <a:pt x="5078" y="1419"/>
                  </a:lnTo>
                  <a:lnTo>
                    <a:pt x="5093" y="1446"/>
                  </a:lnTo>
                  <a:lnTo>
                    <a:pt x="5121" y="1501"/>
                  </a:lnTo>
                  <a:lnTo>
                    <a:pt x="5123" y="1505"/>
                  </a:lnTo>
                  <a:lnTo>
                    <a:pt x="5125" y="1508"/>
                  </a:lnTo>
                  <a:lnTo>
                    <a:pt x="5128" y="1516"/>
                  </a:lnTo>
                  <a:lnTo>
                    <a:pt x="5136" y="1530"/>
                  </a:lnTo>
                  <a:lnTo>
                    <a:pt x="5150" y="1560"/>
                  </a:lnTo>
                  <a:lnTo>
                    <a:pt x="5178" y="1623"/>
                  </a:lnTo>
                  <a:lnTo>
                    <a:pt x="5179" y="1628"/>
                  </a:lnTo>
                  <a:lnTo>
                    <a:pt x="5181" y="1631"/>
                  </a:lnTo>
                  <a:lnTo>
                    <a:pt x="5184" y="1639"/>
                  </a:lnTo>
                  <a:lnTo>
                    <a:pt x="5192" y="1654"/>
                  </a:lnTo>
                  <a:lnTo>
                    <a:pt x="5205" y="1687"/>
                  </a:lnTo>
                  <a:lnTo>
                    <a:pt x="5231" y="1755"/>
                  </a:lnTo>
                  <a:lnTo>
                    <a:pt x="5233" y="1759"/>
                  </a:lnTo>
                  <a:lnTo>
                    <a:pt x="5234" y="1764"/>
                  </a:lnTo>
                  <a:lnTo>
                    <a:pt x="5237" y="1774"/>
                  </a:lnTo>
                  <a:lnTo>
                    <a:pt x="5244" y="1791"/>
                  </a:lnTo>
                  <a:lnTo>
                    <a:pt x="5258" y="1830"/>
                  </a:lnTo>
                  <a:lnTo>
                    <a:pt x="5284" y="1912"/>
                  </a:lnTo>
                  <a:lnTo>
                    <a:pt x="5286" y="1918"/>
                  </a:lnTo>
                  <a:lnTo>
                    <a:pt x="5288" y="1924"/>
                  </a:lnTo>
                  <a:lnTo>
                    <a:pt x="5292" y="1937"/>
                  </a:lnTo>
                  <a:lnTo>
                    <a:pt x="5299" y="1962"/>
                  </a:lnTo>
                  <a:lnTo>
                    <a:pt x="5314" y="2015"/>
                  </a:lnTo>
                  <a:lnTo>
                    <a:pt x="5316" y="2023"/>
                  </a:lnTo>
                  <a:lnTo>
                    <a:pt x="5317" y="2029"/>
                  </a:lnTo>
                  <a:lnTo>
                    <a:pt x="5322" y="2045"/>
                  </a:lnTo>
                  <a:lnTo>
                    <a:pt x="5328" y="2075"/>
                  </a:lnTo>
                  <a:lnTo>
                    <a:pt x="5344" y="2141"/>
                  </a:lnTo>
                  <a:lnTo>
                    <a:pt x="5346" y="2149"/>
                  </a:lnTo>
                  <a:lnTo>
                    <a:pt x="5347" y="2158"/>
                  </a:lnTo>
                  <a:lnTo>
                    <a:pt x="5350" y="2177"/>
                  </a:lnTo>
                  <a:lnTo>
                    <a:pt x="5358" y="2215"/>
                  </a:lnTo>
                  <a:lnTo>
                    <a:pt x="5360" y="2226"/>
                  </a:lnTo>
                  <a:lnTo>
                    <a:pt x="5363" y="2237"/>
                  </a:lnTo>
                  <a:lnTo>
                    <a:pt x="5366" y="2257"/>
                  </a:lnTo>
                  <a:lnTo>
                    <a:pt x="5374" y="2304"/>
                  </a:lnTo>
                  <a:lnTo>
                    <a:pt x="5375" y="2317"/>
                  </a:lnTo>
                  <a:lnTo>
                    <a:pt x="5377" y="2331"/>
                  </a:lnTo>
                  <a:lnTo>
                    <a:pt x="5380" y="2357"/>
                  </a:lnTo>
                  <a:lnTo>
                    <a:pt x="5383" y="2373"/>
                  </a:lnTo>
                  <a:lnTo>
                    <a:pt x="5385" y="2387"/>
                  </a:lnTo>
                  <a:lnTo>
                    <a:pt x="5388" y="2422"/>
                  </a:lnTo>
                  <a:lnTo>
                    <a:pt x="5389" y="2439"/>
                  </a:lnTo>
                  <a:lnTo>
                    <a:pt x="5391" y="2459"/>
                  </a:lnTo>
                  <a:lnTo>
                    <a:pt x="5394" y="2480"/>
                  </a:lnTo>
                  <a:lnTo>
                    <a:pt x="5396" y="2503"/>
                  </a:lnTo>
                  <a:lnTo>
                    <a:pt x="5397" y="2530"/>
                  </a:lnTo>
                  <a:lnTo>
                    <a:pt x="5399" y="2563"/>
                  </a:lnTo>
                  <a:lnTo>
                    <a:pt x="5400" y="2604"/>
                  </a:lnTo>
                  <a:lnTo>
                    <a:pt x="5404" y="2703"/>
                  </a:lnTo>
                </a:path>
              </a:pathLst>
            </a:custGeom>
            <a:noFill/>
            <a:ln w="13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420" y="184"/>
              <a:ext cx="5403" cy="5409"/>
            </a:xfrm>
            <a:prstGeom prst="ellipse">
              <a:avLst/>
            </a:prstGeom>
            <a:noFill/>
            <a:ln w="13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-1079" y="-696"/>
              <a:ext cx="11366" cy="74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62031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6033208" y="1992305"/>
            <a:ext cx="922929" cy="1000468"/>
          </a:xfrm>
          <a:custGeom>
            <a:avLst/>
            <a:gdLst>
              <a:gd name="T0" fmla="*/ 5404 w 5404"/>
              <a:gd name="T1" fmla="*/ 2704 h 5409"/>
              <a:gd name="T2" fmla="*/ 2701 w 5404"/>
              <a:gd name="T3" fmla="*/ 5409 h 5409"/>
              <a:gd name="T4" fmla="*/ 0 w 5404"/>
              <a:gd name="T5" fmla="*/ 2704 h 5409"/>
              <a:gd name="T6" fmla="*/ 2701 w 5404"/>
              <a:gd name="T7" fmla="*/ 0 h 5409"/>
              <a:gd name="T8" fmla="*/ 5404 w 5404"/>
              <a:gd name="T9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4" h="5409">
                <a:moveTo>
                  <a:pt x="5404" y="2704"/>
                </a:moveTo>
                <a:cubicBezTo>
                  <a:pt x="5404" y="4198"/>
                  <a:pt x="4194" y="5409"/>
                  <a:pt x="2701" y="5409"/>
                </a:cubicBezTo>
                <a:cubicBezTo>
                  <a:pt x="1210" y="5409"/>
                  <a:pt x="0" y="4198"/>
                  <a:pt x="0" y="2704"/>
                </a:cubicBezTo>
                <a:cubicBezTo>
                  <a:pt x="0" y="1211"/>
                  <a:pt x="1210" y="0"/>
                  <a:pt x="2701" y="0"/>
                </a:cubicBezTo>
                <a:cubicBezTo>
                  <a:pt x="4194" y="0"/>
                  <a:pt x="5404" y="1211"/>
                  <a:pt x="5404" y="2704"/>
                </a:cubicBezTo>
              </a:path>
            </a:pathLst>
          </a:custGeom>
          <a:noFill/>
          <a:ln w="13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1696" y="2274210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37" y="2274210"/>
                <a:ext cx="40729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66592" y="2307873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75" y="2307873"/>
                <a:ext cx="3969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11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7" grpId="1" animBg="1"/>
      <p:bldP spid="26" grpId="0"/>
      <p:bldP spid="26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33" y="548681"/>
            <a:ext cx="7976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chemeClr val="accent6"/>
                </a:solidFill>
              </a:rPr>
              <a:t>Rules of probability</a:t>
            </a:r>
            <a:endParaRPr lang="en-GB" sz="2400" dirty="0">
              <a:solidFill>
                <a:schemeClr val="accent6"/>
              </a:solidFill>
            </a:endParaRPr>
          </a:p>
          <a:p>
            <a:pPr algn="l"/>
            <a:r>
              <a:rPr lang="en-GB" b="1" dirty="0"/>
              <a:t> </a:t>
            </a:r>
            <a:endParaRPr lang="en-GB" dirty="0"/>
          </a:p>
          <a:p>
            <a:pPr algn="l"/>
            <a:r>
              <a:rPr lang="en-GB" b="1" dirty="0"/>
              <a:t> </a:t>
            </a:r>
            <a:endParaRPr lang="en-GB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494202" y="1579206"/>
            <a:ext cx="78433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/>
          </a:p>
          <a:p>
            <a:pPr algn="l"/>
            <a:r>
              <a:rPr lang="en-GB" sz="2000" dirty="0">
                <a:solidFill>
                  <a:schemeClr val="accent2"/>
                </a:solidFill>
              </a:rPr>
              <a:t>1. Complement Rule</a:t>
            </a:r>
          </a:p>
          <a:p>
            <a:pPr algn="l"/>
            <a:r>
              <a:rPr lang="en-GB" b="1" dirty="0"/>
              <a:t> </a:t>
            </a:r>
            <a:endParaRPr lang="en-GB" dirty="0"/>
          </a:p>
          <a:p>
            <a:pPr algn="l"/>
            <a:r>
              <a:rPr lang="en-GB" dirty="0"/>
              <a:t>Denote “all events that are not A” as A</a:t>
            </a:r>
            <a:r>
              <a:rPr lang="en-GB" baseline="30000" dirty="0"/>
              <a:t>c</a:t>
            </a:r>
            <a:r>
              <a:rPr lang="en-GB" dirty="0"/>
              <a:t>. </a:t>
            </a:r>
          </a:p>
          <a:p>
            <a:pPr algn="l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458048" y="3150846"/>
            <a:ext cx="7577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Since either A or not A must happen, P(A) + P(A</a:t>
            </a:r>
            <a:r>
              <a:rPr lang="en-GB" baseline="30000" dirty="0"/>
              <a:t>c</a:t>
            </a:r>
            <a:r>
              <a:rPr lang="en-GB" dirty="0"/>
              <a:t>) = 1. </a:t>
            </a:r>
          </a:p>
          <a:p>
            <a:pPr algn="l"/>
            <a:endParaRPr lang="en-GB" i="1" dirty="0" smtClean="0"/>
          </a:p>
        </p:txBody>
      </p:sp>
      <p:sp>
        <p:nvSpPr>
          <p:cNvPr id="60" name="Rectangle 62"/>
          <p:cNvSpPr>
            <a:spLocks noChangeArrowheads="1"/>
          </p:cNvSpPr>
          <p:nvPr/>
        </p:nvSpPr>
        <p:spPr bwMode="auto">
          <a:xfrm>
            <a:off x="462031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1" name="Group 54"/>
          <p:cNvGrpSpPr>
            <a:grpSpLocks noChangeAspect="1"/>
          </p:cNvGrpSpPr>
          <p:nvPr/>
        </p:nvGrpSpPr>
        <p:grpSpPr bwMode="auto">
          <a:xfrm>
            <a:off x="5820877" y="2108953"/>
            <a:ext cx="1395847" cy="1035845"/>
            <a:chOff x="6889" y="7106"/>
            <a:chExt cx="1817" cy="1246"/>
          </a:xfrm>
        </p:grpSpPr>
        <p:sp>
          <p:nvSpPr>
            <p:cNvPr id="62" name="AutoShape 61"/>
            <p:cNvSpPr>
              <a:spLocks noChangeAspect="1" noChangeArrowheads="1" noTextEdit="1"/>
            </p:cNvSpPr>
            <p:nvPr/>
          </p:nvSpPr>
          <p:spPr bwMode="auto">
            <a:xfrm>
              <a:off x="6889" y="7106"/>
              <a:ext cx="1817" cy="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0"/>
                <p:cNvSpPr>
                  <a:spLocks noChangeArrowheads="1"/>
                </p:cNvSpPr>
                <p:nvPr/>
              </p:nvSpPr>
              <p:spPr bwMode="auto">
                <a:xfrm>
                  <a:off x="7189" y="7325"/>
                  <a:ext cx="768" cy="767"/>
                </a:xfrm>
                <a:prstGeom prst="ellipse">
                  <a:avLst/>
                </a:prstGeom>
                <a:solidFill>
                  <a:srgbClr val="00FFFF"/>
                </a:solidFill>
                <a:ln w="4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9" y="7325"/>
                  <a:ext cx="768" cy="767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4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568" name="Freeform 59"/>
            <p:cNvSpPr>
              <a:spLocks/>
            </p:cNvSpPr>
            <p:nvPr/>
          </p:nvSpPr>
          <p:spPr bwMode="auto">
            <a:xfrm>
              <a:off x="7649" y="7400"/>
              <a:ext cx="153" cy="614"/>
            </a:xfrm>
            <a:custGeom>
              <a:avLst/>
              <a:gdLst>
                <a:gd name="T0" fmla="*/ 1 w 348"/>
                <a:gd name="T1" fmla="*/ 721 h 1394"/>
                <a:gd name="T2" fmla="*/ 1 w 348"/>
                <a:gd name="T3" fmla="*/ 735 h 1394"/>
                <a:gd name="T4" fmla="*/ 2 w 348"/>
                <a:gd name="T5" fmla="*/ 752 h 1394"/>
                <a:gd name="T6" fmla="*/ 3 w 348"/>
                <a:gd name="T7" fmla="*/ 764 h 1394"/>
                <a:gd name="T8" fmla="*/ 4 w 348"/>
                <a:gd name="T9" fmla="*/ 779 h 1394"/>
                <a:gd name="T10" fmla="*/ 7 w 348"/>
                <a:gd name="T11" fmla="*/ 807 h 1394"/>
                <a:gd name="T12" fmla="*/ 9 w 348"/>
                <a:gd name="T13" fmla="*/ 820 h 1394"/>
                <a:gd name="T14" fmla="*/ 11 w 348"/>
                <a:gd name="T15" fmla="*/ 835 h 1394"/>
                <a:gd name="T16" fmla="*/ 15 w 348"/>
                <a:gd name="T17" fmla="*/ 855 h 1394"/>
                <a:gd name="T18" fmla="*/ 16 w 348"/>
                <a:gd name="T19" fmla="*/ 863 h 1394"/>
                <a:gd name="T20" fmla="*/ 35 w 348"/>
                <a:gd name="T21" fmla="*/ 943 h 1394"/>
                <a:gd name="T22" fmla="*/ 64 w 348"/>
                <a:gd name="T23" fmla="*/ 1024 h 1394"/>
                <a:gd name="T24" fmla="*/ 93 w 348"/>
                <a:gd name="T25" fmla="*/ 1087 h 1394"/>
                <a:gd name="T26" fmla="*/ 121 w 348"/>
                <a:gd name="T27" fmla="*/ 1139 h 1394"/>
                <a:gd name="T28" fmla="*/ 150 w 348"/>
                <a:gd name="T29" fmla="*/ 1185 h 1394"/>
                <a:gd name="T30" fmla="*/ 177 w 348"/>
                <a:gd name="T31" fmla="*/ 1224 h 1394"/>
                <a:gd name="T32" fmla="*/ 207 w 348"/>
                <a:gd name="T33" fmla="*/ 1260 h 1394"/>
                <a:gd name="T34" fmla="*/ 234 w 348"/>
                <a:gd name="T35" fmla="*/ 1291 h 1394"/>
                <a:gd name="T36" fmla="*/ 263 w 348"/>
                <a:gd name="T37" fmla="*/ 1321 h 1394"/>
                <a:gd name="T38" fmla="*/ 292 w 348"/>
                <a:gd name="T39" fmla="*/ 1347 h 1394"/>
                <a:gd name="T40" fmla="*/ 320 w 348"/>
                <a:gd name="T41" fmla="*/ 1371 h 1394"/>
                <a:gd name="T42" fmla="*/ 341 w 348"/>
                <a:gd name="T43" fmla="*/ 1388 h 1394"/>
                <a:gd name="T44" fmla="*/ 343 w 348"/>
                <a:gd name="T45" fmla="*/ 1389 h 1394"/>
                <a:gd name="T46" fmla="*/ 345 w 348"/>
                <a:gd name="T47" fmla="*/ 1392 h 1394"/>
                <a:gd name="T48" fmla="*/ 347 w 348"/>
                <a:gd name="T49" fmla="*/ 1393 h 1394"/>
                <a:gd name="T50" fmla="*/ 348 w 348"/>
                <a:gd name="T51" fmla="*/ 1393 h 1394"/>
                <a:gd name="T52" fmla="*/ 348 w 348"/>
                <a:gd name="T53" fmla="*/ 1394 h 1394"/>
                <a:gd name="T54" fmla="*/ 348 w 348"/>
                <a:gd name="T55" fmla="*/ 0 h 1394"/>
                <a:gd name="T56" fmla="*/ 348 w 348"/>
                <a:gd name="T57" fmla="*/ 1 h 1394"/>
                <a:gd name="T58" fmla="*/ 347 w 348"/>
                <a:gd name="T59" fmla="*/ 1 h 1394"/>
                <a:gd name="T60" fmla="*/ 345 w 348"/>
                <a:gd name="T61" fmla="*/ 3 h 1394"/>
                <a:gd name="T62" fmla="*/ 342 w 348"/>
                <a:gd name="T63" fmla="*/ 5 h 1394"/>
                <a:gd name="T64" fmla="*/ 341 w 348"/>
                <a:gd name="T65" fmla="*/ 6 h 1394"/>
                <a:gd name="T66" fmla="*/ 313 w 348"/>
                <a:gd name="T67" fmla="*/ 28 h 1394"/>
                <a:gd name="T68" fmla="*/ 284 w 348"/>
                <a:gd name="T69" fmla="*/ 54 h 1394"/>
                <a:gd name="T70" fmla="*/ 256 w 348"/>
                <a:gd name="T71" fmla="*/ 80 h 1394"/>
                <a:gd name="T72" fmla="*/ 227 w 348"/>
                <a:gd name="T73" fmla="*/ 110 h 1394"/>
                <a:gd name="T74" fmla="*/ 199 w 348"/>
                <a:gd name="T75" fmla="*/ 143 h 1394"/>
                <a:gd name="T76" fmla="*/ 171 w 348"/>
                <a:gd name="T77" fmla="*/ 179 h 1394"/>
                <a:gd name="T78" fmla="*/ 143 w 348"/>
                <a:gd name="T79" fmla="*/ 220 h 1394"/>
                <a:gd name="T80" fmla="*/ 114 w 348"/>
                <a:gd name="T81" fmla="*/ 267 h 1394"/>
                <a:gd name="T82" fmla="*/ 85 w 348"/>
                <a:gd name="T83" fmla="*/ 322 h 1394"/>
                <a:gd name="T84" fmla="*/ 57 w 348"/>
                <a:gd name="T85" fmla="*/ 387 h 1394"/>
                <a:gd name="T86" fmla="*/ 28 w 348"/>
                <a:gd name="T87" fmla="*/ 478 h 1394"/>
                <a:gd name="T88" fmla="*/ 15 w 348"/>
                <a:gd name="T89" fmla="*/ 535 h 1394"/>
                <a:gd name="T90" fmla="*/ 14 w 348"/>
                <a:gd name="T91" fmla="*/ 540 h 1394"/>
                <a:gd name="T92" fmla="*/ 11 w 348"/>
                <a:gd name="T93" fmla="*/ 561 h 1394"/>
                <a:gd name="T94" fmla="*/ 8 w 348"/>
                <a:gd name="T95" fmla="*/ 581 h 1394"/>
                <a:gd name="T96" fmla="*/ 7 w 348"/>
                <a:gd name="T97" fmla="*/ 588 h 1394"/>
                <a:gd name="T98" fmla="*/ 4 w 348"/>
                <a:gd name="T99" fmla="*/ 618 h 1394"/>
                <a:gd name="T100" fmla="*/ 2 w 348"/>
                <a:gd name="T101" fmla="*/ 636 h 1394"/>
                <a:gd name="T102" fmla="*/ 2 w 348"/>
                <a:gd name="T103" fmla="*/ 649 h 1394"/>
                <a:gd name="T104" fmla="*/ 1 w 348"/>
                <a:gd name="T105" fmla="*/ 664 h 1394"/>
                <a:gd name="T106" fmla="*/ 1 w 348"/>
                <a:gd name="T107" fmla="*/ 67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8" h="1394">
                  <a:moveTo>
                    <a:pt x="0" y="697"/>
                  </a:moveTo>
                  <a:lnTo>
                    <a:pt x="0" y="711"/>
                  </a:lnTo>
                  <a:lnTo>
                    <a:pt x="1" y="716"/>
                  </a:lnTo>
                  <a:lnTo>
                    <a:pt x="1" y="721"/>
                  </a:lnTo>
                  <a:lnTo>
                    <a:pt x="1" y="724"/>
                  </a:lnTo>
                  <a:lnTo>
                    <a:pt x="1" y="727"/>
                  </a:lnTo>
                  <a:lnTo>
                    <a:pt x="1" y="730"/>
                  </a:lnTo>
                  <a:lnTo>
                    <a:pt x="1" y="735"/>
                  </a:lnTo>
                  <a:lnTo>
                    <a:pt x="1" y="738"/>
                  </a:lnTo>
                  <a:lnTo>
                    <a:pt x="1" y="740"/>
                  </a:lnTo>
                  <a:lnTo>
                    <a:pt x="2" y="744"/>
                  </a:lnTo>
                  <a:lnTo>
                    <a:pt x="2" y="752"/>
                  </a:lnTo>
                  <a:lnTo>
                    <a:pt x="2" y="753"/>
                  </a:lnTo>
                  <a:lnTo>
                    <a:pt x="2" y="755"/>
                  </a:lnTo>
                  <a:lnTo>
                    <a:pt x="2" y="758"/>
                  </a:lnTo>
                  <a:lnTo>
                    <a:pt x="3" y="764"/>
                  </a:lnTo>
                  <a:lnTo>
                    <a:pt x="4" y="774"/>
                  </a:lnTo>
                  <a:lnTo>
                    <a:pt x="4" y="775"/>
                  </a:lnTo>
                  <a:lnTo>
                    <a:pt x="4" y="776"/>
                  </a:lnTo>
                  <a:lnTo>
                    <a:pt x="4" y="779"/>
                  </a:lnTo>
                  <a:lnTo>
                    <a:pt x="5" y="783"/>
                  </a:lnTo>
                  <a:lnTo>
                    <a:pt x="5" y="792"/>
                  </a:lnTo>
                  <a:lnTo>
                    <a:pt x="7" y="806"/>
                  </a:lnTo>
                  <a:lnTo>
                    <a:pt x="7" y="807"/>
                  </a:lnTo>
                  <a:lnTo>
                    <a:pt x="7" y="808"/>
                  </a:lnTo>
                  <a:lnTo>
                    <a:pt x="8" y="810"/>
                  </a:lnTo>
                  <a:lnTo>
                    <a:pt x="8" y="813"/>
                  </a:lnTo>
                  <a:lnTo>
                    <a:pt x="9" y="820"/>
                  </a:lnTo>
                  <a:lnTo>
                    <a:pt x="11" y="832"/>
                  </a:lnTo>
                  <a:lnTo>
                    <a:pt x="11" y="833"/>
                  </a:lnTo>
                  <a:lnTo>
                    <a:pt x="11" y="835"/>
                  </a:lnTo>
                  <a:lnTo>
                    <a:pt x="12" y="838"/>
                  </a:lnTo>
                  <a:lnTo>
                    <a:pt x="13" y="844"/>
                  </a:lnTo>
                  <a:lnTo>
                    <a:pt x="14" y="854"/>
                  </a:lnTo>
                  <a:lnTo>
                    <a:pt x="15" y="855"/>
                  </a:lnTo>
                  <a:lnTo>
                    <a:pt x="15" y="856"/>
                  </a:lnTo>
                  <a:lnTo>
                    <a:pt x="15" y="859"/>
                  </a:lnTo>
                  <a:lnTo>
                    <a:pt x="16" y="863"/>
                  </a:lnTo>
                  <a:lnTo>
                    <a:pt x="18" y="872"/>
                  </a:lnTo>
                  <a:lnTo>
                    <a:pt x="21" y="888"/>
                  </a:lnTo>
                  <a:lnTo>
                    <a:pt x="28" y="916"/>
                  </a:lnTo>
                  <a:lnTo>
                    <a:pt x="35" y="943"/>
                  </a:lnTo>
                  <a:lnTo>
                    <a:pt x="42" y="965"/>
                  </a:lnTo>
                  <a:lnTo>
                    <a:pt x="50" y="987"/>
                  </a:lnTo>
                  <a:lnTo>
                    <a:pt x="57" y="1007"/>
                  </a:lnTo>
                  <a:lnTo>
                    <a:pt x="64" y="1024"/>
                  </a:lnTo>
                  <a:lnTo>
                    <a:pt x="71" y="1042"/>
                  </a:lnTo>
                  <a:lnTo>
                    <a:pt x="78" y="1057"/>
                  </a:lnTo>
                  <a:lnTo>
                    <a:pt x="85" y="1072"/>
                  </a:lnTo>
                  <a:lnTo>
                    <a:pt x="93" y="1087"/>
                  </a:lnTo>
                  <a:lnTo>
                    <a:pt x="99" y="1100"/>
                  </a:lnTo>
                  <a:lnTo>
                    <a:pt x="107" y="1114"/>
                  </a:lnTo>
                  <a:lnTo>
                    <a:pt x="114" y="1127"/>
                  </a:lnTo>
                  <a:lnTo>
                    <a:pt x="121" y="1139"/>
                  </a:lnTo>
                  <a:lnTo>
                    <a:pt x="128" y="1151"/>
                  </a:lnTo>
                  <a:lnTo>
                    <a:pt x="135" y="1163"/>
                  </a:lnTo>
                  <a:lnTo>
                    <a:pt x="143" y="1174"/>
                  </a:lnTo>
                  <a:lnTo>
                    <a:pt x="150" y="1185"/>
                  </a:lnTo>
                  <a:lnTo>
                    <a:pt x="157" y="1195"/>
                  </a:lnTo>
                  <a:lnTo>
                    <a:pt x="164" y="1205"/>
                  </a:lnTo>
                  <a:lnTo>
                    <a:pt x="171" y="1215"/>
                  </a:lnTo>
                  <a:lnTo>
                    <a:pt x="177" y="1224"/>
                  </a:lnTo>
                  <a:lnTo>
                    <a:pt x="185" y="1233"/>
                  </a:lnTo>
                  <a:lnTo>
                    <a:pt x="192" y="1242"/>
                  </a:lnTo>
                  <a:lnTo>
                    <a:pt x="199" y="1251"/>
                  </a:lnTo>
                  <a:lnTo>
                    <a:pt x="207" y="1260"/>
                  </a:lnTo>
                  <a:lnTo>
                    <a:pt x="213" y="1268"/>
                  </a:lnTo>
                  <a:lnTo>
                    <a:pt x="221" y="1276"/>
                  </a:lnTo>
                  <a:lnTo>
                    <a:pt x="227" y="1284"/>
                  </a:lnTo>
                  <a:lnTo>
                    <a:pt x="234" y="1291"/>
                  </a:lnTo>
                  <a:lnTo>
                    <a:pt x="242" y="1299"/>
                  </a:lnTo>
                  <a:lnTo>
                    <a:pt x="249" y="1306"/>
                  </a:lnTo>
                  <a:lnTo>
                    <a:pt x="256" y="1314"/>
                  </a:lnTo>
                  <a:lnTo>
                    <a:pt x="263" y="1321"/>
                  </a:lnTo>
                  <a:lnTo>
                    <a:pt x="270" y="1327"/>
                  </a:lnTo>
                  <a:lnTo>
                    <a:pt x="277" y="1334"/>
                  </a:lnTo>
                  <a:lnTo>
                    <a:pt x="284" y="1340"/>
                  </a:lnTo>
                  <a:lnTo>
                    <a:pt x="292" y="1347"/>
                  </a:lnTo>
                  <a:lnTo>
                    <a:pt x="299" y="1354"/>
                  </a:lnTo>
                  <a:lnTo>
                    <a:pt x="306" y="1360"/>
                  </a:lnTo>
                  <a:lnTo>
                    <a:pt x="313" y="1366"/>
                  </a:lnTo>
                  <a:lnTo>
                    <a:pt x="320" y="1371"/>
                  </a:lnTo>
                  <a:lnTo>
                    <a:pt x="326" y="1377"/>
                  </a:lnTo>
                  <a:lnTo>
                    <a:pt x="334" y="1383"/>
                  </a:lnTo>
                  <a:lnTo>
                    <a:pt x="341" y="1388"/>
                  </a:lnTo>
                  <a:lnTo>
                    <a:pt x="342" y="1388"/>
                  </a:lnTo>
                  <a:lnTo>
                    <a:pt x="343" y="1389"/>
                  </a:lnTo>
                  <a:lnTo>
                    <a:pt x="345" y="1391"/>
                  </a:lnTo>
                  <a:lnTo>
                    <a:pt x="345" y="1392"/>
                  </a:lnTo>
                  <a:lnTo>
                    <a:pt x="346" y="1392"/>
                  </a:lnTo>
                  <a:lnTo>
                    <a:pt x="347" y="1393"/>
                  </a:lnTo>
                  <a:lnTo>
                    <a:pt x="348" y="1393"/>
                  </a:lnTo>
                  <a:lnTo>
                    <a:pt x="348" y="1394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7" y="1"/>
                  </a:lnTo>
                  <a:lnTo>
                    <a:pt x="346" y="2"/>
                  </a:lnTo>
                  <a:lnTo>
                    <a:pt x="345" y="2"/>
                  </a:lnTo>
                  <a:lnTo>
                    <a:pt x="345" y="3"/>
                  </a:lnTo>
                  <a:lnTo>
                    <a:pt x="343" y="5"/>
                  </a:lnTo>
                  <a:lnTo>
                    <a:pt x="342" y="5"/>
                  </a:lnTo>
                  <a:lnTo>
                    <a:pt x="341" y="6"/>
                  </a:lnTo>
                  <a:lnTo>
                    <a:pt x="334" y="11"/>
                  </a:lnTo>
                  <a:lnTo>
                    <a:pt x="326" y="17"/>
                  </a:lnTo>
                  <a:lnTo>
                    <a:pt x="320" y="23"/>
                  </a:lnTo>
                  <a:lnTo>
                    <a:pt x="313" y="28"/>
                  </a:lnTo>
                  <a:lnTo>
                    <a:pt x="306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4" y="54"/>
                  </a:lnTo>
                  <a:lnTo>
                    <a:pt x="277" y="60"/>
                  </a:lnTo>
                  <a:lnTo>
                    <a:pt x="270" y="67"/>
                  </a:lnTo>
                  <a:lnTo>
                    <a:pt x="263" y="73"/>
                  </a:lnTo>
                  <a:lnTo>
                    <a:pt x="256" y="80"/>
                  </a:lnTo>
                  <a:lnTo>
                    <a:pt x="249" y="88"/>
                  </a:lnTo>
                  <a:lnTo>
                    <a:pt x="242" y="95"/>
                  </a:lnTo>
                  <a:lnTo>
                    <a:pt x="234" y="103"/>
                  </a:lnTo>
                  <a:lnTo>
                    <a:pt x="227" y="110"/>
                  </a:lnTo>
                  <a:lnTo>
                    <a:pt x="221" y="118"/>
                  </a:lnTo>
                  <a:lnTo>
                    <a:pt x="213" y="126"/>
                  </a:lnTo>
                  <a:lnTo>
                    <a:pt x="207" y="134"/>
                  </a:lnTo>
                  <a:lnTo>
                    <a:pt x="199" y="143"/>
                  </a:lnTo>
                  <a:lnTo>
                    <a:pt x="192" y="152"/>
                  </a:lnTo>
                  <a:lnTo>
                    <a:pt x="185" y="160"/>
                  </a:lnTo>
                  <a:lnTo>
                    <a:pt x="177" y="170"/>
                  </a:lnTo>
                  <a:lnTo>
                    <a:pt x="171" y="179"/>
                  </a:lnTo>
                  <a:lnTo>
                    <a:pt x="164" y="189"/>
                  </a:lnTo>
                  <a:lnTo>
                    <a:pt x="157" y="199"/>
                  </a:lnTo>
                  <a:lnTo>
                    <a:pt x="150" y="209"/>
                  </a:lnTo>
                  <a:lnTo>
                    <a:pt x="143" y="220"/>
                  </a:lnTo>
                  <a:lnTo>
                    <a:pt x="135" y="231"/>
                  </a:lnTo>
                  <a:lnTo>
                    <a:pt x="128" y="243"/>
                  </a:lnTo>
                  <a:lnTo>
                    <a:pt x="121" y="255"/>
                  </a:lnTo>
                  <a:lnTo>
                    <a:pt x="114" y="267"/>
                  </a:lnTo>
                  <a:lnTo>
                    <a:pt x="107" y="279"/>
                  </a:lnTo>
                  <a:lnTo>
                    <a:pt x="99" y="294"/>
                  </a:lnTo>
                  <a:lnTo>
                    <a:pt x="93" y="307"/>
                  </a:lnTo>
                  <a:lnTo>
                    <a:pt x="85" y="322"/>
                  </a:lnTo>
                  <a:lnTo>
                    <a:pt x="78" y="337"/>
                  </a:lnTo>
                  <a:lnTo>
                    <a:pt x="71" y="352"/>
                  </a:lnTo>
                  <a:lnTo>
                    <a:pt x="64" y="370"/>
                  </a:lnTo>
                  <a:lnTo>
                    <a:pt x="57" y="387"/>
                  </a:lnTo>
                  <a:lnTo>
                    <a:pt x="50" y="407"/>
                  </a:lnTo>
                  <a:lnTo>
                    <a:pt x="42" y="429"/>
                  </a:lnTo>
                  <a:lnTo>
                    <a:pt x="35" y="451"/>
                  </a:lnTo>
                  <a:lnTo>
                    <a:pt x="28" y="478"/>
                  </a:lnTo>
                  <a:lnTo>
                    <a:pt x="21" y="506"/>
                  </a:lnTo>
                  <a:lnTo>
                    <a:pt x="18" y="522"/>
                  </a:lnTo>
                  <a:lnTo>
                    <a:pt x="16" y="531"/>
                  </a:lnTo>
                  <a:lnTo>
                    <a:pt x="15" y="535"/>
                  </a:lnTo>
                  <a:lnTo>
                    <a:pt x="15" y="538"/>
                  </a:lnTo>
                  <a:lnTo>
                    <a:pt x="15" y="539"/>
                  </a:lnTo>
                  <a:lnTo>
                    <a:pt x="14" y="540"/>
                  </a:lnTo>
                  <a:lnTo>
                    <a:pt x="13" y="550"/>
                  </a:lnTo>
                  <a:lnTo>
                    <a:pt x="12" y="556"/>
                  </a:lnTo>
                  <a:lnTo>
                    <a:pt x="11" y="559"/>
                  </a:lnTo>
                  <a:lnTo>
                    <a:pt x="11" y="561"/>
                  </a:lnTo>
                  <a:lnTo>
                    <a:pt x="11" y="562"/>
                  </a:lnTo>
                  <a:lnTo>
                    <a:pt x="9" y="574"/>
                  </a:lnTo>
                  <a:lnTo>
                    <a:pt x="8" y="581"/>
                  </a:lnTo>
                  <a:lnTo>
                    <a:pt x="8" y="584"/>
                  </a:lnTo>
                  <a:lnTo>
                    <a:pt x="7" y="586"/>
                  </a:lnTo>
                  <a:lnTo>
                    <a:pt x="7" y="587"/>
                  </a:lnTo>
                  <a:lnTo>
                    <a:pt x="7" y="588"/>
                  </a:lnTo>
                  <a:lnTo>
                    <a:pt x="5" y="602"/>
                  </a:lnTo>
                  <a:lnTo>
                    <a:pt x="5" y="611"/>
                  </a:lnTo>
                  <a:lnTo>
                    <a:pt x="4" y="615"/>
                  </a:lnTo>
                  <a:lnTo>
                    <a:pt x="4" y="618"/>
                  </a:lnTo>
                  <a:lnTo>
                    <a:pt x="4" y="619"/>
                  </a:lnTo>
                  <a:lnTo>
                    <a:pt x="4" y="620"/>
                  </a:lnTo>
                  <a:lnTo>
                    <a:pt x="3" y="630"/>
                  </a:lnTo>
                  <a:lnTo>
                    <a:pt x="2" y="636"/>
                  </a:lnTo>
                  <a:lnTo>
                    <a:pt x="2" y="639"/>
                  </a:lnTo>
                  <a:lnTo>
                    <a:pt x="2" y="641"/>
                  </a:lnTo>
                  <a:lnTo>
                    <a:pt x="2" y="642"/>
                  </a:lnTo>
                  <a:lnTo>
                    <a:pt x="2" y="649"/>
                  </a:lnTo>
                  <a:lnTo>
                    <a:pt x="1" y="654"/>
                  </a:lnTo>
                  <a:lnTo>
                    <a:pt x="1" y="656"/>
                  </a:lnTo>
                  <a:lnTo>
                    <a:pt x="1" y="659"/>
                  </a:lnTo>
                  <a:lnTo>
                    <a:pt x="1" y="664"/>
                  </a:lnTo>
                  <a:lnTo>
                    <a:pt x="1" y="667"/>
                  </a:lnTo>
                  <a:lnTo>
                    <a:pt x="1" y="670"/>
                  </a:lnTo>
                  <a:lnTo>
                    <a:pt x="1" y="673"/>
                  </a:lnTo>
                  <a:lnTo>
                    <a:pt x="1" y="678"/>
                  </a:lnTo>
                  <a:lnTo>
                    <a:pt x="0" y="683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69" name="Freeform 58"/>
            <p:cNvSpPr>
              <a:spLocks/>
            </p:cNvSpPr>
            <p:nvPr/>
          </p:nvSpPr>
          <p:spPr bwMode="auto">
            <a:xfrm>
              <a:off x="7802" y="7400"/>
              <a:ext cx="154" cy="614"/>
            </a:xfrm>
            <a:custGeom>
              <a:avLst/>
              <a:gdLst>
                <a:gd name="T0" fmla="*/ 1 w 349"/>
                <a:gd name="T1" fmla="*/ 1394 h 1394"/>
                <a:gd name="T2" fmla="*/ 7 w 349"/>
                <a:gd name="T3" fmla="*/ 1388 h 1394"/>
                <a:gd name="T4" fmla="*/ 36 w 349"/>
                <a:gd name="T5" fmla="*/ 1366 h 1394"/>
                <a:gd name="T6" fmla="*/ 64 w 349"/>
                <a:gd name="T7" fmla="*/ 1341 h 1394"/>
                <a:gd name="T8" fmla="*/ 93 w 349"/>
                <a:gd name="T9" fmla="*/ 1314 h 1394"/>
                <a:gd name="T10" fmla="*/ 121 w 349"/>
                <a:gd name="T11" fmla="*/ 1284 h 1394"/>
                <a:gd name="T12" fmla="*/ 150 w 349"/>
                <a:gd name="T13" fmla="*/ 1251 h 1394"/>
                <a:gd name="T14" fmla="*/ 178 w 349"/>
                <a:gd name="T15" fmla="*/ 1215 h 1394"/>
                <a:gd name="T16" fmla="*/ 207 w 349"/>
                <a:gd name="T17" fmla="*/ 1174 h 1394"/>
                <a:gd name="T18" fmla="*/ 235 w 349"/>
                <a:gd name="T19" fmla="*/ 1128 h 1394"/>
                <a:gd name="T20" fmla="*/ 263 w 349"/>
                <a:gd name="T21" fmla="*/ 1074 h 1394"/>
                <a:gd name="T22" fmla="*/ 292 w 349"/>
                <a:gd name="T23" fmla="*/ 1007 h 1394"/>
                <a:gd name="T24" fmla="*/ 320 w 349"/>
                <a:gd name="T25" fmla="*/ 918 h 1394"/>
                <a:gd name="T26" fmla="*/ 327 w 349"/>
                <a:gd name="T27" fmla="*/ 889 h 1394"/>
                <a:gd name="T28" fmla="*/ 331 w 349"/>
                <a:gd name="T29" fmla="*/ 873 h 1394"/>
                <a:gd name="T30" fmla="*/ 332 w 349"/>
                <a:gd name="T31" fmla="*/ 865 h 1394"/>
                <a:gd name="T32" fmla="*/ 335 w 349"/>
                <a:gd name="T33" fmla="*/ 853 h 1394"/>
                <a:gd name="T34" fmla="*/ 338 w 349"/>
                <a:gd name="T35" fmla="*/ 835 h 1394"/>
                <a:gd name="T36" fmla="*/ 339 w 349"/>
                <a:gd name="T37" fmla="*/ 824 h 1394"/>
                <a:gd name="T38" fmla="*/ 342 w 349"/>
                <a:gd name="T39" fmla="*/ 809 h 1394"/>
                <a:gd name="T40" fmla="*/ 343 w 349"/>
                <a:gd name="T41" fmla="*/ 795 h 1394"/>
                <a:gd name="T42" fmla="*/ 345 w 349"/>
                <a:gd name="T43" fmla="*/ 777 h 1394"/>
                <a:gd name="T44" fmla="*/ 346 w 349"/>
                <a:gd name="T45" fmla="*/ 766 h 1394"/>
                <a:gd name="T46" fmla="*/ 347 w 349"/>
                <a:gd name="T47" fmla="*/ 753 h 1394"/>
                <a:gd name="T48" fmla="*/ 347 w 349"/>
                <a:gd name="T49" fmla="*/ 742 h 1394"/>
                <a:gd name="T50" fmla="*/ 348 w 349"/>
                <a:gd name="T51" fmla="*/ 729 h 1394"/>
                <a:gd name="T52" fmla="*/ 349 w 349"/>
                <a:gd name="T53" fmla="*/ 712 h 1394"/>
                <a:gd name="T54" fmla="*/ 348 w 349"/>
                <a:gd name="T55" fmla="*/ 677 h 1394"/>
                <a:gd name="T56" fmla="*/ 348 w 349"/>
                <a:gd name="T57" fmla="*/ 662 h 1394"/>
                <a:gd name="T58" fmla="*/ 347 w 349"/>
                <a:gd name="T59" fmla="*/ 649 h 1394"/>
                <a:gd name="T60" fmla="*/ 347 w 349"/>
                <a:gd name="T61" fmla="*/ 639 h 1394"/>
                <a:gd name="T62" fmla="*/ 346 w 349"/>
                <a:gd name="T63" fmla="*/ 626 h 1394"/>
                <a:gd name="T64" fmla="*/ 345 w 349"/>
                <a:gd name="T65" fmla="*/ 616 h 1394"/>
                <a:gd name="T66" fmla="*/ 343 w 349"/>
                <a:gd name="T67" fmla="*/ 598 h 1394"/>
                <a:gd name="T68" fmla="*/ 341 w 349"/>
                <a:gd name="T69" fmla="*/ 584 h 1394"/>
                <a:gd name="T70" fmla="*/ 339 w 349"/>
                <a:gd name="T71" fmla="*/ 564 h 1394"/>
                <a:gd name="T72" fmla="*/ 338 w 349"/>
                <a:gd name="T73" fmla="*/ 559 h 1394"/>
                <a:gd name="T74" fmla="*/ 334 w 349"/>
                <a:gd name="T75" fmla="*/ 540 h 1394"/>
                <a:gd name="T76" fmla="*/ 332 w 349"/>
                <a:gd name="T77" fmla="*/ 525 h 1394"/>
                <a:gd name="T78" fmla="*/ 331 w 349"/>
                <a:gd name="T79" fmla="*/ 520 h 1394"/>
                <a:gd name="T80" fmla="*/ 327 w 349"/>
                <a:gd name="T81" fmla="*/ 504 h 1394"/>
                <a:gd name="T82" fmla="*/ 313 w 349"/>
                <a:gd name="T83" fmla="*/ 451 h 1394"/>
                <a:gd name="T84" fmla="*/ 284 w 349"/>
                <a:gd name="T85" fmla="*/ 368 h 1394"/>
                <a:gd name="T86" fmla="*/ 256 w 349"/>
                <a:gd name="T87" fmla="*/ 306 h 1394"/>
                <a:gd name="T88" fmla="*/ 228 w 349"/>
                <a:gd name="T89" fmla="*/ 254 h 1394"/>
                <a:gd name="T90" fmla="*/ 200 w 349"/>
                <a:gd name="T91" fmla="*/ 209 h 1394"/>
                <a:gd name="T92" fmla="*/ 171 w 349"/>
                <a:gd name="T93" fmla="*/ 170 h 1394"/>
                <a:gd name="T94" fmla="*/ 143 w 349"/>
                <a:gd name="T95" fmla="*/ 134 h 1394"/>
                <a:gd name="T96" fmla="*/ 114 w 349"/>
                <a:gd name="T97" fmla="*/ 102 h 1394"/>
                <a:gd name="T98" fmla="*/ 85 w 349"/>
                <a:gd name="T99" fmla="*/ 73 h 1394"/>
                <a:gd name="T100" fmla="*/ 57 w 349"/>
                <a:gd name="T101" fmla="*/ 47 h 1394"/>
                <a:gd name="T102" fmla="*/ 28 w 349"/>
                <a:gd name="T103" fmla="*/ 22 h 1394"/>
                <a:gd name="T104" fmla="*/ 4 w 349"/>
                <a:gd name="T105" fmla="*/ 2 h 1394"/>
                <a:gd name="T106" fmla="*/ 1 w 349"/>
                <a:gd name="T10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9" h="1394">
                  <a:moveTo>
                    <a:pt x="0" y="1394"/>
                  </a:moveTo>
                  <a:lnTo>
                    <a:pt x="1" y="1394"/>
                  </a:lnTo>
                  <a:lnTo>
                    <a:pt x="1" y="1393"/>
                  </a:lnTo>
                  <a:lnTo>
                    <a:pt x="2" y="1393"/>
                  </a:lnTo>
                  <a:lnTo>
                    <a:pt x="4" y="1391"/>
                  </a:lnTo>
                  <a:lnTo>
                    <a:pt x="7" y="1388"/>
                  </a:lnTo>
                  <a:lnTo>
                    <a:pt x="15" y="1383"/>
                  </a:lnTo>
                  <a:lnTo>
                    <a:pt x="21" y="1377"/>
                  </a:lnTo>
                  <a:lnTo>
                    <a:pt x="28" y="1372"/>
                  </a:lnTo>
                  <a:lnTo>
                    <a:pt x="36" y="1366"/>
                  </a:lnTo>
                  <a:lnTo>
                    <a:pt x="43" y="1360"/>
                  </a:lnTo>
                  <a:lnTo>
                    <a:pt x="50" y="1354"/>
                  </a:lnTo>
                  <a:lnTo>
                    <a:pt x="57" y="1347"/>
                  </a:lnTo>
                  <a:lnTo>
                    <a:pt x="64" y="1341"/>
                  </a:lnTo>
                  <a:lnTo>
                    <a:pt x="71" y="1334"/>
                  </a:lnTo>
                  <a:lnTo>
                    <a:pt x="78" y="1328"/>
                  </a:lnTo>
                  <a:lnTo>
                    <a:pt x="85" y="1321"/>
                  </a:lnTo>
                  <a:lnTo>
                    <a:pt x="93" y="1314"/>
                  </a:lnTo>
                  <a:lnTo>
                    <a:pt x="99" y="1307"/>
                  </a:lnTo>
                  <a:lnTo>
                    <a:pt x="107" y="1300"/>
                  </a:lnTo>
                  <a:lnTo>
                    <a:pt x="114" y="1292"/>
                  </a:lnTo>
                  <a:lnTo>
                    <a:pt x="121" y="1284"/>
                  </a:lnTo>
                  <a:lnTo>
                    <a:pt x="128" y="1276"/>
                  </a:lnTo>
                  <a:lnTo>
                    <a:pt x="135" y="1268"/>
                  </a:lnTo>
                  <a:lnTo>
                    <a:pt x="143" y="1260"/>
                  </a:lnTo>
                  <a:lnTo>
                    <a:pt x="150" y="1251"/>
                  </a:lnTo>
                  <a:lnTo>
                    <a:pt x="157" y="1242"/>
                  </a:lnTo>
                  <a:lnTo>
                    <a:pt x="164" y="1233"/>
                  </a:lnTo>
                  <a:lnTo>
                    <a:pt x="171" y="1224"/>
                  </a:lnTo>
                  <a:lnTo>
                    <a:pt x="178" y="1215"/>
                  </a:lnTo>
                  <a:lnTo>
                    <a:pt x="185" y="1205"/>
                  </a:lnTo>
                  <a:lnTo>
                    <a:pt x="192" y="1195"/>
                  </a:lnTo>
                  <a:lnTo>
                    <a:pt x="200" y="1185"/>
                  </a:lnTo>
                  <a:lnTo>
                    <a:pt x="207" y="1174"/>
                  </a:lnTo>
                  <a:lnTo>
                    <a:pt x="213" y="1163"/>
                  </a:lnTo>
                  <a:lnTo>
                    <a:pt x="221" y="1151"/>
                  </a:lnTo>
                  <a:lnTo>
                    <a:pt x="228" y="1140"/>
                  </a:lnTo>
                  <a:lnTo>
                    <a:pt x="235" y="1128"/>
                  </a:lnTo>
                  <a:lnTo>
                    <a:pt x="242" y="1115"/>
                  </a:lnTo>
                  <a:lnTo>
                    <a:pt x="249" y="1102"/>
                  </a:lnTo>
                  <a:lnTo>
                    <a:pt x="256" y="1088"/>
                  </a:lnTo>
                  <a:lnTo>
                    <a:pt x="263" y="1074"/>
                  </a:lnTo>
                  <a:lnTo>
                    <a:pt x="270" y="1059"/>
                  </a:lnTo>
                  <a:lnTo>
                    <a:pt x="277" y="1042"/>
                  </a:lnTo>
                  <a:lnTo>
                    <a:pt x="284" y="1026"/>
                  </a:lnTo>
                  <a:lnTo>
                    <a:pt x="292" y="1007"/>
                  </a:lnTo>
                  <a:lnTo>
                    <a:pt x="299" y="987"/>
                  </a:lnTo>
                  <a:lnTo>
                    <a:pt x="306" y="967"/>
                  </a:lnTo>
                  <a:lnTo>
                    <a:pt x="313" y="943"/>
                  </a:lnTo>
                  <a:lnTo>
                    <a:pt x="320" y="918"/>
                  </a:lnTo>
                  <a:lnTo>
                    <a:pt x="327" y="891"/>
                  </a:lnTo>
                  <a:lnTo>
                    <a:pt x="327" y="890"/>
                  </a:lnTo>
                  <a:lnTo>
                    <a:pt x="327" y="889"/>
                  </a:lnTo>
                  <a:lnTo>
                    <a:pt x="328" y="887"/>
                  </a:lnTo>
                  <a:lnTo>
                    <a:pt x="329" y="883"/>
                  </a:lnTo>
                  <a:lnTo>
                    <a:pt x="331" y="874"/>
                  </a:lnTo>
                  <a:lnTo>
                    <a:pt x="331" y="873"/>
                  </a:lnTo>
                  <a:lnTo>
                    <a:pt x="331" y="872"/>
                  </a:lnTo>
                  <a:lnTo>
                    <a:pt x="332" y="869"/>
                  </a:lnTo>
                  <a:lnTo>
                    <a:pt x="332" y="865"/>
                  </a:lnTo>
                  <a:lnTo>
                    <a:pt x="334" y="855"/>
                  </a:lnTo>
                  <a:lnTo>
                    <a:pt x="334" y="854"/>
                  </a:lnTo>
                  <a:lnTo>
                    <a:pt x="335" y="853"/>
                  </a:lnTo>
                  <a:lnTo>
                    <a:pt x="335" y="851"/>
                  </a:lnTo>
                  <a:lnTo>
                    <a:pt x="336" y="846"/>
                  </a:lnTo>
                  <a:lnTo>
                    <a:pt x="338" y="835"/>
                  </a:lnTo>
                  <a:lnTo>
                    <a:pt x="338" y="834"/>
                  </a:lnTo>
                  <a:lnTo>
                    <a:pt x="338" y="833"/>
                  </a:lnTo>
                  <a:lnTo>
                    <a:pt x="339" y="830"/>
                  </a:lnTo>
                  <a:lnTo>
                    <a:pt x="339" y="824"/>
                  </a:lnTo>
                  <a:lnTo>
                    <a:pt x="341" y="812"/>
                  </a:lnTo>
                  <a:lnTo>
                    <a:pt x="341" y="811"/>
                  </a:lnTo>
                  <a:lnTo>
                    <a:pt x="341" y="810"/>
                  </a:lnTo>
                  <a:lnTo>
                    <a:pt x="342" y="809"/>
                  </a:lnTo>
                  <a:lnTo>
                    <a:pt x="342" y="805"/>
                  </a:lnTo>
                  <a:lnTo>
                    <a:pt x="343" y="797"/>
                  </a:lnTo>
                  <a:lnTo>
                    <a:pt x="343" y="796"/>
                  </a:lnTo>
                  <a:lnTo>
                    <a:pt x="343" y="795"/>
                  </a:lnTo>
                  <a:lnTo>
                    <a:pt x="343" y="793"/>
                  </a:lnTo>
                  <a:lnTo>
                    <a:pt x="344" y="788"/>
                  </a:lnTo>
                  <a:lnTo>
                    <a:pt x="345" y="778"/>
                  </a:lnTo>
                  <a:lnTo>
                    <a:pt x="345" y="777"/>
                  </a:lnTo>
                  <a:lnTo>
                    <a:pt x="345" y="776"/>
                  </a:lnTo>
                  <a:lnTo>
                    <a:pt x="345" y="773"/>
                  </a:lnTo>
                  <a:lnTo>
                    <a:pt x="346" y="768"/>
                  </a:lnTo>
                  <a:lnTo>
                    <a:pt x="346" y="766"/>
                  </a:lnTo>
                  <a:lnTo>
                    <a:pt x="346" y="765"/>
                  </a:lnTo>
                  <a:lnTo>
                    <a:pt x="346" y="762"/>
                  </a:lnTo>
                  <a:lnTo>
                    <a:pt x="347" y="755"/>
                  </a:lnTo>
                  <a:lnTo>
                    <a:pt x="347" y="753"/>
                  </a:lnTo>
                  <a:lnTo>
                    <a:pt x="347" y="751"/>
                  </a:lnTo>
                  <a:lnTo>
                    <a:pt x="347" y="747"/>
                  </a:lnTo>
                  <a:lnTo>
                    <a:pt x="347" y="745"/>
                  </a:lnTo>
                  <a:lnTo>
                    <a:pt x="347" y="742"/>
                  </a:lnTo>
                  <a:lnTo>
                    <a:pt x="348" y="738"/>
                  </a:lnTo>
                  <a:lnTo>
                    <a:pt x="348" y="735"/>
                  </a:lnTo>
                  <a:lnTo>
                    <a:pt x="348" y="732"/>
                  </a:lnTo>
                  <a:lnTo>
                    <a:pt x="348" y="729"/>
                  </a:lnTo>
                  <a:lnTo>
                    <a:pt x="348" y="726"/>
                  </a:lnTo>
                  <a:lnTo>
                    <a:pt x="348" y="722"/>
                  </a:lnTo>
                  <a:lnTo>
                    <a:pt x="348" y="717"/>
                  </a:lnTo>
                  <a:lnTo>
                    <a:pt x="349" y="712"/>
                  </a:lnTo>
                  <a:lnTo>
                    <a:pt x="349" y="697"/>
                  </a:lnTo>
                  <a:lnTo>
                    <a:pt x="349" y="682"/>
                  </a:lnTo>
                  <a:lnTo>
                    <a:pt x="348" y="677"/>
                  </a:lnTo>
                  <a:lnTo>
                    <a:pt x="348" y="672"/>
                  </a:lnTo>
                  <a:lnTo>
                    <a:pt x="348" y="668"/>
                  </a:lnTo>
                  <a:lnTo>
                    <a:pt x="348" y="665"/>
                  </a:lnTo>
                  <a:lnTo>
                    <a:pt x="348" y="662"/>
                  </a:lnTo>
                  <a:lnTo>
                    <a:pt x="348" y="659"/>
                  </a:lnTo>
                  <a:lnTo>
                    <a:pt x="348" y="656"/>
                  </a:lnTo>
                  <a:lnTo>
                    <a:pt x="347" y="652"/>
                  </a:lnTo>
                  <a:lnTo>
                    <a:pt x="347" y="649"/>
                  </a:lnTo>
                  <a:lnTo>
                    <a:pt x="347" y="647"/>
                  </a:lnTo>
                  <a:lnTo>
                    <a:pt x="347" y="643"/>
                  </a:lnTo>
                  <a:lnTo>
                    <a:pt x="347" y="641"/>
                  </a:lnTo>
                  <a:lnTo>
                    <a:pt x="347" y="639"/>
                  </a:lnTo>
                  <a:lnTo>
                    <a:pt x="346" y="632"/>
                  </a:lnTo>
                  <a:lnTo>
                    <a:pt x="346" y="629"/>
                  </a:lnTo>
                  <a:lnTo>
                    <a:pt x="346" y="628"/>
                  </a:lnTo>
                  <a:lnTo>
                    <a:pt x="346" y="626"/>
                  </a:lnTo>
                  <a:lnTo>
                    <a:pt x="345" y="621"/>
                  </a:lnTo>
                  <a:lnTo>
                    <a:pt x="345" y="618"/>
                  </a:lnTo>
                  <a:lnTo>
                    <a:pt x="345" y="617"/>
                  </a:lnTo>
                  <a:lnTo>
                    <a:pt x="345" y="616"/>
                  </a:lnTo>
                  <a:lnTo>
                    <a:pt x="344" y="606"/>
                  </a:lnTo>
                  <a:lnTo>
                    <a:pt x="343" y="601"/>
                  </a:lnTo>
                  <a:lnTo>
                    <a:pt x="343" y="599"/>
                  </a:lnTo>
                  <a:lnTo>
                    <a:pt x="343" y="598"/>
                  </a:lnTo>
                  <a:lnTo>
                    <a:pt x="343" y="597"/>
                  </a:lnTo>
                  <a:lnTo>
                    <a:pt x="342" y="589"/>
                  </a:lnTo>
                  <a:lnTo>
                    <a:pt x="342" y="585"/>
                  </a:lnTo>
                  <a:lnTo>
                    <a:pt x="341" y="584"/>
                  </a:lnTo>
                  <a:lnTo>
                    <a:pt x="341" y="583"/>
                  </a:lnTo>
                  <a:lnTo>
                    <a:pt x="341" y="582"/>
                  </a:lnTo>
                  <a:lnTo>
                    <a:pt x="339" y="570"/>
                  </a:lnTo>
                  <a:lnTo>
                    <a:pt x="339" y="564"/>
                  </a:lnTo>
                  <a:lnTo>
                    <a:pt x="338" y="561"/>
                  </a:lnTo>
                  <a:lnTo>
                    <a:pt x="338" y="560"/>
                  </a:lnTo>
                  <a:lnTo>
                    <a:pt x="338" y="559"/>
                  </a:lnTo>
                  <a:lnTo>
                    <a:pt x="336" y="548"/>
                  </a:lnTo>
                  <a:lnTo>
                    <a:pt x="335" y="543"/>
                  </a:lnTo>
                  <a:lnTo>
                    <a:pt x="335" y="541"/>
                  </a:lnTo>
                  <a:lnTo>
                    <a:pt x="334" y="540"/>
                  </a:lnTo>
                  <a:lnTo>
                    <a:pt x="334" y="539"/>
                  </a:lnTo>
                  <a:lnTo>
                    <a:pt x="332" y="529"/>
                  </a:lnTo>
                  <a:lnTo>
                    <a:pt x="332" y="525"/>
                  </a:lnTo>
                  <a:lnTo>
                    <a:pt x="331" y="522"/>
                  </a:lnTo>
                  <a:lnTo>
                    <a:pt x="331" y="521"/>
                  </a:lnTo>
                  <a:lnTo>
                    <a:pt x="331" y="520"/>
                  </a:lnTo>
                  <a:lnTo>
                    <a:pt x="329" y="511"/>
                  </a:lnTo>
                  <a:lnTo>
                    <a:pt x="328" y="507"/>
                  </a:lnTo>
                  <a:lnTo>
                    <a:pt x="327" y="505"/>
                  </a:lnTo>
                  <a:lnTo>
                    <a:pt x="327" y="504"/>
                  </a:lnTo>
                  <a:lnTo>
                    <a:pt x="327" y="503"/>
                  </a:lnTo>
                  <a:lnTo>
                    <a:pt x="320" y="476"/>
                  </a:lnTo>
                  <a:lnTo>
                    <a:pt x="313" y="451"/>
                  </a:lnTo>
                  <a:lnTo>
                    <a:pt x="306" y="427"/>
                  </a:lnTo>
                  <a:lnTo>
                    <a:pt x="299" y="407"/>
                  </a:lnTo>
                  <a:lnTo>
                    <a:pt x="292" y="387"/>
                  </a:lnTo>
                  <a:lnTo>
                    <a:pt x="284" y="368"/>
                  </a:lnTo>
                  <a:lnTo>
                    <a:pt x="277" y="352"/>
                  </a:lnTo>
                  <a:lnTo>
                    <a:pt x="270" y="335"/>
                  </a:lnTo>
                  <a:lnTo>
                    <a:pt x="263" y="320"/>
                  </a:lnTo>
                  <a:lnTo>
                    <a:pt x="256" y="306"/>
                  </a:lnTo>
                  <a:lnTo>
                    <a:pt x="249" y="292"/>
                  </a:lnTo>
                  <a:lnTo>
                    <a:pt x="242" y="279"/>
                  </a:lnTo>
                  <a:lnTo>
                    <a:pt x="235" y="266"/>
                  </a:lnTo>
                  <a:lnTo>
                    <a:pt x="228" y="254"/>
                  </a:lnTo>
                  <a:lnTo>
                    <a:pt x="221" y="243"/>
                  </a:lnTo>
                  <a:lnTo>
                    <a:pt x="213" y="231"/>
                  </a:lnTo>
                  <a:lnTo>
                    <a:pt x="207" y="220"/>
                  </a:lnTo>
                  <a:lnTo>
                    <a:pt x="200" y="209"/>
                  </a:lnTo>
                  <a:lnTo>
                    <a:pt x="192" y="199"/>
                  </a:lnTo>
                  <a:lnTo>
                    <a:pt x="185" y="189"/>
                  </a:lnTo>
                  <a:lnTo>
                    <a:pt x="178" y="179"/>
                  </a:lnTo>
                  <a:lnTo>
                    <a:pt x="171" y="170"/>
                  </a:lnTo>
                  <a:lnTo>
                    <a:pt x="164" y="161"/>
                  </a:lnTo>
                  <a:lnTo>
                    <a:pt x="157" y="152"/>
                  </a:lnTo>
                  <a:lnTo>
                    <a:pt x="150" y="143"/>
                  </a:lnTo>
                  <a:lnTo>
                    <a:pt x="143" y="134"/>
                  </a:lnTo>
                  <a:lnTo>
                    <a:pt x="135" y="126"/>
                  </a:lnTo>
                  <a:lnTo>
                    <a:pt x="128" y="118"/>
                  </a:lnTo>
                  <a:lnTo>
                    <a:pt x="121" y="110"/>
                  </a:lnTo>
                  <a:lnTo>
                    <a:pt x="114" y="102"/>
                  </a:lnTo>
                  <a:lnTo>
                    <a:pt x="107" y="94"/>
                  </a:lnTo>
                  <a:lnTo>
                    <a:pt x="99" y="87"/>
                  </a:lnTo>
                  <a:lnTo>
                    <a:pt x="93" y="80"/>
                  </a:lnTo>
                  <a:lnTo>
                    <a:pt x="85" y="73"/>
                  </a:lnTo>
                  <a:lnTo>
                    <a:pt x="78" y="66"/>
                  </a:lnTo>
                  <a:lnTo>
                    <a:pt x="71" y="60"/>
                  </a:lnTo>
                  <a:lnTo>
                    <a:pt x="64" y="53"/>
                  </a:lnTo>
                  <a:lnTo>
                    <a:pt x="57" y="47"/>
                  </a:lnTo>
                  <a:lnTo>
                    <a:pt x="50" y="40"/>
                  </a:lnTo>
                  <a:lnTo>
                    <a:pt x="43" y="34"/>
                  </a:lnTo>
                  <a:lnTo>
                    <a:pt x="36" y="28"/>
                  </a:lnTo>
                  <a:lnTo>
                    <a:pt x="28" y="22"/>
                  </a:lnTo>
                  <a:lnTo>
                    <a:pt x="21" y="17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70" name="Freeform 57"/>
            <p:cNvSpPr>
              <a:spLocks/>
            </p:cNvSpPr>
            <p:nvPr/>
          </p:nvSpPr>
          <p:spPr bwMode="auto">
            <a:xfrm>
              <a:off x="7802" y="7707"/>
              <a:ext cx="154" cy="307"/>
            </a:xfrm>
            <a:custGeom>
              <a:avLst/>
              <a:gdLst>
                <a:gd name="T0" fmla="*/ 1 w 349"/>
                <a:gd name="T1" fmla="*/ 697 h 697"/>
                <a:gd name="T2" fmla="*/ 1 w 349"/>
                <a:gd name="T3" fmla="*/ 697 h 697"/>
                <a:gd name="T4" fmla="*/ 2 w 349"/>
                <a:gd name="T5" fmla="*/ 696 h 697"/>
                <a:gd name="T6" fmla="*/ 7 w 349"/>
                <a:gd name="T7" fmla="*/ 691 h 697"/>
                <a:gd name="T8" fmla="*/ 21 w 349"/>
                <a:gd name="T9" fmla="*/ 680 h 697"/>
                <a:gd name="T10" fmla="*/ 36 w 349"/>
                <a:gd name="T11" fmla="*/ 669 h 697"/>
                <a:gd name="T12" fmla="*/ 50 w 349"/>
                <a:gd name="T13" fmla="*/ 657 h 697"/>
                <a:gd name="T14" fmla="*/ 64 w 349"/>
                <a:gd name="T15" fmla="*/ 644 h 697"/>
                <a:gd name="T16" fmla="*/ 78 w 349"/>
                <a:gd name="T17" fmla="*/ 631 h 697"/>
                <a:gd name="T18" fmla="*/ 93 w 349"/>
                <a:gd name="T19" fmla="*/ 617 h 697"/>
                <a:gd name="T20" fmla="*/ 107 w 349"/>
                <a:gd name="T21" fmla="*/ 603 h 697"/>
                <a:gd name="T22" fmla="*/ 121 w 349"/>
                <a:gd name="T23" fmla="*/ 587 h 697"/>
                <a:gd name="T24" fmla="*/ 135 w 349"/>
                <a:gd name="T25" fmla="*/ 571 h 697"/>
                <a:gd name="T26" fmla="*/ 150 w 349"/>
                <a:gd name="T27" fmla="*/ 554 h 697"/>
                <a:gd name="T28" fmla="*/ 164 w 349"/>
                <a:gd name="T29" fmla="*/ 536 h 697"/>
                <a:gd name="T30" fmla="*/ 178 w 349"/>
                <a:gd name="T31" fmla="*/ 518 h 697"/>
                <a:gd name="T32" fmla="*/ 192 w 349"/>
                <a:gd name="T33" fmla="*/ 498 h 697"/>
                <a:gd name="T34" fmla="*/ 207 w 349"/>
                <a:gd name="T35" fmla="*/ 477 h 697"/>
                <a:gd name="T36" fmla="*/ 221 w 349"/>
                <a:gd name="T37" fmla="*/ 454 h 697"/>
                <a:gd name="T38" fmla="*/ 235 w 349"/>
                <a:gd name="T39" fmla="*/ 431 h 697"/>
                <a:gd name="T40" fmla="*/ 249 w 349"/>
                <a:gd name="T41" fmla="*/ 405 h 697"/>
                <a:gd name="T42" fmla="*/ 263 w 349"/>
                <a:gd name="T43" fmla="*/ 377 h 697"/>
                <a:gd name="T44" fmla="*/ 277 w 349"/>
                <a:gd name="T45" fmla="*/ 345 h 697"/>
                <a:gd name="T46" fmla="*/ 292 w 349"/>
                <a:gd name="T47" fmla="*/ 310 h 697"/>
                <a:gd name="T48" fmla="*/ 306 w 349"/>
                <a:gd name="T49" fmla="*/ 270 h 697"/>
                <a:gd name="T50" fmla="*/ 320 w 349"/>
                <a:gd name="T51" fmla="*/ 221 h 697"/>
                <a:gd name="T52" fmla="*/ 327 w 349"/>
                <a:gd name="T53" fmla="*/ 194 h 697"/>
                <a:gd name="T54" fmla="*/ 327 w 349"/>
                <a:gd name="T55" fmla="*/ 192 h 697"/>
                <a:gd name="T56" fmla="*/ 329 w 349"/>
                <a:gd name="T57" fmla="*/ 186 h 697"/>
                <a:gd name="T58" fmla="*/ 331 w 349"/>
                <a:gd name="T59" fmla="*/ 176 h 697"/>
                <a:gd name="T60" fmla="*/ 331 w 349"/>
                <a:gd name="T61" fmla="*/ 175 h 697"/>
                <a:gd name="T62" fmla="*/ 332 w 349"/>
                <a:gd name="T63" fmla="*/ 168 h 697"/>
                <a:gd name="T64" fmla="*/ 334 w 349"/>
                <a:gd name="T65" fmla="*/ 158 h 697"/>
                <a:gd name="T66" fmla="*/ 335 w 349"/>
                <a:gd name="T67" fmla="*/ 156 h 697"/>
                <a:gd name="T68" fmla="*/ 336 w 349"/>
                <a:gd name="T69" fmla="*/ 149 h 697"/>
                <a:gd name="T70" fmla="*/ 338 w 349"/>
                <a:gd name="T71" fmla="*/ 138 h 697"/>
                <a:gd name="T72" fmla="*/ 338 w 349"/>
                <a:gd name="T73" fmla="*/ 136 h 697"/>
                <a:gd name="T74" fmla="*/ 339 w 349"/>
                <a:gd name="T75" fmla="*/ 127 h 697"/>
                <a:gd name="T76" fmla="*/ 341 w 349"/>
                <a:gd name="T77" fmla="*/ 114 h 697"/>
                <a:gd name="T78" fmla="*/ 342 w 349"/>
                <a:gd name="T79" fmla="*/ 112 h 697"/>
                <a:gd name="T80" fmla="*/ 343 w 349"/>
                <a:gd name="T81" fmla="*/ 100 h 697"/>
                <a:gd name="T82" fmla="*/ 343 w 349"/>
                <a:gd name="T83" fmla="*/ 98 h 697"/>
                <a:gd name="T84" fmla="*/ 344 w 349"/>
                <a:gd name="T85" fmla="*/ 91 h 697"/>
                <a:gd name="T86" fmla="*/ 345 w 349"/>
                <a:gd name="T87" fmla="*/ 80 h 697"/>
                <a:gd name="T88" fmla="*/ 345 w 349"/>
                <a:gd name="T89" fmla="*/ 76 h 697"/>
                <a:gd name="T90" fmla="*/ 346 w 349"/>
                <a:gd name="T91" fmla="*/ 69 h 697"/>
                <a:gd name="T92" fmla="*/ 346 w 349"/>
                <a:gd name="T93" fmla="*/ 65 h 697"/>
                <a:gd name="T94" fmla="*/ 347 w 349"/>
                <a:gd name="T95" fmla="*/ 56 h 697"/>
                <a:gd name="T96" fmla="*/ 347 w 349"/>
                <a:gd name="T97" fmla="*/ 50 h 697"/>
                <a:gd name="T98" fmla="*/ 347 w 349"/>
                <a:gd name="T99" fmla="*/ 45 h 697"/>
                <a:gd name="T100" fmla="*/ 348 w 349"/>
                <a:gd name="T101" fmla="*/ 38 h 697"/>
                <a:gd name="T102" fmla="*/ 348 w 349"/>
                <a:gd name="T103" fmla="*/ 32 h 697"/>
                <a:gd name="T104" fmla="*/ 348 w 349"/>
                <a:gd name="T105" fmla="*/ 25 h 697"/>
                <a:gd name="T106" fmla="*/ 349 w 349"/>
                <a:gd name="T107" fmla="*/ 1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9" h="697">
                  <a:moveTo>
                    <a:pt x="0" y="697"/>
                  </a:moveTo>
                  <a:lnTo>
                    <a:pt x="1" y="697"/>
                  </a:lnTo>
                  <a:lnTo>
                    <a:pt x="1" y="696"/>
                  </a:lnTo>
                  <a:lnTo>
                    <a:pt x="2" y="696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5" y="686"/>
                  </a:lnTo>
                  <a:lnTo>
                    <a:pt x="21" y="680"/>
                  </a:lnTo>
                  <a:lnTo>
                    <a:pt x="28" y="675"/>
                  </a:lnTo>
                  <a:lnTo>
                    <a:pt x="36" y="669"/>
                  </a:lnTo>
                  <a:lnTo>
                    <a:pt x="43" y="663"/>
                  </a:lnTo>
                  <a:lnTo>
                    <a:pt x="50" y="657"/>
                  </a:lnTo>
                  <a:lnTo>
                    <a:pt x="57" y="650"/>
                  </a:lnTo>
                  <a:lnTo>
                    <a:pt x="64" y="644"/>
                  </a:lnTo>
                  <a:lnTo>
                    <a:pt x="71" y="637"/>
                  </a:lnTo>
                  <a:lnTo>
                    <a:pt x="78" y="631"/>
                  </a:lnTo>
                  <a:lnTo>
                    <a:pt x="85" y="624"/>
                  </a:lnTo>
                  <a:lnTo>
                    <a:pt x="93" y="617"/>
                  </a:lnTo>
                  <a:lnTo>
                    <a:pt x="99" y="610"/>
                  </a:lnTo>
                  <a:lnTo>
                    <a:pt x="107" y="603"/>
                  </a:lnTo>
                  <a:lnTo>
                    <a:pt x="114" y="595"/>
                  </a:lnTo>
                  <a:lnTo>
                    <a:pt x="121" y="587"/>
                  </a:lnTo>
                  <a:lnTo>
                    <a:pt x="128" y="579"/>
                  </a:lnTo>
                  <a:lnTo>
                    <a:pt x="135" y="571"/>
                  </a:lnTo>
                  <a:lnTo>
                    <a:pt x="143" y="563"/>
                  </a:lnTo>
                  <a:lnTo>
                    <a:pt x="150" y="554"/>
                  </a:lnTo>
                  <a:lnTo>
                    <a:pt x="157" y="545"/>
                  </a:lnTo>
                  <a:lnTo>
                    <a:pt x="164" y="536"/>
                  </a:lnTo>
                  <a:lnTo>
                    <a:pt x="171" y="527"/>
                  </a:lnTo>
                  <a:lnTo>
                    <a:pt x="178" y="518"/>
                  </a:lnTo>
                  <a:lnTo>
                    <a:pt x="185" y="508"/>
                  </a:lnTo>
                  <a:lnTo>
                    <a:pt x="192" y="498"/>
                  </a:lnTo>
                  <a:lnTo>
                    <a:pt x="200" y="488"/>
                  </a:lnTo>
                  <a:lnTo>
                    <a:pt x="207" y="477"/>
                  </a:lnTo>
                  <a:lnTo>
                    <a:pt x="213" y="466"/>
                  </a:lnTo>
                  <a:lnTo>
                    <a:pt x="221" y="454"/>
                  </a:lnTo>
                  <a:lnTo>
                    <a:pt x="228" y="443"/>
                  </a:lnTo>
                  <a:lnTo>
                    <a:pt x="235" y="431"/>
                  </a:lnTo>
                  <a:lnTo>
                    <a:pt x="242" y="418"/>
                  </a:lnTo>
                  <a:lnTo>
                    <a:pt x="249" y="405"/>
                  </a:lnTo>
                  <a:lnTo>
                    <a:pt x="256" y="391"/>
                  </a:lnTo>
                  <a:lnTo>
                    <a:pt x="263" y="377"/>
                  </a:lnTo>
                  <a:lnTo>
                    <a:pt x="270" y="362"/>
                  </a:lnTo>
                  <a:lnTo>
                    <a:pt x="277" y="345"/>
                  </a:lnTo>
                  <a:lnTo>
                    <a:pt x="284" y="329"/>
                  </a:lnTo>
                  <a:lnTo>
                    <a:pt x="292" y="310"/>
                  </a:lnTo>
                  <a:lnTo>
                    <a:pt x="299" y="290"/>
                  </a:lnTo>
                  <a:lnTo>
                    <a:pt x="306" y="270"/>
                  </a:lnTo>
                  <a:lnTo>
                    <a:pt x="313" y="246"/>
                  </a:lnTo>
                  <a:lnTo>
                    <a:pt x="320" y="221"/>
                  </a:lnTo>
                  <a:lnTo>
                    <a:pt x="327" y="194"/>
                  </a:lnTo>
                  <a:lnTo>
                    <a:pt x="327" y="193"/>
                  </a:lnTo>
                  <a:lnTo>
                    <a:pt x="327" y="192"/>
                  </a:lnTo>
                  <a:lnTo>
                    <a:pt x="328" y="190"/>
                  </a:lnTo>
                  <a:lnTo>
                    <a:pt x="329" y="186"/>
                  </a:lnTo>
                  <a:lnTo>
                    <a:pt x="331" y="177"/>
                  </a:lnTo>
                  <a:lnTo>
                    <a:pt x="331" y="176"/>
                  </a:lnTo>
                  <a:lnTo>
                    <a:pt x="331" y="175"/>
                  </a:lnTo>
                  <a:lnTo>
                    <a:pt x="332" y="172"/>
                  </a:lnTo>
                  <a:lnTo>
                    <a:pt x="332" y="168"/>
                  </a:lnTo>
                  <a:lnTo>
                    <a:pt x="334" y="158"/>
                  </a:lnTo>
                  <a:lnTo>
                    <a:pt x="334" y="157"/>
                  </a:lnTo>
                  <a:lnTo>
                    <a:pt x="335" y="156"/>
                  </a:lnTo>
                  <a:lnTo>
                    <a:pt x="335" y="154"/>
                  </a:lnTo>
                  <a:lnTo>
                    <a:pt x="336" y="149"/>
                  </a:lnTo>
                  <a:lnTo>
                    <a:pt x="338" y="138"/>
                  </a:lnTo>
                  <a:lnTo>
                    <a:pt x="338" y="137"/>
                  </a:lnTo>
                  <a:lnTo>
                    <a:pt x="338" y="136"/>
                  </a:lnTo>
                  <a:lnTo>
                    <a:pt x="339" y="133"/>
                  </a:lnTo>
                  <a:lnTo>
                    <a:pt x="339" y="127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1" y="113"/>
                  </a:lnTo>
                  <a:lnTo>
                    <a:pt x="342" y="112"/>
                  </a:lnTo>
                  <a:lnTo>
                    <a:pt x="342" y="108"/>
                  </a:lnTo>
                  <a:lnTo>
                    <a:pt x="343" y="100"/>
                  </a:lnTo>
                  <a:lnTo>
                    <a:pt x="343" y="99"/>
                  </a:lnTo>
                  <a:lnTo>
                    <a:pt x="343" y="98"/>
                  </a:lnTo>
                  <a:lnTo>
                    <a:pt x="343" y="96"/>
                  </a:lnTo>
                  <a:lnTo>
                    <a:pt x="344" y="91"/>
                  </a:lnTo>
                  <a:lnTo>
                    <a:pt x="345" y="81"/>
                  </a:lnTo>
                  <a:lnTo>
                    <a:pt x="345" y="80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6" y="71"/>
                  </a:lnTo>
                  <a:lnTo>
                    <a:pt x="346" y="69"/>
                  </a:lnTo>
                  <a:lnTo>
                    <a:pt x="346" y="68"/>
                  </a:lnTo>
                  <a:lnTo>
                    <a:pt x="346" y="65"/>
                  </a:lnTo>
                  <a:lnTo>
                    <a:pt x="347" y="58"/>
                  </a:lnTo>
                  <a:lnTo>
                    <a:pt x="347" y="56"/>
                  </a:lnTo>
                  <a:lnTo>
                    <a:pt x="347" y="54"/>
                  </a:lnTo>
                  <a:lnTo>
                    <a:pt x="347" y="50"/>
                  </a:lnTo>
                  <a:lnTo>
                    <a:pt x="347" y="48"/>
                  </a:lnTo>
                  <a:lnTo>
                    <a:pt x="347" y="45"/>
                  </a:lnTo>
                  <a:lnTo>
                    <a:pt x="348" y="41"/>
                  </a:lnTo>
                  <a:lnTo>
                    <a:pt x="348" y="38"/>
                  </a:lnTo>
                  <a:lnTo>
                    <a:pt x="348" y="35"/>
                  </a:lnTo>
                  <a:lnTo>
                    <a:pt x="348" y="32"/>
                  </a:lnTo>
                  <a:lnTo>
                    <a:pt x="348" y="29"/>
                  </a:lnTo>
                  <a:lnTo>
                    <a:pt x="348" y="25"/>
                  </a:lnTo>
                  <a:lnTo>
                    <a:pt x="348" y="20"/>
                  </a:lnTo>
                  <a:lnTo>
                    <a:pt x="349" y="15"/>
                  </a:lnTo>
                  <a:lnTo>
                    <a:pt x="349" y="0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71" name="Freeform 56"/>
            <p:cNvSpPr>
              <a:spLocks/>
            </p:cNvSpPr>
            <p:nvPr/>
          </p:nvSpPr>
          <p:spPr bwMode="auto">
            <a:xfrm>
              <a:off x="7802" y="7400"/>
              <a:ext cx="154" cy="307"/>
            </a:xfrm>
            <a:custGeom>
              <a:avLst/>
              <a:gdLst>
                <a:gd name="T0" fmla="*/ 1 w 349"/>
                <a:gd name="T1" fmla="*/ 0 h 697"/>
                <a:gd name="T2" fmla="*/ 1 w 349"/>
                <a:gd name="T3" fmla="*/ 0 h 697"/>
                <a:gd name="T4" fmla="*/ 2 w 349"/>
                <a:gd name="T5" fmla="*/ 1 h 697"/>
                <a:gd name="T6" fmla="*/ 7 w 349"/>
                <a:gd name="T7" fmla="*/ 6 h 697"/>
                <a:gd name="T8" fmla="*/ 21 w 349"/>
                <a:gd name="T9" fmla="*/ 17 h 697"/>
                <a:gd name="T10" fmla="*/ 36 w 349"/>
                <a:gd name="T11" fmla="*/ 28 h 697"/>
                <a:gd name="T12" fmla="*/ 50 w 349"/>
                <a:gd name="T13" fmla="*/ 40 h 697"/>
                <a:gd name="T14" fmla="*/ 64 w 349"/>
                <a:gd name="T15" fmla="*/ 53 h 697"/>
                <a:gd name="T16" fmla="*/ 78 w 349"/>
                <a:gd name="T17" fmla="*/ 66 h 697"/>
                <a:gd name="T18" fmla="*/ 93 w 349"/>
                <a:gd name="T19" fmla="*/ 80 h 697"/>
                <a:gd name="T20" fmla="*/ 107 w 349"/>
                <a:gd name="T21" fmla="*/ 94 h 697"/>
                <a:gd name="T22" fmla="*/ 121 w 349"/>
                <a:gd name="T23" fmla="*/ 110 h 697"/>
                <a:gd name="T24" fmla="*/ 135 w 349"/>
                <a:gd name="T25" fmla="*/ 126 h 697"/>
                <a:gd name="T26" fmla="*/ 150 w 349"/>
                <a:gd name="T27" fmla="*/ 143 h 697"/>
                <a:gd name="T28" fmla="*/ 164 w 349"/>
                <a:gd name="T29" fmla="*/ 161 h 697"/>
                <a:gd name="T30" fmla="*/ 178 w 349"/>
                <a:gd name="T31" fmla="*/ 179 h 697"/>
                <a:gd name="T32" fmla="*/ 192 w 349"/>
                <a:gd name="T33" fmla="*/ 199 h 697"/>
                <a:gd name="T34" fmla="*/ 207 w 349"/>
                <a:gd name="T35" fmla="*/ 220 h 697"/>
                <a:gd name="T36" fmla="*/ 221 w 349"/>
                <a:gd name="T37" fmla="*/ 243 h 697"/>
                <a:gd name="T38" fmla="*/ 235 w 349"/>
                <a:gd name="T39" fmla="*/ 266 h 697"/>
                <a:gd name="T40" fmla="*/ 249 w 349"/>
                <a:gd name="T41" fmla="*/ 292 h 697"/>
                <a:gd name="T42" fmla="*/ 263 w 349"/>
                <a:gd name="T43" fmla="*/ 320 h 697"/>
                <a:gd name="T44" fmla="*/ 277 w 349"/>
                <a:gd name="T45" fmla="*/ 352 h 697"/>
                <a:gd name="T46" fmla="*/ 292 w 349"/>
                <a:gd name="T47" fmla="*/ 387 h 697"/>
                <a:gd name="T48" fmla="*/ 306 w 349"/>
                <a:gd name="T49" fmla="*/ 427 h 697"/>
                <a:gd name="T50" fmla="*/ 320 w 349"/>
                <a:gd name="T51" fmla="*/ 476 h 697"/>
                <a:gd name="T52" fmla="*/ 327 w 349"/>
                <a:gd name="T53" fmla="*/ 503 h 697"/>
                <a:gd name="T54" fmla="*/ 327 w 349"/>
                <a:gd name="T55" fmla="*/ 505 h 697"/>
                <a:gd name="T56" fmla="*/ 329 w 349"/>
                <a:gd name="T57" fmla="*/ 511 h 697"/>
                <a:gd name="T58" fmla="*/ 331 w 349"/>
                <a:gd name="T59" fmla="*/ 521 h 697"/>
                <a:gd name="T60" fmla="*/ 331 w 349"/>
                <a:gd name="T61" fmla="*/ 522 h 697"/>
                <a:gd name="T62" fmla="*/ 332 w 349"/>
                <a:gd name="T63" fmla="*/ 529 h 697"/>
                <a:gd name="T64" fmla="*/ 334 w 349"/>
                <a:gd name="T65" fmla="*/ 539 h 697"/>
                <a:gd name="T66" fmla="*/ 335 w 349"/>
                <a:gd name="T67" fmla="*/ 541 h 697"/>
                <a:gd name="T68" fmla="*/ 336 w 349"/>
                <a:gd name="T69" fmla="*/ 548 h 697"/>
                <a:gd name="T70" fmla="*/ 338 w 349"/>
                <a:gd name="T71" fmla="*/ 559 h 697"/>
                <a:gd name="T72" fmla="*/ 338 w 349"/>
                <a:gd name="T73" fmla="*/ 561 h 697"/>
                <a:gd name="T74" fmla="*/ 339 w 349"/>
                <a:gd name="T75" fmla="*/ 570 h 697"/>
                <a:gd name="T76" fmla="*/ 341 w 349"/>
                <a:gd name="T77" fmla="*/ 583 h 697"/>
                <a:gd name="T78" fmla="*/ 342 w 349"/>
                <a:gd name="T79" fmla="*/ 585 h 697"/>
                <a:gd name="T80" fmla="*/ 343 w 349"/>
                <a:gd name="T81" fmla="*/ 597 h 697"/>
                <a:gd name="T82" fmla="*/ 343 w 349"/>
                <a:gd name="T83" fmla="*/ 599 h 697"/>
                <a:gd name="T84" fmla="*/ 344 w 349"/>
                <a:gd name="T85" fmla="*/ 606 h 697"/>
                <a:gd name="T86" fmla="*/ 345 w 349"/>
                <a:gd name="T87" fmla="*/ 617 h 697"/>
                <a:gd name="T88" fmla="*/ 345 w 349"/>
                <a:gd name="T89" fmla="*/ 621 h 697"/>
                <a:gd name="T90" fmla="*/ 346 w 349"/>
                <a:gd name="T91" fmla="*/ 628 h 697"/>
                <a:gd name="T92" fmla="*/ 346 w 349"/>
                <a:gd name="T93" fmla="*/ 632 h 697"/>
                <a:gd name="T94" fmla="*/ 347 w 349"/>
                <a:gd name="T95" fmla="*/ 641 h 697"/>
                <a:gd name="T96" fmla="*/ 347 w 349"/>
                <a:gd name="T97" fmla="*/ 647 h 697"/>
                <a:gd name="T98" fmla="*/ 347 w 349"/>
                <a:gd name="T99" fmla="*/ 652 h 697"/>
                <a:gd name="T100" fmla="*/ 348 w 349"/>
                <a:gd name="T101" fmla="*/ 659 h 697"/>
                <a:gd name="T102" fmla="*/ 348 w 349"/>
                <a:gd name="T103" fmla="*/ 665 h 697"/>
                <a:gd name="T104" fmla="*/ 348 w 349"/>
                <a:gd name="T105" fmla="*/ 672 h 697"/>
                <a:gd name="T106" fmla="*/ 349 w 349"/>
                <a:gd name="T107" fmla="*/ 68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9" h="69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7" y="6"/>
                  </a:lnTo>
                  <a:lnTo>
                    <a:pt x="15" y="11"/>
                  </a:lnTo>
                  <a:lnTo>
                    <a:pt x="21" y="17"/>
                  </a:lnTo>
                  <a:lnTo>
                    <a:pt x="28" y="22"/>
                  </a:lnTo>
                  <a:lnTo>
                    <a:pt x="36" y="28"/>
                  </a:lnTo>
                  <a:lnTo>
                    <a:pt x="43" y="34"/>
                  </a:lnTo>
                  <a:lnTo>
                    <a:pt x="50" y="40"/>
                  </a:lnTo>
                  <a:lnTo>
                    <a:pt x="57" y="47"/>
                  </a:lnTo>
                  <a:lnTo>
                    <a:pt x="64" y="53"/>
                  </a:lnTo>
                  <a:lnTo>
                    <a:pt x="71" y="60"/>
                  </a:lnTo>
                  <a:lnTo>
                    <a:pt x="78" y="66"/>
                  </a:lnTo>
                  <a:lnTo>
                    <a:pt x="85" y="73"/>
                  </a:lnTo>
                  <a:lnTo>
                    <a:pt x="93" y="80"/>
                  </a:lnTo>
                  <a:lnTo>
                    <a:pt x="99" y="87"/>
                  </a:lnTo>
                  <a:lnTo>
                    <a:pt x="107" y="94"/>
                  </a:lnTo>
                  <a:lnTo>
                    <a:pt x="114" y="102"/>
                  </a:lnTo>
                  <a:lnTo>
                    <a:pt x="121" y="110"/>
                  </a:lnTo>
                  <a:lnTo>
                    <a:pt x="128" y="118"/>
                  </a:lnTo>
                  <a:lnTo>
                    <a:pt x="135" y="126"/>
                  </a:lnTo>
                  <a:lnTo>
                    <a:pt x="143" y="134"/>
                  </a:lnTo>
                  <a:lnTo>
                    <a:pt x="150" y="143"/>
                  </a:lnTo>
                  <a:lnTo>
                    <a:pt x="157" y="152"/>
                  </a:lnTo>
                  <a:lnTo>
                    <a:pt x="164" y="161"/>
                  </a:lnTo>
                  <a:lnTo>
                    <a:pt x="171" y="170"/>
                  </a:lnTo>
                  <a:lnTo>
                    <a:pt x="178" y="179"/>
                  </a:lnTo>
                  <a:lnTo>
                    <a:pt x="185" y="189"/>
                  </a:lnTo>
                  <a:lnTo>
                    <a:pt x="192" y="199"/>
                  </a:lnTo>
                  <a:lnTo>
                    <a:pt x="200" y="209"/>
                  </a:lnTo>
                  <a:lnTo>
                    <a:pt x="207" y="220"/>
                  </a:lnTo>
                  <a:lnTo>
                    <a:pt x="213" y="231"/>
                  </a:lnTo>
                  <a:lnTo>
                    <a:pt x="221" y="243"/>
                  </a:lnTo>
                  <a:lnTo>
                    <a:pt x="228" y="254"/>
                  </a:lnTo>
                  <a:lnTo>
                    <a:pt x="235" y="266"/>
                  </a:lnTo>
                  <a:lnTo>
                    <a:pt x="242" y="279"/>
                  </a:lnTo>
                  <a:lnTo>
                    <a:pt x="249" y="292"/>
                  </a:lnTo>
                  <a:lnTo>
                    <a:pt x="256" y="306"/>
                  </a:lnTo>
                  <a:lnTo>
                    <a:pt x="263" y="320"/>
                  </a:lnTo>
                  <a:lnTo>
                    <a:pt x="270" y="335"/>
                  </a:lnTo>
                  <a:lnTo>
                    <a:pt x="277" y="352"/>
                  </a:lnTo>
                  <a:lnTo>
                    <a:pt x="284" y="368"/>
                  </a:lnTo>
                  <a:lnTo>
                    <a:pt x="292" y="387"/>
                  </a:lnTo>
                  <a:lnTo>
                    <a:pt x="299" y="407"/>
                  </a:lnTo>
                  <a:lnTo>
                    <a:pt x="306" y="427"/>
                  </a:lnTo>
                  <a:lnTo>
                    <a:pt x="313" y="451"/>
                  </a:lnTo>
                  <a:lnTo>
                    <a:pt x="320" y="476"/>
                  </a:lnTo>
                  <a:lnTo>
                    <a:pt x="327" y="503"/>
                  </a:lnTo>
                  <a:lnTo>
                    <a:pt x="327" y="504"/>
                  </a:lnTo>
                  <a:lnTo>
                    <a:pt x="327" y="505"/>
                  </a:lnTo>
                  <a:lnTo>
                    <a:pt x="328" y="507"/>
                  </a:lnTo>
                  <a:lnTo>
                    <a:pt x="329" y="511"/>
                  </a:lnTo>
                  <a:lnTo>
                    <a:pt x="331" y="520"/>
                  </a:lnTo>
                  <a:lnTo>
                    <a:pt x="331" y="521"/>
                  </a:lnTo>
                  <a:lnTo>
                    <a:pt x="331" y="522"/>
                  </a:lnTo>
                  <a:lnTo>
                    <a:pt x="332" y="525"/>
                  </a:lnTo>
                  <a:lnTo>
                    <a:pt x="332" y="529"/>
                  </a:lnTo>
                  <a:lnTo>
                    <a:pt x="334" y="539"/>
                  </a:lnTo>
                  <a:lnTo>
                    <a:pt x="334" y="540"/>
                  </a:lnTo>
                  <a:lnTo>
                    <a:pt x="335" y="541"/>
                  </a:lnTo>
                  <a:lnTo>
                    <a:pt x="335" y="543"/>
                  </a:lnTo>
                  <a:lnTo>
                    <a:pt x="336" y="548"/>
                  </a:lnTo>
                  <a:lnTo>
                    <a:pt x="338" y="559"/>
                  </a:lnTo>
                  <a:lnTo>
                    <a:pt x="338" y="560"/>
                  </a:lnTo>
                  <a:lnTo>
                    <a:pt x="338" y="561"/>
                  </a:lnTo>
                  <a:lnTo>
                    <a:pt x="339" y="564"/>
                  </a:lnTo>
                  <a:lnTo>
                    <a:pt x="339" y="570"/>
                  </a:lnTo>
                  <a:lnTo>
                    <a:pt x="341" y="582"/>
                  </a:lnTo>
                  <a:lnTo>
                    <a:pt x="341" y="583"/>
                  </a:lnTo>
                  <a:lnTo>
                    <a:pt x="341" y="584"/>
                  </a:lnTo>
                  <a:lnTo>
                    <a:pt x="342" y="585"/>
                  </a:lnTo>
                  <a:lnTo>
                    <a:pt x="342" y="589"/>
                  </a:lnTo>
                  <a:lnTo>
                    <a:pt x="343" y="597"/>
                  </a:lnTo>
                  <a:lnTo>
                    <a:pt x="343" y="598"/>
                  </a:lnTo>
                  <a:lnTo>
                    <a:pt x="343" y="599"/>
                  </a:lnTo>
                  <a:lnTo>
                    <a:pt x="343" y="601"/>
                  </a:lnTo>
                  <a:lnTo>
                    <a:pt x="344" y="606"/>
                  </a:lnTo>
                  <a:lnTo>
                    <a:pt x="345" y="616"/>
                  </a:lnTo>
                  <a:lnTo>
                    <a:pt x="345" y="617"/>
                  </a:lnTo>
                  <a:lnTo>
                    <a:pt x="345" y="618"/>
                  </a:lnTo>
                  <a:lnTo>
                    <a:pt x="345" y="621"/>
                  </a:lnTo>
                  <a:lnTo>
                    <a:pt x="346" y="626"/>
                  </a:lnTo>
                  <a:lnTo>
                    <a:pt x="346" y="628"/>
                  </a:lnTo>
                  <a:lnTo>
                    <a:pt x="346" y="629"/>
                  </a:lnTo>
                  <a:lnTo>
                    <a:pt x="346" y="632"/>
                  </a:lnTo>
                  <a:lnTo>
                    <a:pt x="347" y="639"/>
                  </a:lnTo>
                  <a:lnTo>
                    <a:pt x="347" y="641"/>
                  </a:lnTo>
                  <a:lnTo>
                    <a:pt x="347" y="643"/>
                  </a:lnTo>
                  <a:lnTo>
                    <a:pt x="347" y="647"/>
                  </a:lnTo>
                  <a:lnTo>
                    <a:pt x="347" y="649"/>
                  </a:lnTo>
                  <a:lnTo>
                    <a:pt x="347" y="652"/>
                  </a:lnTo>
                  <a:lnTo>
                    <a:pt x="348" y="656"/>
                  </a:lnTo>
                  <a:lnTo>
                    <a:pt x="348" y="659"/>
                  </a:lnTo>
                  <a:lnTo>
                    <a:pt x="348" y="662"/>
                  </a:lnTo>
                  <a:lnTo>
                    <a:pt x="348" y="665"/>
                  </a:lnTo>
                  <a:lnTo>
                    <a:pt x="348" y="668"/>
                  </a:lnTo>
                  <a:lnTo>
                    <a:pt x="348" y="672"/>
                  </a:lnTo>
                  <a:lnTo>
                    <a:pt x="348" y="677"/>
                  </a:lnTo>
                  <a:lnTo>
                    <a:pt x="349" y="682"/>
                  </a:lnTo>
                  <a:lnTo>
                    <a:pt x="349" y="697"/>
                  </a:lnTo>
                </a:path>
              </a:pathLst>
            </a:custGeom>
            <a:noFill/>
            <a:ln w="4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72" name="Rectangle 55"/>
            <p:cNvSpPr>
              <a:spLocks noChangeArrowheads="1"/>
            </p:cNvSpPr>
            <p:nvPr/>
          </p:nvSpPr>
          <p:spPr bwMode="auto">
            <a:xfrm>
              <a:off x="6925" y="7200"/>
              <a:ext cx="1664" cy="10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576" name="Group 65575"/>
          <p:cNvGrpSpPr/>
          <p:nvPr/>
        </p:nvGrpSpPr>
        <p:grpSpPr>
          <a:xfrm>
            <a:off x="7242072" y="2182464"/>
            <a:ext cx="1281204" cy="888822"/>
            <a:chOff x="965200" y="4572000"/>
            <a:chExt cx="1057275" cy="679450"/>
          </a:xfrm>
        </p:grpSpPr>
        <p:sp>
          <p:nvSpPr>
            <p:cNvPr id="65574" name="Rectangle 64"/>
            <p:cNvSpPr>
              <a:spLocks noChangeArrowheads="1"/>
            </p:cNvSpPr>
            <p:nvPr/>
          </p:nvSpPr>
          <p:spPr bwMode="auto">
            <a:xfrm>
              <a:off x="965200" y="4572000"/>
              <a:ext cx="1057275" cy="67945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575" name="Oval 65"/>
            <p:cNvSpPr>
              <a:spLocks noChangeArrowheads="1"/>
            </p:cNvSpPr>
            <p:nvPr/>
          </p:nvSpPr>
          <p:spPr bwMode="auto">
            <a:xfrm>
              <a:off x="1104900" y="4651375"/>
              <a:ext cx="487363" cy="487363"/>
            </a:xfrm>
            <a:prstGeom prst="ellipse">
              <a:avLst/>
            </a:prstGeom>
            <a:solidFill>
              <a:srgbClr val="FFFFFF"/>
            </a:solidFill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577" name="TextBox 65576"/>
              <p:cNvSpPr txBox="1"/>
              <p:nvPr/>
            </p:nvSpPr>
            <p:spPr>
              <a:xfrm>
                <a:off x="8001945" y="2425166"/>
                <a:ext cx="4922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577" name="TextBox 65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774" y="2425166"/>
                <a:ext cx="49225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78" name="Rectangle 65577"/>
          <p:cNvSpPr/>
          <p:nvPr/>
        </p:nvSpPr>
        <p:spPr>
          <a:xfrm>
            <a:off x="640144" y="6133946"/>
            <a:ext cx="814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/>
              <a:t>E.g. when throwing a fair </a:t>
            </a:r>
            <a:r>
              <a:rPr lang="en-GB" i="1" dirty="0" smtClean="0"/>
              <a:t>dice</a:t>
            </a:r>
            <a:r>
              <a:rPr lang="en-GB" i="1" dirty="0"/>
              <a:t>, P(not 6) = 1-P(6) = 1 – 1/6 = 5/6.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21631" y="3825622"/>
            <a:ext cx="6605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/>
              <a:t>Hence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 P(Event happens) = 1 - P(Event doesn't happen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8868" y="5013176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/>
                <a:r>
                  <a:rPr lang="en-GB" dirty="0"/>
                  <a:t>so	</a:t>
                </a:r>
              </a:p>
              <a:p>
                <a:pPr algn="l"/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1−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algn="l"/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= 1−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07" y="5013176"/>
                <a:ext cx="4953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984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79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5577" grpId="0"/>
      <p:bldP spid="65578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72" y="1340768"/>
            <a:ext cx="757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We can re-arrange the definition of the conditional probability</a:t>
            </a:r>
          </a:p>
          <a:p>
            <a:pPr algn="l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95751" y="2060848"/>
                <a:ext cx="496225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GB"/>
                        <m:t>            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2060848"/>
                <a:ext cx="4905830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83271" y="692696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</a:rPr>
              <a:t>2</a:t>
            </a:r>
            <a:r>
              <a:rPr lang="en-GB" sz="2000" b="1" dirty="0" smtClean="0">
                <a:solidFill>
                  <a:schemeClr val="accent2"/>
                </a:solidFill>
              </a:rPr>
              <a:t>. Multiplication Rule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76746" y="3212976"/>
                <a:ext cx="267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3212976"/>
                <a:ext cx="267509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6746" y="3766275"/>
                <a:ext cx="2664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3766275"/>
                <a:ext cx="266470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 bwMode="auto">
          <a:xfrm>
            <a:off x="1447961" y="3305659"/>
            <a:ext cx="664689" cy="5532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7125" y="35056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880" y="4725144"/>
                <a:ext cx="762591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/>
                  <a:t>You can often think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and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as being the probability of first getting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/>
                  <a:t> with probability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, and then getting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with probability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:endParaRPr lang="en-GB" dirty="0" smtClean="0"/>
              </a:p>
              <a:p>
                <a:pPr algn="l"/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6" y="4725144"/>
                <a:ext cx="826140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64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746" y="5682110"/>
                <a:ext cx="75370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/>
                  <a:t>This is the  same as first getting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with probability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and then getting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/>
                  <a:t> with probability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8" y="5682109"/>
                <a:ext cx="816513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72" t="-4717" r="-971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68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396" y="476672"/>
            <a:ext cx="5757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Example</a:t>
            </a:r>
            <a:r>
              <a:rPr lang="en-GB" dirty="0" smtClean="0"/>
              <a:t>: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A batch of 5 computers has 2 faulty computers. If the computers are chosen at random (without replacement), what is the probability that the first two inspected are both faulty?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5559" y="2348880"/>
            <a:ext cx="810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</a:t>
            </a:r>
            <a:r>
              <a:rPr lang="en-GB" dirty="0" smtClean="0"/>
              <a:t>: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P(first computer faulty AND second computer faulty)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2085" y="3645024"/>
                <a:ext cx="789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= P(first computer faulty)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GB" dirty="0" smtClean="0"/>
                  <a:t> P(second computer faulty | first computer faulty)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85" y="3645024"/>
                <a:ext cx="789190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1730" y="5229200"/>
                <a:ext cx="1065292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30" y="5229200"/>
                <a:ext cx="1065292" cy="616964"/>
              </a:xfrm>
              <a:prstGeom prst="rect">
                <a:avLst/>
              </a:prstGeom>
              <a:blipFill rotWithShape="1">
                <a:blip r:embed="rId4"/>
                <a:stretch>
                  <a:fillRect l="-9195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 bwMode="auto">
          <a:xfrm rot="5400000">
            <a:off x="2610364" y="3229681"/>
            <a:ext cx="201009" cy="19940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30196" y="4354653"/>
                <a:ext cx="37702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196" y="4354653"/>
                <a:ext cx="377026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 bwMode="auto">
          <a:xfrm rot="5400000">
            <a:off x="6280750" y="1817965"/>
            <a:ext cx="340296" cy="473914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7250" y="4382342"/>
                <a:ext cx="40729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50" y="4382342"/>
                <a:ext cx="407295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68531" y="5233432"/>
                <a:ext cx="130035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31" y="5233432"/>
                <a:ext cx="1300356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25" y="252910"/>
            <a:ext cx="175846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176" y="2926977"/>
                <a:ext cx="2751010" cy="3385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1600" b="0" dirty="0" smtClean="0"/>
                  <a:t>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16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𝑃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  <m:r>
                      <a:rPr lang="en-GB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GB" sz="16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926977"/>
                <a:ext cx="2751010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104" t="-3448" b="-189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02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3235663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0" name="Chart" r:id="rId8" imgW="4952992" imgH="5143584" progId="MSGraph.Chart.8">
                  <p:embed followColorScheme="full"/>
                </p:oleObj>
              </mc:Choice>
              <mc:Fallback>
                <p:oleObj name="Chart" r:id="rId8" imgW="4952992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70116" y="294979"/>
            <a:ext cx="4918700" cy="2011684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Drawing cards</a:t>
            </a:r>
            <a:b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i="1" dirty="0" smtClean="0"/>
              <a:t>Drawing </a:t>
            </a:r>
            <a:r>
              <a:rPr lang="en-GB" sz="2000" i="1" dirty="0"/>
              <a:t>two random cards from a pack without replacement, </a:t>
            </a:r>
            <a:r>
              <a:rPr lang="en-GB" sz="2000" i="1" dirty="0" smtClean="0"/>
              <a:t>what is the probability of getting two hearts?</a:t>
            </a:r>
            <a:br>
              <a:rPr lang="en-GB" sz="2000" i="1" dirty="0" smtClean="0"/>
            </a:br>
            <a:r>
              <a:rPr lang="en-GB" sz="1600" dirty="0" smtClean="0"/>
              <a:t>[13 of the 52 cards in a pack are hearts]</a:t>
            </a:r>
            <a:endParaRPr lang="en-GB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5" y="501862"/>
            <a:ext cx="2121419" cy="17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rShape1"/>
          <p:cNvSpPr/>
          <p:nvPr>
            <p:custDataLst>
              <p:tags r:id="rId4"/>
            </p:custDataLst>
          </p:nvPr>
        </p:nvSpPr>
        <p:spPr bwMode="auto">
          <a:xfrm rot="10800000">
            <a:off x="166447" y="4080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>
                      <a:alpha val="50000"/>
                    </a:scrgbClr>
                  </a:prst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1/16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3/51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3/52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1/4</a:t>
            </a:r>
          </a:p>
        </p:txBody>
      </p:sp>
      <p:grpSp>
        <p:nvGrpSpPr>
          <p:cNvPr id="12" name="CountdownNew" hidden="1"/>
          <p:cNvGrpSpPr/>
          <p:nvPr>
            <p:custDataLst>
              <p:tags r:id="rId6"/>
            </p:custDataLst>
          </p:nvPr>
        </p:nvGrpSpPr>
        <p:grpSpPr>
          <a:xfrm>
            <a:off x="7971692" y="5842000"/>
            <a:ext cx="1588" cy="1588"/>
            <a:chOff x="8318500" y="6032500"/>
            <a:chExt cx="1270000" cy="1016000"/>
          </a:xfrm>
        </p:grpSpPr>
        <p:pic>
          <p:nvPicPr>
            <p:cNvPr id="11" name="CDShape" hidden="1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0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9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839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6" y="4150897"/>
                <a:ext cx="8248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/>
                          <m:t>first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is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a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heart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 b="0" i="0" smtClean="0"/>
                          <m:t>AND</m:t>
                        </m:r>
                        <m:r>
                          <m:rPr>
                            <m:nor/>
                          </m:rPr>
                          <a:rPr lang="en-GB" b="0" i="0" smtClean="0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second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is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a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heart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r>
                      <a:rPr lang="en-GB" b="0" i="1" smtClean="0">
                        <a:latin typeface="Cambria Math"/>
                      </a:rPr>
                      <m:t>                                 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/>
                          <m:t>first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is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a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heart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/>
                          <m:t>second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is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a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r>
                          <m:rPr>
                            <m:nor/>
                          </m:rPr>
                          <a:rPr lang="en-GB"/>
                          <m:t>heart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first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is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a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heart</m:t>
                    </m:r>
                    <m:r>
                      <m:rPr>
                        <m:nor/>
                      </m:rPr>
                      <a:rPr lang="en-GB"/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99" y="4150896"/>
                <a:ext cx="8935559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2420888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260648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128489"/>
            <a:ext cx="4918700" cy="2011684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Drawing cards</a:t>
            </a:r>
            <a:b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i="1" dirty="0" smtClean="0"/>
              <a:t>Drawing </a:t>
            </a:r>
            <a:r>
              <a:rPr lang="en-GB" sz="2000" i="1" dirty="0"/>
              <a:t>two random cards from a pack without replacement, </a:t>
            </a:r>
            <a:r>
              <a:rPr lang="en-GB" sz="2000" i="1" dirty="0" smtClean="0"/>
              <a:t>what is the probability </a:t>
            </a:r>
            <a:r>
              <a:rPr lang="en-GB" sz="2000" i="1" dirty="0"/>
              <a:t>of getting two </a:t>
            </a:r>
            <a:r>
              <a:rPr lang="en-GB" sz="2000" i="1" dirty="0" smtClean="0"/>
              <a:t>hearts?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244" y="2564904"/>
            <a:ext cx="455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To start with 13/52 of the cards are hearts.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8852" y="2996953"/>
            <a:ext cx="610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After one is drawn, only 12/51 of the remaining cards are hearts.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3781564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/>
              <a:t>So the probability of two hearts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53779" y="5085184"/>
                <a:ext cx="126669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52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73" y="5085184"/>
                <a:ext cx="1266692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36136" y="5093111"/>
                <a:ext cx="169629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51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60" y="5093111"/>
                <a:ext cx="1696298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81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458" y="332656"/>
            <a:ext cx="8109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 </a:t>
            </a:r>
            <a:endParaRPr lang="en-GB" dirty="0" smtClean="0"/>
          </a:p>
          <a:p>
            <a:pPr algn="l"/>
            <a:r>
              <a:rPr lang="en-GB" b="1" i="1" dirty="0" smtClean="0"/>
              <a:t>Special Multiplication Rule</a:t>
            </a:r>
            <a:endParaRPr lang="en-GB" dirty="0" smtClean="0"/>
          </a:p>
          <a:p>
            <a:pPr algn="l"/>
            <a:r>
              <a:rPr lang="en-GB" b="1" dirty="0" smtClean="0"/>
              <a:t> </a:t>
            </a:r>
            <a:endParaRPr lang="en-GB" dirty="0" smtClean="0"/>
          </a:p>
          <a:p>
            <a:pPr algn="l"/>
            <a:r>
              <a:rPr lang="en-GB" dirty="0" smtClean="0"/>
              <a:t>If two events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are </a:t>
            </a:r>
            <a:r>
              <a:rPr lang="en-GB" i="1" dirty="0" smtClean="0">
                <a:solidFill>
                  <a:srgbClr val="C00000"/>
                </a:solidFill>
              </a:rPr>
              <a:t>independent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then P(A| B) = P(A) and P(B| A) = P(B): knowing that </a:t>
            </a:r>
            <a:r>
              <a:rPr lang="en-GB" i="1" dirty="0" smtClean="0"/>
              <a:t>A</a:t>
            </a:r>
            <a:r>
              <a:rPr lang="en-GB" dirty="0" smtClean="0"/>
              <a:t> has occurred does not affect the probability that </a:t>
            </a:r>
            <a:r>
              <a:rPr lang="en-GB" i="1" dirty="0" smtClean="0"/>
              <a:t>B</a:t>
            </a:r>
            <a:r>
              <a:rPr lang="en-GB" dirty="0" smtClean="0"/>
              <a:t> has occurred and vice versa.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69946" y="2533546"/>
                <a:ext cx="5318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P(</a:t>
                </a:r>
                <a:r>
                  <a:rPr lang="en-GB" i="1" dirty="0"/>
                  <a:t>A</a:t>
                </a:r>
                <a:r>
                  <a:rPr lang="en-GB" dirty="0"/>
                  <a:t> and </a:t>
                </a:r>
                <a:r>
                  <a:rPr lang="en-GB" i="1" dirty="0"/>
                  <a:t>B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01" y="2533546"/>
                <a:ext cx="531825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58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75276" y="3140969"/>
            <a:ext cx="83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/>
              <a:t>Probabilities for any number of independent events can be multiplied to get the joint probability.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276" y="216421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 smtClean="0"/>
              <a:t>In </a:t>
            </a:r>
            <a:r>
              <a:rPr lang="en-GB" dirty="0"/>
              <a:t>that case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584" y="4293096"/>
            <a:ext cx="7974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600" i="1" dirty="0" smtClean="0">
                <a:solidFill>
                  <a:srgbClr val="FF0000"/>
                </a:solidFill>
              </a:rPr>
              <a:t>E.g</a:t>
            </a:r>
            <a:r>
              <a:rPr lang="en-GB" sz="1600" i="1" dirty="0">
                <a:solidFill>
                  <a:srgbClr val="FF0000"/>
                </a:solidFill>
              </a:rPr>
              <a:t>. </a:t>
            </a:r>
            <a:r>
              <a:rPr lang="en-GB" sz="1600" i="1" dirty="0">
                <a:solidFill>
                  <a:srgbClr val="000000"/>
                </a:solidFill>
              </a:rPr>
              <a:t>A fair coin is tossed twice, </a:t>
            </a:r>
            <a:r>
              <a:rPr lang="en-GB" sz="1600" i="1" dirty="0" smtClean="0">
                <a:solidFill>
                  <a:srgbClr val="000000"/>
                </a:solidFill>
              </a:rPr>
              <a:t>what is the chance </a:t>
            </a:r>
            <a:r>
              <a:rPr lang="en-GB" sz="1600" i="1" dirty="0">
                <a:solidFill>
                  <a:srgbClr val="000000"/>
                </a:solidFill>
              </a:rPr>
              <a:t>of getting a head and then a </a:t>
            </a:r>
            <a:r>
              <a:rPr lang="en-GB" sz="1600" i="1" dirty="0" smtClean="0">
                <a:solidFill>
                  <a:srgbClr val="000000"/>
                </a:solidFill>
              </a:rPr>
              <a:t>tail?</a:t>
            </a:r>
            <a:endParaRPr lang="en-GB" sz="1600" i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84" y="5301209"/>
            <a:ext cx="824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600" i="1" dirty="0">
                <a:solidFill>
                  <a:srgbClr val="FF0000"/>
                </a:solidFill>
              </a:rPr>
              <a:t>E.g. </a:t>
            </a:r>
            <a:r>
              <a:rPr lang="en-GB" sz="1600" i="1" dirty="0">
                <a:solidFill>
                  <a:srgbClr val="000000"/>
                </a:solidFill>
              </a:rPr>
              <a:t>Items on a production line have 1/6 probability of being faulty. If you select three items one after another, </a:t>
            </a:r>
            <a:r>
              <a:rPr lang="en-GB" sz="1600" i="1" dirty="0" smtClean="0">
                <a:solidFill>
                  <a:srgbClr val="000000"/>
                </a:solidFill>
              </a:rPr>
              <a:t>what is the probability </a:t>
            </a:r>
            <a:r>
              <a:rPr lang="en-GB" sz="1600" i="1" dirty="0">
                <a:solidFill>
                  <a:srgbClr val="000000"/>
                </a:solidFill>
              </a:rPr>
              <a:t>you have to pick three items to find the first faulty </a:t>
            </a:r>
            <a:r>
              <a:rPr lang="en-GB" sz="1600" i="1" dirty="0" smtClean="0">
                <a:solidFill>
                  <a:srgbClr val="000000"/>
                </a:solidFill>
              </a:rPr>
              <a:t>one?</a:t>
            </a:r>
            <a:endParaRPr lang="en-GB" sz="1600" i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6224" y="44839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P(H1 and T2) = P(H1)P(T2) = ½ x ½ = 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0953" y="6062746"/>
                <a:ext cx="46964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st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OK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nd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OK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rd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faulty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53" y="6062746"/>
                <a:ext cx="469640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86152" y="5938257"/>
                <a:ext cx="1406154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152" y="5938257"/>
                <a:ext cx="1406154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66384" y="5938257"/>
                <a:ext cx="186781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216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=0.116..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84" y="5938257"/>
                <a:ext cx="1867819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16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>
            <a:off x="317989" y="2348880"/>
            <a:ext cx="877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8" name="TextBox 207"/>
          <p:cNvSpPr txBox="1"/>
          <p:nvPr/>
        </p:nvSpPr>
        <p:spPr>
          <a:xfrm>
            <a:off x="716802" y="1124744"/>
            <a:ext cx="804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4715" name="Picture 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01" y="2636912"/>
            <a:ext cx="1009313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" name="TextBox 208"/>
          <p:cNvSpPr txBox="1"/>
          <p:nvPr/>
        </p:nvSpPr>
        <p:spPr>
          <a:xfrm>
            <a:off x="70969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166478" y="4767535"/>
                <a:ext cx="73105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Note: “</a:t>
                </a:r>
                <a:r>
                  <a:rPr lang="en-GB" i="1" dirty="0"/>
                  <a:t>A</a:t>
                </a:r>
                <a:r>
                  <a:rPr lang="en-GB" dirty="0"/>
                  <a:t> or </a:t>
                </a:r>
                <a:r>
                  <a:rPr lang="en-GB" i="1" dirty="0"/>
                  <a:t>B</a:t>
                </a:r>
                <a:r>
                  <a:rPr lang="en-GB" dirty="0"/>
                  <a:t>” =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a:rPr lang="en-GB" i="1">
                        <a:latin typeface="Cambria Math"/>
                      </a:rPr>
                      <m:t>∪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includes the possibility that both </a:t>
                </a:r>
                <a:r>
                  <a:rPr lang="en-GB" i="1" dirty="0"/>
                  <a:t>A</a:t>
                </a:r>
                <a:r>
                  <a:rPr lang="en-GB" dirty="0"/>
                  <a:t> and </a:t>
                </a:r>
                <a:r>
                  <a:rPr lang="en-GB" i="1" dirty="0"/>
                  <a:t>B</a:t>
                </a:r>
                <a:r>
                  <a:rPr lang="en-GB" dirty="0"/>
                  <a:t> occur.</a:t>
                </a:r>
              </a:p>
              <a:p>
                <a:r>
                  <a:rPr lang="en-GB" dirty="0"/>
                  <a:t> 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88" y="4767535"/>
                <a:ext cx="730206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334" t="-3289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TextBox 212"/>
          <p:cNvSpPr txBox="1"/>
          <p:nvPr/>
        </p:nvSpPr>
        <p:spPr>
          <a:xfrm>
            <a:off x="506099" y="449893"/>
            <a:ext cx="212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 smtClean="0">
                <a:solidFill>
                  <a:schemeClr val="accent2"/>
                </a:solidFill>
              </a:rPr>
              <a:t>3. Addition Rule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06075" y="1206044"/>
                <a:ext cx="79098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 smtClean="0"/>
                  <a:t>For any two events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 smtClean="0"/>
                  <a:t>,</a:t>
                </a:r>
              </a:p>
              <a:p>
                <a:pPr algn="l"/>
                <a:endParaRPr lang="en-GB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or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75" y="1206044"/>
                <a:ext cx="790980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16" t="-3311" b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69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2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2698262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1" name="Chart" r:id="rId8" imgW="4952992" imgH="5143584" progId="MSGraph.Chart.8">
                  <p:embed followColorScheme="full"/>
                </p:oleObj>
              </mc:Choice>
              <mc:Fallback>
                <p:oleObj name="Chart" r:id="rId8" imgW="4952992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6700815" cy="252028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Throw of a die</a:t>
            </a:r>
            <a:b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dirty="0">
                <a:latin typeface="Times New Roman"/>
                <a:ea typeface="Times New Roman"/>
              </a:rPr>
              <a:t>Throwing a fair </a:t>
            </a:r>
            <a:r>
              <a:rPr lang="en-GB" sz="2000" dirty="0" smtClean="0">
                <a:latin typeface="Times New Roman"/>
                <a:ea typeface="Times New Roman"/>
              </a:rPr>
              <a:t>dice</a:t>
            </a:r>
            <a:r>
              <a:rPr lang="en-GB" sz="2000" dirty="0">
                <a:latin typeface="Times New Roman"/>
                <a:ea typeface="Times New Roman"/>
              </a:rPr>
              <a:t>, let events be</a:t>
            </a:r>
            <a:r>
              <a:rPr lang="en-GB" sz="1400" dirty="0">
                <a:latin typeface="Times New Roman"/>
                <a:ea typeface="Times New Roman"/>
              </a:rPr>
              <a:t/>
            </a:r>
            <a:br>
              <a:rPr lang="en-GB" sz="1400" dirty="0">
                <a:latin typeface="Times New Roman"/>
                <a:ea typeface="Times New Roman"/>
              </a:rPr>
            </a:br>
            <a:r>
              <a:rPr lang="en-GB" sz="2000" i="1" dirty="0">
                <a:latin typeface="Times New Roman"/>
                <a:ea typeface="Times New Roman"/>
              </a:rPr>
              <a:t/>
            </a:r>
            <a:br>
              <a:rPr lang="en-GB" sz="2000" i="1" dirty="0">
                <a:latin typeface="Times New Roman"/>
                <a:ea typeface="Times New Roman"/>
              </a:rPr>
            </a:br>
            <a:r>
              <a:rPr lang="en-GB" sz="2000" i="1" dirty="0">
                <a:latin typeface="Times New Roman"/>
                <a:ea typeface="Times New Roman"/>
              </a:rPr>
              <a:t>        A = get an odd number</a:t>
            </a:r>
            <a:r>
              <a:rPr lang="en-GB" sz="1400" dirty="0">
                <a:latin typeface="Times New Roman"/>
                <a:ea typeface="Times New Roman"/>
              </a:rPr>
              <a:t/>
            </a:r>
            <a:br>
              <a:rPr lang="en-GB" sz="1400" dirty="0">
                <a:latin typeface="Times New Roman"/>
                <a:ea typeface="Times New Roman"/>
              </a:rPr>
            </a:br>
            <a:r>
              <a:rPr lang="en-GB" sz="2000" i="1" dirty="0">
                <a:latin typeface="Times New Roman"/>
                <a:ea typeface="Times New Roman"/>
              </a:rPr>
              <a:t>        B = get a 5 or </a:t>
            </a:r>
            <a:r>
              <a:rPr lang="en-GB" sz="2000" i="1" dirty="0" smtClean="0">
                <a:latin typeface="Times New Roman"/>
                <a:ea typeface="Times New Roman"/>
              </a:rPr>
              <a:t>6</a:t>
            </a:r>
            <a:br>
              <a:rPr lang="en-GB" sz="2000" i="1" dirty="0" smtClean="0">
                <a:latin typeface="Times New Roman"/>
                <a:ea typeface="Times New Roman"/>
              </a:rPr>
            </a:br>
            <a:r>
              <a:rPr lang="en-GB" sz="2000" i="1" dirty="0">
                <a:latin typeface="Times New Roman"/>
                <a:ea typeface="Times New Roman"/>
              </a:rPr>
              <a:t/>
            </a:r>
            <a:br>
              <a:rPr lang="en-GB" sz="2000" i="1" dirty="0">
                <a:latin typeface="Times New Roman"/>
                <a:ea typeface="Times New Roman"/>
              </a:rPr>
            </a:br>
            <a:r>
              <a:rPr lang="en-GB" sz="2000" dirty="0" smtClean="0">
                <a:latin typeface="Times New Roman"/>
                <a:ea typeface="Times New Roman"/>
              </a:rPr>
              <a:t>What is </a:t>
            </a:r>
            <a:r>
              <a:rPr lang="en-GB" sz="2000" i="1" dirty="0" smtClean="0">
                <a:latin typeface="Times New Roman"/>
                <a:ea typeface="Times New Roman"/>
              </a:rPr>
              <a:t>P(A </a:t>
            </a:r>
            <a:r>
              <a:rPr lang="en-GB" sz="2000" dirty="0" smtClean="0">
                <a:latin typeface="Times New Roman"/>
                <a:ea typeface="Times New Roman"/>
              </a:rPr>
              <a:t>or</a:t>
            </a:r>
            <a:r>
              <a:rPr lang="en-GB" sz="2000" i="1" dirty="0" smtClean="0">
                <a:latin typeface="Times New Roman"/>
                <a:ea typeface="Times New Roman"/>
              </a:rPr>
              <a:t> B)?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1/6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1/2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2/3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5/6</a:t>
            </a:r>
            <a:endParaRPr lang="en-GB" dirty="0"/>
          </a:p>
        </p:txBody>
      </p:sp>
      <p:sp>
        <p:nvSpPr>
          <p:cNvPr id="13" name="CorShape1"/>
          <p:cNvSpPr/>
          <p:nvPr>
            <p:custDataLst>
              <p:tags r:id="rId5"/>
            </p:custDataLst>
          </p:nvPr>
        </p:nvSpPr>
        <p:spPr bwMode="auto">
          <a:xfrm rot="10800000">
            <a:off x="188330" y="5251366"/>
            <a:ext cx="328246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>
                      <a:alpha val="50000"/>
                    </a:scrgbClr>
                  </a:prst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19" y="437357"/>
            <a:ext cx="153865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CountdownNew" hidden="1"/>
          <p:cNvGrpSpPr/>
          <p:nvPr>
            <p:custDataLst>
              <p:tags r:id="rId6"/>
            </p:custDataLst>
          </p:nvPr>
        </p:nvGrpSpPr>
        <p:grpSpPr>
          <a:xfrm>
            <a:off x="7971692" y="5842000"/>
            <a:ext cx="1588" cy="1588"/>
            <a:chOff x="8318500" y="6032500"/>
            <a:chExt cx="1270000" cy="1016000"/>
          </a:xfrm>
        </p:grpSpPr>
        <p:pic>
          <p:nvPicPr>
            <p:cNvPr id="20" name="CDShape" hidden="1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9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18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854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898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b="1" u="sng" dirty="0">
                <a:solidFill>
                  <a:srgbClr val="000000"/>
                </a:solidFill>
              </a:rPr>
              <a:t>Throw of a die</a:t>
            </a:r>
            <a:br>
              <a:rPr lang="en-GB" b="1" u="sng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latin typeface="Times New Roman"/>
                <a:ea typeface="Times New Roman"/>
              </a:rPr>
              <a:t>Throwing a fair </a:t>
            </a:r>
            <a:r>
              <a:rPr lang="en-GB" dirty="0" smtClean="0">
                <a:latin typeface="Times New Roman"/>
                <a:ea typeface="Times New Roman"/>
              </a:rPr>
              <a:t>dice</a:t>
            </a:r>
            <a:r>
              <a:rPr lang="en-GB" dirty="0">
                <a:latin typeface="Times New Roman"/>
                <a:ea typeface="Times New Roman"/>
              </a:rPr>
              <a:t>, let events be</a:t>
            </a:r>
            <a:r>
              <a:rPr lang="en-GB" sz="1200" dirty="0">
                <a:latin typeface="Times New Roman"/>
                <a:ea typeface="Times New Roman"/>
              </a:rPr>
              <a:t/>
            </a:r>
            <a:br>
              <a:rPr lang="en-GB" sz="1200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/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>        A = get an odd number</a:t>
            </a:r>
            <a:r>
              <a:rPr lang="en-GB" sz="1200" dirty="0">
                <a:latin typeface="Times New Roman"/>
                <a:ea typeface="Times New Roman"/>
              </a:rPr>
              <a:t/>
            </a:r>
            <a:br>
              <a:rPr lang="en-GB" sz="1200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>        B = get a 5 or 6</a:t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/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dirty="0">
                <a:latin typeface="Times New Roman"/>
                <a:ea typeface="Times New Roman"/>
              </a:rPr>
              <a:t>What is </a:t>
            </a:r>
            <a:r>
              <a:rPr lang="en-GB" i="1" dirty="0">
                <a:latin typeface="Times New Roman"/>
                <a:ea typeface="Times New Roman"/>
              </a:rPr>
              <a:t>P(A </a:t>
            </a:r>
            <a:r>
              <a:rPr lang="en-GB" dirty="0">
                <a:latin typeface="Times New Roman"/>
                <a:ea typeface="Times New Roman"/>
              </a:rPr>
              <a:t>or</a:t>
            </a:r>
            <a:r>
              <a:rPr lang="en-GB" i="1" dirty="0">
                <a:latin typeface="Times New Roman"/>
                <a:ea typeface="Times New Roman"/>
              </a:rPr>
              <a:t> B)?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7753" y="3284984"/>
                <a:ext cx="8248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or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∪</m:t>
                        </m:r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m:rPr>
                        <m:aln/>
                      </m:rP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b="0" i="1" dirty="0" smtClean="0">
                    <a:latin typeface="Cambria Math"/>
                  </a:rPr>
                  <a:t> </a:t>
                </a:r>
              </a:p>
              <a:p>
                <a:pPr algn="l"/>
                <a:r>
                  <a:rPr lang="en-GB" dirty="0" smtClean="0"/>
                  <a:t>			</a:t>
                </a:r>
                <a:endParaRPr lang="en-GB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3" y="3284984"/>
                <a:ext cx="824820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2" y="2708920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1" y="116632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19" y="437357"/>
            <a:ext cx="153865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0231" y="5446355"/>
                <a:ext cx="6979237" cy="76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 smtClean="0"/>
                  <a:t>This </a:t>
                </a:r>
                <a:r>
                  <a:rPr lang="en-GB" dirty="0"/>
                  <a:t>is consistent since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∪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1,3,5,6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31" y="5446355"/>
                <a:ext cx="6979237" cy="762773"/>
              </a:xfrm>
              <a:prstGeom prst="rect">
                <a:avLst/>
              </a:prstGeom>
              <a:blipFill rotWithShape="1">
                <a:blip r:embed="rId7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76746" y="3928970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/>
                            </a:rPr>
                            <m:t>odd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/>
                            </a:rPr>
                            <m:t>or</m:t>
                          </m:r>
                          <m:r>
                            <a:rPr lang="en-GB" i="1">
                              <a:latin typeface="Cambria Math"/>
                            </a:rPr>
                            <m:t> 6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−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6" y="3928970"/>
                <a:ext cx="457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9153" y="4298302"/>
                <a:ext cx="22813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153" y="4298302"/>
                <a:ext cx="228139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87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6918307" cy="65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83272" y="5445224"/>
            <a:ext cx="7378050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2448272" cy="184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0" y="1176615"/>
            <a:ext cx="3384370" cy="164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97499" y="631984"/>
            <a:ext cx="89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“Probability of not getting either A or B  = probability of not getting A and not getting B”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2689009" y="5478571"/>
            <a:ext cx="44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i.e. </a:t>
            </a:r>
            <a:r>
              <a:rPr lang="en-GB" dirty="0" smtClean="0"/>
              <a:t> P(A or B) = 1 – P(“not A” and “not B”)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4233" y="3516871"/>
                <a:ext cx="3226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=1−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233" y="3516871"/>
                <a:ext cx="322697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8881" y="2606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002060"/>
                </a:solidFill>
              </a:rPr>
              <a:t>Alternative</a:t>
            </a:r>
            <a:endParaRPr lang="en-GB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24782" y="2996208"/>
                <a:ext cx="23736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c</m:t>
                          </m:r>
                        </m:sup>
                      </m:sSup>
                      <m:r>
                        <a:rPr lang="en-GB" sz="2000" i="1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2000" i="1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82" y="2996208"/>
                <a:ext cx="237366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14" y="4117694"/>
            <a:ext cx="15367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73" y="4165807"/>
            <a:ext cx="2458999" cy="86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1955" y="442319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=</a:t>
            </a:r>
            <a:endParaRPr lang="en-GB" dirty="0"/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45" y="1255766"/>
            <a:ext cx="1453617" cy="10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51955" y="161578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69730" y="2343794"/>
                <a:ext cx="1106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30" y="2343794"/>
                <a:ext cx="11065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9484" y="353223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Complements Rule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4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" grpId="0"/>
      <p:bldP spid="7" grpId="0"/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1289" y="3356992"/>
                <a:ext cx="7443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i="1" dirty="0"/>
                  <a:t>={2,4,6},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i="1" dirty="0"/>
                  <a:t> = {1,2,3,4}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</m:oMath>
                </a14:m>
                <a:r>
                  <a:rPr lang="en-GB" i="1" dirty="0"/>
                  <a:t>{2,4}. 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9" y="3356992"/>
                <a:ext cx="744310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79119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b="1" u="sng" dirty="0">
                <a:solidFill>
                  <a:srgbClr val="000000"/>
                </a:solidFill>
              </a:rPr>
              <a:t>Throw of a </a:t>
            </a:r>
            <a:r>
              <a:rPr lang="en-GB" b="1" u="sng" dirty="0" smtClean="0">
                <a:solidFill>
                  <a:srgbClr val="000000"/>
                </a:solidFill>
              </a:rPr>
              <a:t>dice</a:t>
            </a:r>
            <a:r>
              <a:rPr lang="en-GB" b="1" u="sng" dirty="0">
                <a:solidFill>
                  <a:srgbClr val="000000"/>
                </a:solidFill>
              </a:rPr>
              <a:t/>
            </a:r>
            <a:br>
              <a:rPr lang="en-GB" b="1" u="sng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latin typeface="Times New Roman"/>
                <a:ea typeface="Times New Roman"/>
              </a:rPr>
              <a:t>Throwing a fair </a:t>
            </a:r>
            <a:r>
              <a:rPr lang="en-GB" dirty="0" smtClean="0">
                <a:latin typeface="Times New Roman"/>
                <a:ea typeface="Times New Roman"/>
              </a:rPr>
              <a:t>dice</a:t>
            </a:r>
            <a:r>
              <a:rPr lang="en-GB" dirty="0">
                <a:latin typeface="Times New Roman"/>
                <a:ea typeface="Times New Roman"/>
              </a:rPr>
              <a:t>, let events be</a:t>
            </a:r>
            <a:r>
              <a:rPr lang="en-GB" sz="1200" dirty="0">
                <a:latin typeface="Times New Roman"/>
                <a:ea typeface="Times New Roman"/>
              </a:rPr>
              <a:t/>
            </a:r>
            <a:br>
              <a:rPr lang="en-GB" sz="1200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/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>        A = get an odd number</a:t>
            </a:r>
            <a:r>
              <a:rPr lang="en-GB" sz="1200" dirty="0">
                <a:latin typeface="Times New Roman"/>
                <a:ea typeface="Times New Roman"/>
              </a:rPr>
              <a:t/>
            </a:r>
            <a:br>
              <a:rPr lang="en-GB" sz="1200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>        B = get a 5 or 6</a:t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i="1" dirty="0">
                <a:latin typeface="Times New Roman"/>
                <a:ea typeface="Times New Roman"/>
              </a:rPr>
              <a:t/>
            </a:r>
            <a:br>
              <a:rPr lang="en-GB" i="1" dirty="0">
                <a:latin typeface="Times New Roman"/>
                <a:ea typeface="Times New Roman"/>
              </a:rPr>
            </a:br>
            <a:r>
              <a:rPr lang="en-GB" dirty="0">
                <a:latin typeface="Times New Roman"/>
                <a:ea typeface="Times New Roman"/>
              </a:rPr>
              <a:t>What is </a:t>
            </a:r>
            <a:r>
              <a:rPr lang="en-GB" i="1" dirty="0">
                <a:latin typeface="Times New Roman"/>
                <a:ea typeface="Times New Roman"/>
              </a:rPr>
              <a:t>P(A </a:t>
            </a:r>
            <a:r>
              <a:rPr lang="en-GB" dirty="0">
                <a:latin typeface="Times New Roman"/>
                <a:ea typeface="Times New Roman"/>
              </a:rPr>
              <a:t>or</a:t>
            </a:r>
            <a:r>
              <a:rPr lang="en-GB" i="1" dirty="0">
                <a:latin typeface="Times New Roman"/>
                <a:ea typeface="Times New Roman"/>
              </a:rPr>
              <a:t> B)?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0787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460" y="27809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Alternative answer</a:t>
            </a:r>
            <a:endParaRPr lang="en-GB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4" y="410791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9712" y="4077073"/>
                <a:ext cx="60486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i="1" dirty="0"/>
                  <a:t>Hence</a:t>
                </a:r>
                <a:endParaRPr lang="en-GB" dirty="0"/>
              </a:p>
              <a:p>
                <a:pPr algn="l"/>
                <a:r>
                  <a:rPr lang="en-GB" i="1" dirty="0"/>
                  <a:t> </a:t>
                </a:r>
                <a:endParaRPr lang="en-GB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m:rPr>
                              <m:nor/>
                            </m:rPr>
                            <a:rPr lang="en-GB"/>
                            <m:t>or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=1−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 algn="l"/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77073"/>
                <a:ext cx="6048672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907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7862" y="5092735"/>
                <a:ext cx="1764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 1−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2,4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62" y="5092735"/>
                <a:ext cx="176452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18069" y="5454516"/>
                <a:ext cx="149912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 1−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69" y="5454516"/>
                <a:ext cx="1499128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48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7989" y="584148"/>
                <a:ext cx="7843333" cy="2091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GB" dirty="0" smtClean="0">
                    <a:latin typeface="Times New Roman"/>
                    <a:ea typeface="Times New Roman"/>
                  </a:rPr>
                  <a:t>This alternative form has the advantage of generalizing easily to lots of possible events: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GB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or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or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 …  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or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/>
                                  <a:ea typeface="Times New Roman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=1−</m:t>
                      </m:r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𝑃</m:t>
                      </m:r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(</m:t>
                      </m:r>
                      <m:sSubSup>
                        <m:sSubSupPr>
                          <m:ctrlP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Sup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sup>
                      </m:sSubSup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∩</m:t>
                      </m:r>
                      <m:sSubSup>
                        <m:sSubSupPr>
                          <m:ctrlP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Sup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sup>
                      </m:sSubSup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∩…∩</m:t>
                      </m:r>
                      <m:sSubSup>
                        <m:sSubSupPr>
                          <m:ctrlP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SupPr>
                        <m:e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𝑘</m:t>
                          </m:r>
                        </m:sub>
                        <m:sup>
                          <m:r>
                            <a:rPr lang="en-GB" i="1">
                              <a:effectLst/>
                              <a:latin typeface="Cambria Math"/>
                              <a:ea typeface="Times New Roman"/>
                            </a:rPr>
                            <m:t>𝑐</m:t>
                          </m:r>
                        </m:sup>
                      </m:sSubSup>
                      <m:r>
                        <a:rPr lang="en-GB" i="1">
                          <a:effectLst/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effectLst/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endParaRPr lang="en-GB" sz="1200" dirty="0"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endParaRPr lang="en-GB" sz="1200" dirty="0" smtClean="0">
                  <a:effectLst/>
                  <a:latin typeface="Times New Roman"/>
                  <a:ea typeface="Times New Roman"/>
                </a:endParaRPr>
              </a:p>
              <a:p>
                <a:pPr algn="l"/>
                <a:r>
                  <a:rPr lang="en-GB" sz="1600" i="1" dirty="0" smtClean="0"/>
                  <a:t>Remember</a:t>
                </a:r>
                <a:r>
                  <a:rPr lang="en-GB" sz="1600" dirty="0" smtClean="0"/>
                  <a:t>: </a:t>
                </a:r>
                <a:r>
                  <a:rPr lang="en-GB" sz="1600" dirty="0"/>
                  <a:t>for independent events,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𝐴</m:t>
                        </m:r>
                        <m:r>
                          <a:rPr lang="en-GB" sz="1600" i="1">
                            <a:latin typeface="Cambria Math"/>
                          </a:rPr>
                          <m:t>∩</m:t>
                        </m:r>
                        <m:r>
                          <a:rPr lang="en-GB" sz="1600" i="1">
                            <a:latin typeface="Cambria Math"/>
                          </a:rPr>
                          <m:t>𝐵</m:t>
                        </m:r>
                        <m:r>
                          <a:rPr lang="en-GB" sz="1600" i="1">
                            <a:latin typeface="Cambria Math"/>
                          </a:rPr>
                          <m:t>∩</m:t>
                        </m:r>
                        <m:r>
                          <a:rPr lang="en-GB" sz="1600" i="1">
                            <a:latin typeface="Cambria Math"/>
                          </a:rPr>
                          <m:t>𝐶</m:t>
                        </m:r>
                        <m:r>
                          <a:rPr lang="en-GB" sz="1600" i="1">
                            <a:latin typeface="Cambria Math"/>
                          </a:rPr>
                          <m:t>…</m:t>
                        </m:r>
                      </m:e>
                    </m:d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×</m:t>
                    </m:r>
                    <m:r>
                      <a:rPr lang="en-GB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×</m:t>
                    </m:r>
                    <m:r>
                      <a:rPr lang="en-GB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sz="1600" i="1">
                        <a:latin typeface="Cambria Math"/>
                      </a:rPr>
                      <m:t>.</m:t>
                    </m:r>
                  </m:oMath>
                </a14:m>
                <a:endParaRPr lang="en-GB" sz="1200" dirty="0">
                  <a:effectLst/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GB" i="1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89" y="584148"/>
                <a:ext cx="7843333" cy="2091855"/>
              </a:xfrm>
              <a:prstGeom prst="rect">
                <a:avLst/>
              </a:prstGeom>
              <a:blipFill rotWithShape="1">
                <a:blip r:embed="rId3"/>
                <a:stretch>
                  <a:fillRect l="-622" t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8969" y="18125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/>
              <a:t>Lots of possibilities</a:t>
            </a:r>
            <a:endParaRPr lang="en-GB" b="1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2780928"/>
            <a:ext cx="165295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2392" y="2773336"/>
                <a:ext cx="6713361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GB" i="1" dirty="0" smtClean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Example</a:t>
                </a:r>
                <a:r>
                  <a:rPr lang="en-GB" i="1" dirty="0">
                    <a:solidFill>
                      <a:srgbClr val="C00000"/>
                    </a:solidFill>
                    <a:latin typeface="Times New Roman"/>
                    <a:ea typeface="Times New Roman"/>
                  </a:rPr>
                  <a:t>: </a:t>
                </a:r>
                <a:r>
                  <a:rPr lang="en-GB" i="1" dirty="0">
                    <a:latin typeface="Times New Roman"/>
                    <a:ea typeface="Times New Roman"/>
                  </a:rPr>
                  <a:t>There are three alternative routes A, B, or C to work, each with some probability of being blocked. What is the probability I can get to work?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GB" i="1" dirty="0">
                    <a:latin typeface="Times New Roman"/>
                    <a:ea typeface="Times New Roman"/>
                  </a:rPr>
                  <a:t/>
                </a:r>
                <a:br>
                  <a:rPr lang="en-GB" i="1" dirty="0">
                    <a:latin typeface="Times New Roman"/>
                    <a:ea typeface="Times New Roman"/>
                  </a:rPr>
                </a:br>
                <a:r>
                  <a:rPr lang="en-GB" sz="1600" dirty="0">
                    <a:latin typeface="Times New Roman"/>
                    <a:ea typeface="Times New Roman"/>
                  </a:rPr>
                  <a:t>The probability of me not being able to get to work is the probability of all three being blocked.  </a:t>
                </a:r>
                <a:r>
                  <a:rPr lang="en-GB" sz="1600" dirty="0" smtClean="0">
                    <a:latin typeface="Times New Roman"/>
                    <a:ea typeface="Times New Roman"/>
                  </a:rPr>
                  <a:t>So the probability of </a:t>
                </a:r>
                <a:r>
                  <a:rPr lang="en-GB" sz="1600" dirty="0">
                    <a:latin typeface="Times New Roman"/>
                    <a:ea typeface="Times New Roman"/>
                  </a:rPr>
                  <a:t>me being able to get to work </a:t>
                </a:r>
                <a:r>
                  <a:rPr lang="en-GB" sz="1600" dirty="0" smtClean="0">
                    <a:latin typeface="Times New Roman"/>
                    <a:ea typeface="Times New Roman"/>
                  </a:rPr>
                  <a:t>is</a:t>
                </a:r>
                <a:endParaRPr lang="en-GB" sz="1600" dirty="0"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endParaRPr lang="en-GB" sz="1600" i="1" dirty="0"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GB" sz="1400" i="1" dirty="0">
                    <a:latin typeface="Times New Roman"/>
                    <a:ea typeface="Times New Roman"/>
                  </a:rPr>
                  <a:t>P(A clear or B clear </a:t>
                </a:r>
                <a:r>
                  <a:rPr lang="en-GB" sz="1400" dirty="0">
                    <a:latin typeface="Times New Roman"/>
                    <a:ea typeface="Times New Roman"/>
                  </a:rPr>
                  <a:t>or</a:t>
                </a:r>
                <a:r>
                  <a:rPr lang="en-GB" sz="1400" i="1" dirty="0">
                    <a:latin typeface="Times New Roman"/>
                    <a:ea typeface="Times New Roman"/>
                  </a:rPr>
                  <a:t> C clear) = 1 – P(A blocked </a:t>
                </a:r>
                <a:r>
                  <a:rPr lang="en-GB" sz="1400" dirty="0">
                    <a:latin typeface="Times New Roman"/>
                    <a:ea typeface="Times New Roman"/>
                  </a:rPr>
                  <a:t>and</a:t>
                </a:r>
                <a:r>
                  <a:rPr lang="en-GB" sz="1400" i="1" dirty="0">
                    <a:latin typeface="Times New Roman"/>
                    <a:ea typeface="Times New Roman"/>
                  </a:rPr>
                  <a:t> B blocked </a:t>
                </a:r>
                <a:r>
                  <a:rPr lang="en-GB" sz="1400" dirty="0">
                    <a:latin typeface="Times New Roman"/>
                    <a:ea typeface="Times New Roman"/>
                  </a:rPr>
                  <a:t>and</a:t>
                </a:r>
                <a:r>
                  <a:rPr lang="en-GB" sz="1400" i="1" dirty="0">
                    <a:latin typeface="Times New Roman"/>
                    <a:ea typeface="Times New Roman"/>
                  </a:rPr>
                  <a:t> C blocked).</a:t>
                </a:r>
              </a:p>
              <a:p>
                <a:pPr algn="l">
                  <a:spcAft>
                    <a:spcPts val="0"/>
                  </a:spcAft>
                </a:pPr>
                <a:endParaRPr lang="en-GB" sz="1100" i="1" dirty="0">
                  <a:latin typeface="Times New Roman"/>
                  <a:ea typeface="Times New Roman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GB" sz="1600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e.g</a:t>
                </a:r>
                <a:r>
                  <a:rPr lang="en-GB" sz="1600" dirty="0">
                    <a:latin typeface="Times New Roman"/>
                    <a:ea typeface="Times New Roman"/>
                  </a:rPr>
                  <a:t>. if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  <a:ea typeface="Times New Roman"/>
                          </a:rPr>
                          <m:t>𝐴</m:t>
                        </m:r>
                        <m:r>
                          <a:rPr lang="en-GB" sz="1600" i="1"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en-GB" sz="1600" i="1">
                            <a:latin typeface="Cambria Math"/>
                            <a:ea typeface="Times New Roman"/>
                          </a:rPr>
                          <m:t>𝑏𝑙𝑜𝑐𝑘𝑒𝑑</m:t>
                        </m:r>
                      </m:e>
                    </m:d>
                    <m:r>
                      <a:rPr lang="en-GB" sz="1600" i="1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  <a:ea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600" dirty="0"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GB" sz="1600" i="1" dirty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𝐵</m:t>
                        </m:r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𝑏𝑙𝑜𝑐𝑘𝑒𝑑</m:t>
                        </m:r>
                      </m:e>
                    </m:d>
                    <m:r>
                      <a:rPr lang="en-GB" sz="1600" i="1" dirty="0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GB" sz="1600" i="1" dirty="0"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/>
                        <a:ea typeface="Times New Roman"/>
                      </a:rPr>
                      <m:t>𝑃</m:t>
                    </m:r>
                    <m:d>
                      <m:dPr>
                        <m:ctrlPr>
                          <a:rPr lang="en-GB" sz="1600" i="1" dirty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𝐶</m:t>
                        </m:r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𝑏𝑙𝑜𝑐𝑘𝑒𝑑</m:t>
                        </m:r>
                      </m:e>
                    </m:d>
                    <m:r>
                      <a:rPr lang="en-GB" sz="1600" i="1" dirty="0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GB" sz="1600" i="1" dirty="0"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5</m:t>
                        </m:r>
                      </m:num>
                      <m:den>
                        <m:r>
                          <a:rPr lang="en-GB" sz="1600" i="1" dirty="0">
                            <a:latin typeface="Cambria Math"/>
                            <a:ea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GB" sz="1600" dirty="0"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92" y="2773336"/>
                <a:ext cx="6713361" cy="2676758"/>
              </a:xfrm>
              <a:prstGeom prst="rect">
                <a:avLst/>
              </a:prstGeom>
              <a:blipFill rotWithShape="1">
                <a:blip r:embed="rId5"/>
                <a:stretch>
                  <a:fillRect l="-726" t="-1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08" y="5442826"/>
            <a:ext cx="7029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>
                <a:latin typeface="Times New Roman"/>
                <a:ea typeface="Times New Roman"/>
              </a:rPr>
              <a:t>then </a:t>
            </a: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P(can get to work) = P(A clear or B clear or C clear</a:t>
            </a:r>
            <a:r>
              <a:rPr lang="en-GB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08226" y="6306791"/>
                <a:ext cx="1728358" cy="48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1−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10</m:t>
                        </m:r>
                      </m:den>
                    </m:f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×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</m:den>
                    </m:f>
                    <m:r>
                      <a:rPr lang="en-GB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×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26" y="6306791"/>
                <a:ext cx="1728358" cy="489686"/>
              </a:xfrm>
              <a:prstGeom prst="rect">
                <a:avLst/>
              </a:prstGeom>
              <a:blipFill rotWithShape="1">
                <a:blip r:embed="rId6"/>
                <a:stretch>
                  <a:fillRect l="-2465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08226" y="6039910"/>
            <a:ext cx="4129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lang="en-GB" sz="1600" i="1" dirty="0">
                <a:latin typeface="Times New Roman"/>
                <a:ea typeface="Times New Roman"/>
              </a:rPr>
              <a:t> 1 – P(A blocked </a:t>
            </a:r>
            <a:r>
              <a:rPr lang="en-GB" sz="1600" dirty="0">
                <a:latin typeface="Times New Roman"/>
                <a:ea typeface="Times New Roman"/>
              </a:rPr>
              <a:t>and</a:t>
            </a:r>
            <a:r>
              <a:rPr lang="en-GB" sz="1600" i="1" dirty="0">
                <a:latin typeface="Times New Roman"/>
                <a:ea typeface="Times New Roman"/>
              </a:rPr>
              <a:t> B blocked </a:t>
            </a:r>
            <a:r>
              <a:rPr lang="en-GB" sz="1600" dirty="0">
                <a:latin typeface="Times New Roman"/>
                <a:ea typeface="Times New Roman"/>
              </a:rPr>
              <a:t>and</a:t>
            </a:r>
            <a:r>
              <a:rPr lang="en-GB" sz="1600" i="1" dirty="0">
                <a:latin typeface="Times New Roman"/>
                <a:ea typeface="Times New Roman"/>
              </a:rPr>
              <a:t> C blocked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39213" y="6245268"/>
                <a:ext cx="170431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  <m:t>30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  <m:t>29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13" y="6245268"/>
                <a:ext cx="1704313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7883720"/>
              </p:ext>
            </p:extLst>
          </p:nvPr>
        </p:nvGraphicFramePr>
        <p:xfrm>
          <a:off x="4508500" y="3806738"/>
          <a:ext cx="2655788" cy="298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806738"/>
                        <a:ext cx="2655788" cy="298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Question"/>
          <p:cNvSpPr txBox="1">
            <a:spLocks/>
          </p:cNvSpPr>
          <p:nvPr/>
        </p:nvSpPr>
        <p:spPr>
          <a:xfrm>
            <a:off x="1862893" y="427294"/>
            <a:ext cx="6700815" cy="248427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en-GB" sz="1800" b="1" u="sng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Problems with a device</a:t>
            </a:r>
            <a:r>
              <a:rPr lang="en-GB" sz="18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6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There are three common ways for a system to experience problems, with independent probabilities over a year </a:t>
            </a: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>         A = overheats, P(A)=1/3</a:t>
            </a:r>
            <a:r>
              <a:rPr lang="en-GB" sz="1200" dirty="0" smtClean="0">
                <a:latin typeface="Times New Roman"/>
                <a:ea typeface="Times New Roman"/>
              </a:rPr>
              <a:t/>
            </a:r>
            <a:br>
              <a:rPr lang="en-GB" sz="1200" dirty="0" smtClean="0">
                <a:latin typeface="Times New Roman"/>
                <a:ea typeface="Times New Roman"/>
              </a:rPr>
            </a:br>
            <a:r>
              <a:rPr lang="en-GB" sz="1200" dirty="0" smtClean="0">
                <a:latin typeface="Times New Roman"/>
                <a:ea typeface="Times New Roman"/>
              </a:rPr>
              <a:t>  </a:t>
            </a:r>
            <a:r>
              <a:rPr lang="en-GB" sz="1800" i="1" dirty="0" smtClean="0">
                <a:latin typeface="Times New Roman"/>
                <a:ea typeface="Times New Roman"/>
              </a:rPr>
              <a:t>       B = subcomponent malfunctions, P(B) = 1/3</a:t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>        C = damaged by operator, P(C) = 1/10</a:t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/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dirty="0" smtClean="0">
                <a:latin typeface="Times New Roman"/>
                <a:ea typeface="Times New Roman"/>
              </a:rPr>
              <a:t>What is the probability that the system has one or more of these problems during the year?</a:t>
            </a:r>
            <a:br>
              <a:rPr lang="en-GB" sz="1800" dirty="0" smtClean="0">
                <a:latin typeface="Times New Roman"/>
                <a:ea typeface="Times New Roman"/>
              </a:rPr>
            </a:br>
            <a:endParaRPr lang="en-GB" sz="1200" dirty="0">
              <a:latin typeface="Times New Roman"/>
              <a:ea typeface="Times New Roman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27295"/>
            <a:ext cx="1462316" cy="156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23528" y="3573016"/>
            <a:ext cx="4114800" cy="2769048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2/5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3/5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3/4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5/6</a:t>
            </a:r>
            <a:endParaRPr lang="en-GB" dirty="0"/>
          </a:p>
        </p:txBody>
      </p:sp>
      <p:grpSp>
        <p:nvGrpSpPr>
          <p:cNvPr id="11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10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9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8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47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Question"/>
          <p:cNvSpPr txBox="1">
            <a:spLocks/>
          </p:cNvSpPr>
          <p:nvPr/>
        </p:nvSpPr>
        <p:spPr bwMode="auto">
          <a:xfrm>
            <a:off x="1862893" y="764704"/>
            <a:ext cx="6700815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Problems with a device</a:t>
            </a:r>
            <a:b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There are three common ways for a system to experience problems, with independent probabilities over a year </a:t>
            </a:r>
            <a:b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>         A = overheats, P(A)=1/3</a:t>
            </a:r>
            <a:r>
              <a:rPr lang="en-GB" sz="1800" dirty="0" smtClean="0">
                <a:latin typeface="Times New Roman"/>
                <a:ea typeface="Times New Roman"/>
              </a:rPr>
              <a:t/>
            </a:r>
            <a:br>
              <a:rPr lang="en-GB" sz="1800" dirty="0" smtClean="0">
                <a:latin typeface="Times New Roman"/>
                <a:ea typeface="Times New Roman"/>
              </a:rPr>
            </a:br>
            <a:r>
              <a:rPr lang="en-GB" sz="1800" dirty="0" smtClean="0">
                <a:latin typeface="Times New Roman"/>
                <a:ea typeface="Times New Roman"/>
              </a:rPr>
              <a:t>  </a:t>
            </a:r>
            <a:r>
              <a:rPr lang="en-GB" sz="1800" i="1" dirty="0" smtClean="0">
                <a:latin typeface="Times New Roman"/>
                <a:ea typeface="Times New Roman"/>
              </a:rPr>
              <a:t>       B = subcomponent malfunctions, P(B) = 1/3</a:t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>        C = damaged by operator, P(C) = 1/10</a:t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i="1" dirty="0" smtClean="0">
                <a:latin typeface="Times New Roman"/>
                <a:ea typeface="Times New Roman"/>
              </a:rPr>
              <a:t/>
            </a:r>
            <a:br>
              <a:rPr lang="en-GB" sz="1800" i="1" dirty="0" smtClean="0">
                <a:latin typeface="Times New Roman"/>
                <a:ea typeface="Times New Roman"/>
              </a:rPr>
            </a:br>
            <a:r>
              <a:rPr lang="en-GB" sz="1800" dirty="0" smtClean="0">
                <a:latin typeface="Times New Roman"/>
                <a:ea typeface="Times New Roman"/>
              </a:rPr>
              <a:t>What is the probability that the system has one or more of these problems during the year?</a:t>
            </a:r>
            <a:br>
              <a:rPr lang="en-GB" sz="1800" dirty="0" smtClean="0">
                <a:latin typeface="Times New Roman"/>
                <a:ea typeface="Times New Roman"/>
              </a:rPr>
            </a:br>
            <a:endParaRPr lang="en-GB" sz="1800" dirty="0">
              <a:latin typeface="Times New Roman"/>
              <a:ea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27295"/>
            <a:ext cx="1462316" cy="156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3470920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2893" y="4149081"/>
                <a:ext cx="5914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has</m:t>
                          </m:r>
                          <m:r>
                            <a:rPr lang="en-GB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GB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problem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=1−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algn="l"/>
                <a:r>
                  <a:rPr lang="en-GB" dirty="0" smtClean="0"/>
                  <a:t>		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93" y="4149081"/>
                <a:ext cx="591456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34856" y="4688554"/>
                <a:ext cx="193835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56" y="4688554"/>
                <a:ext cx="1938351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2682" y="5373216"/>
                <a:ext cx="157607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82" y="5373216"/>
                <a:ext cx="1576072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28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7396" y="421670"/>
                <a:ext cx="797627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i="1" dirty="0" smtClean="0"/>
                  <a:t>Special Addition Rule</a:t>
                </a:r>
                <a:endParaRPr lang="en-GB" dirty="0"/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the events are </a:t>
                </a:r>
                <a:r>
                  <a:rPr lang="en-GB" i="1" dirty="0"/>
                  <a:t>mutually exclusive</a:t>
                </a:r>
                <a:r>
                  <a:rPr lang="en-GB" dirty="0"/>
                  <a:t>, so</a:t>
                </a:r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m:rPr>
                              <m:nor/>
                            </m:rPr>
                            <a:rPr lang="en-GB"/>
                            <m:t>or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  <m:r>
                            <a:rPr lang="en-GB" i="1">
                              <a:latin typeface="Cambria Math"/>
                            </a:rPr>
                            <m:t>∩</m:t>
                          </m:r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i="1">
                          <a:latin typeface="Cambria Math"/>
                        </a:rPr>
                        <m:t>𝐵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algn="l"/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6" y="421670"/>
                <a:ext cx="7976271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88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57417" y="2936082"/>
            <a:ext cx="2117424" cy="1383065"/>
            <a:chOff x="965200" y="6178550"/>
            <a:chExt cx="1057275" cy="67945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65200" y="6178550"/>
              <a:ext cx="1057275" cy="679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104900" y="6502400"/>
              <a:ext cx="238125" cy="241300"/>
            </a:xfrm>
            <a:prstGeom prst="ellipse">
              <a:avLst/>
            </a:prstGeom>
            <a:solidFill>
              <a:srgbClr val="00FFFF"/>
            </a:solidFill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450975" y="6257925"/>
              <a:ext cx="238125" cy="241300"/>
            </a:xfrm>
            <a:prstGeom prst="ellipse">
              <a:avLst/>
            </a:prstGeom>
            <a:solidFill>
              <a:srgbClr val="00FFFF"/>
            </a:solidFill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689100" y="6411913"/>
              <a:ext cx="239713" cy="242887"/>
            </a:xfrm>
            <a:prstGeom prst="ellipse">
              <a:avLst/>
            </a:prstGeom>
            <a:solidFill>
              <a:srgbClr val="00FFFF"/>
            </a:solidFill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</p:grp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6" y="4588138"/>
            <a:ext cx="986503" cy="16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52240" y="5233896"/>
            <a:ext cx="685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/>
              <a:t>E.g. Throwing a fair </a:t>
            </a:r>
            <a:r>
              <a:rPr lang="en-GB" i="1" dirty="0" smtClean="0"/>
              <a:t>dice</a:t>
            </a:r>
            <a:r>
              <a:rPr lang="en-GB" i="1" dirty="0"/>
              <a:t>, </a:t>
            </a:r>
          </a:p>
          <a:p>
            <a:pPr algn="l"/>
            <a:r>
              <a:rPr lang="en-GB" i="1" dirty="0"/>
              <a:t>	</a:t>
            </a:r>
          </a:p>
          <a:p>
            <a:pPr algn="l"/>
            <a:r>
              <a:rPr lang="en-GB" i="1" dirty="0"/>
              <a:t>	P(getting 4,5 or 6</a:t>
            </a:r>
            <a:r>
              <a:rPr lang="en-GB" i="1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7884" y="2175996"/>
                <a:ext cx="6964436" cy="2143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 smtClean="0"/>
                  <a:t>In </a:t>
                </a:r>
                <a:r>
                  <a:rPr lang="en-GB" dirty="0"/>
                  <a:t>general if several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are mutually exclusive (i.e. at most one of them can happen in a single experiment) then</a:t>
                </a:r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m:rPr>
                              <m:nor/>
                            </m:rPr>
                            <a:rPr lang="en-GB"/>
                            <m:t>or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r>
                            <m:rPr>
                              <m:nor/>
                            </m:rPr>
                            <a:rPr lang="en-GB"/>
                            <m:t>or</m:t>
                          </m:r>
                          <m:r>
                            <m:rPr>
                              <m:nor/>
                            </m:rPr>
                            <a:rPr lang="en-GB"/>
                            <m:t> …  </m:t>
                          </m:r>
                          <m:r>
                            <m:rPr>
                              <m:nor/>
                            </m:rPr>
                            <a:rPr lang="en-GB"/>
                            <m:t>or</m:t>
                          </m:r>
                          <m:r>
                            <m:rPr>
                              <m:nor/>
                            </m:rPr>
                            <a:rPr lang="en-GB"/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+…+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algn="l"/>
                <a:endParaRPr lang="en-GB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4" y="2175996"/>
                <a:ext cx="6964436" cy="2143151"/>
              </a:xfrm>
              <a:prstGeom prst="rect">
                <a:avLst/>
              </a:prstGeom>
              <a:blipFill rotWithShape="1">
                <a:blip r:embed="rId5"/>
                <a:stretch>
                  <a:fillRect l="-701" t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736409" y="5787894"/>
            <a:ext cx="39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= P(4)+P(5)+P(6) = 1/6+1/6+1/6=1/2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3364"/>
                <a:ext cx="8229600" cy="503997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GB" sz="2400" dirty="0" smtClean="0"/>
                  <a:t>Complements Rule: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=1−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000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GB" sz="2000" dirty="0" smtClean="0"/>
                  <a:t> </a:t>
                </a:r>
                <a:r>
                  <a:rPr lang="en-GB" sz="1800" i="1" dirty="0" smtClean="0"/>
                  <a:t>What </a:t>
                </a:r>
                <a:r>
                  <a:rPr lang="en-GB" sz="1800" i="1" dirty="0"/>
                  <a:t>is the probability that a random card is not the ace of spades?</a:t>
                </a:r>
                <a:br>
                  <a:rPr lang="en-GB" sz="1800" i="1" dirty="0"/>
                </a:br>
                <a:r>
                  <a:rPr lang="en-GB" sz="1800" i="1" dirty="0" smtClean="0">
                    <a:solidFill>
                      <a:srgbClr val="FF0000"/>
                    </a:solidFill>
                  </a:rPr>
                  <a:t>A.  </a:t>
                </a:r>
                <a:r>
                  <a:rPr lang="en-GB" sz="1800" i="1" dirty="0" smtClean="0"/>
                  <a:t>1-P(ace of spades) = 1-1/52 = 51/52</a:t>
                </a:r>
                <a:endParaRPr lang="en-GB" sz="1800" i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GB" sz="2000" i="1" dirty="0" smtClean="0"/>
              </a:p>
              <a:p>
                <a:pPr>
                  <a:lnSpc>
                    <a:spcPct val="90000"/>
                  </a:lnSpc>
                </a:pPr>
                <a:r>
                  <a:rPr lang="en-GB" sz="2400" dirty="0"/>
                  <a:t>Multiplication </a:t>
                </a:r>
                <a:r>
                  <a:rPr lang="en-GB" sz="2400" dirty="0" smtClean="0"/>
                  <a:t>Rule: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∩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|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20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GB" sz="2000" dirty="0" smtClean="0"/>
                  <a:t> </a:t>
                </a:r>
                <a:r>
                  <a:rPr lang="en-GB" sz="1800" i="1" dirty="0" smtClean="0"/>
                  <a:t>What </a:t>
                </a:r>
                <a:r>
                  <a:rPr lang="en-GB" sz="1800" i="1" dirty="0"/>
                  <a:t>is the probability that two cards taken (without replacement) are both Aces</a:t>
                </a:r>
                <a:r>
                  <a:rPr lang="en-GB" sz="1800" i="1" dirty="0" smtClean="0"/>
                  <a:t>?</a:t>
                </a:r>
                <a:br>
                  <a:rPr lang="en-GB" sz="1800" i="1" dirty="0" smtClean="0"/>
                </a:br>
                <a:r>
                  <a:rPr lang="en-GB" sz="18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GB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first</m:t>
                        </m:r>
                        <m:r>
                          <a:rPr lang="en-GB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ace</m:t>
                        </m:r>
                      </m:e>
                    </m:d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second</m:t>
                        </m:r>
                        <m:r>
                          <a:rPr lang="en-GB" sz="18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ace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first</m:t>
                        </m:r>
                        <m:r>
                          <a:rPr lang="en-GB" sz="18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ace</m:t>
                        </m:r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51</m:t>
                        </m:r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221</m:t>
                        </m:r>
                      </m:den>
                    </m:f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GB" sz="2400" dirty="0" smtClean="0"/>
                  <a:t>Addition Rule: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∪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∩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2000" i="1" dirty="0"/>
                  <a:t/>
                </a:r>
                <a:br>
                  <a:rPr lang="en-GB" sz="2000" i="1" dirty="0"/>
                </a:br>
                <a:r>
                  <a:rPr lang="en-GB" sz="1800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GB" sz="1800" i="1" dirty="0" smtClean="0"/>
                  <a:t> What </a:t>
                </a:r>
                <a:r>
                  <a:rPr lang="en-GB" sz="1800" i="1" dirty="0"/>
                  <a:t>is the probability of a random card being a diamond or an ace</a:t>
                </a:r>
                <a:r>
                  <a:rPr lang="en-GB" sz="1800" i="1" dirty="0" smtClean="0"/>
                  <a:t>?</a:t>
                </a:r>
                <a:br>
                  <a:rPr lang="en-GB" sz="1800" i="1" dirty="0" smtClean="0"/>
                </a:br>
                <a:r>
                  <a:rPr lang="en-GB" sz="18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GB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diamond</m:t>
                        </m:r>
                      </m:e>
                    </m:d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ace</m:t>
                        </m:r>
                      </m:e>
                    </m:d>
                    <m:r>
                      <a:rPr lang="en-GB" sz="1800" b="0" i="1" smtClean="0">
                        <a:latin typeface="Cambria Math"/>
                      </a:rPr>
                      <m:t>−</m:t>
                    </m:r>
                    <m:r>
                      <a:rPr lang="en-GB" sz="1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diamond</m:t>
                        </m:r>
                        <m:r>
                          <a:rPr lang="en-GB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and</m:t>
                        </m:r>
                        <m:r>
                          <a:rPr lang="en-GB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ace</m:t>
                        </m:r>
                      </m:e>
                    </m:d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24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3364"/>
                <a:ext cx="8229600" cy="5039972"/>
              </a:xfrm>
              <a:blipFill rotWithShape="1">
                <a:blip r:embed="rId3"/>
                <a:stretch>
                  <a:fillRect l="-963" t="-1572" b="-2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4459" y="496764"/>
            <a:ext cx="3961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 b="1" dirty="0" smtClean="0">
                <a:solidFill>
                  <a:schemeClr val="accent2"/>
                </a:solidFill>
              </a:rPr>
              <a:t>Rules of probability recap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l"/>
            <a:endParaRPr lang="en-GB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2756242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Chart" r:id="rId7" imgW="4952949" imgH="5143500" progId="MSGraph.Chart.8">
                  <p:embed followColorScheme="full"/>
                </p:oleObj>
              </mc:Choice>
              <mc:Fallback>
                <p:oleObj name="Chart" r:id="rId7" imgW="4952949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4785762" cy="2952328"/>
          </a:xfrm>
        </p:spPr>
        <p:txBody>
          <a:bodyPr/>
          <a:lstStyle/>
          <a:p>
            <a:pPr lvl="0" algn="l"/>
            <a:r>
              <a:rPr lang="en-GB" sz="18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Failing a drugs test</a:t>
            </a:r>
            <a:br>
              <a:rPr lang="en-GB" sz="18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drugs test for athletes is 99% reliable: applied to a drug taker it gives a positive result 99% of the time, given to a non-taker it gives a negative result 99% of the time. It is estimated that 1% of athletes take drugs. </a:t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random athlete </a:t>
            </a: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has failed the test. </a:t>
            </a: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What is the probability the athlete takes drugs?</a:t>
            </a: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927" y="3126099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0.01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0.7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0.98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sz="2800" dirty="0" smtClean="0"/>
              <a:t>0.99</a:t>
            </a:r>
            <a:endParaRPr lang="en-GB" sz="2800" dirty="0"/>
          </a:p>
        </p:txBody>
      </p:sp>
      <p:pic>
        <p:nvPicPr>
          <p:cNvPr id="78887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5" y="239490"/>
            <a:ext cx="2206869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CountdownNew"/>
          <p:cNvGrpSpPr/>
          <p:nvPr>
            <p:custDataLst>
              <p:tags r:id="rId5"/>
            </p:custDataLst>
          </p:nvPr>
        </p:nvGrpSpPr>
        <p:grpSpPr>
          <a:xfrm>
            <a:off x="7971692" y="5842000"/>
            <a:ext cx="1172308" cy="1016000"/>
            <a:chOff x="8318500" y="6032500"/>
            <a:chExt cx="1270000" cy="1016000"/>
          </a:xfrm>
        </p:grpSpPr>
        <p:pic>
          <p:nvPicPr>
            <p:cNvPr id="10" name="CDShape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9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8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8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8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20</a:t>
              </a:r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946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1" y="476672"/>
            <a:ext cx="5649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 smtClean="0">
                <a:solidFill>
                  <a:srgbClr val="FF0000"/>
                </a:solidFill>
              </a:rPr>
              <a:t>Similar example: </a:t>
            </a:r>
            <a:r>
              <a:rPr lang="en-GB" sz="1600" dirty="0" smtClean="0"/>
              <a:t>TV screens produced by a manufacturer have defects 10% of the time.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An automated mid-production test is found to be 80% reliable at detecting faults (if the TV has a fault, the test indicates this 80% of the time, if the TV is fault-free there is a false positive only 20% of the time).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If a TV fails the test, what is the probability that it has a defect?</a:t>
            </a:r>
            <a:endParaRPr lang="en-GB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48" y="380926"/>
            <a:ext cx="2773927" cy="2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9147" y="393255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Split question into two parts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46775" y="4581128"/>
            <a:ext cx="597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1. What is the probability that a random TV fails the test?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46774" y="5157193"/>
            <a:ext cx="611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2. Given that a random TV has failed the test, what is the probability it is because it has a defect?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1" y="476672"/>
            <a:ext cx="5649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 smtClean="0">
                <a:solidFill>
                  <a:srgbClr val="FF0000"/>
                </a:solidFill>
              </a:rPr>
              <a:t>Example: </a:t>
            </a:r>
            <a:r>
              <a:rPr lang="en-GB" sz="1600" dirty="0" smtClean="0"/>
              <a:t>TV screens produced by a manufacturer have defects 10% of the time.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An automated mid-production test is found to be 80% reliable at detecting faults (if the TV has a fault, the test indicates this 80% of the time, if the TV is fault-free there is a false positive only 20% of the time).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What is the probability of a random TV failing the mid-production test?</a:t>
            </a:r>
            <a:endParaRPr lang="en-GB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48" y="380926"/>
            <a:ext cx="2773927" cy="2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284984"/>
            <a:ext cx="76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Answer: </a:t>
            </a:r>
          </a:p>
          <a:p>
            <a:pPr algn="l"/>
            <a:r>
              <a:rPr lang="en-GB" i="1" dirty="0">
                <a:solidFill>
                  <a:srgbClr val="FF0000"/>
                </a:solidFill>
              </a:rPr>
              <a:t>	</a:t>
            </a:r>
            <a:r>
              <a:rPr lang="en-GB" dirty="0" smtClean="0"/>
              <a:t>Let D=“TV has a defect”</a:t>
            </a:r>
          </a:p>
          <a:p>
            <a:pPr algn="l"/>
            <a:r>
              <a:rPr lang="en-GB" dirty="0"/>
              <a:t>	</a:t>
            </a:r>
            <a:r>
              <a:rPr lang="en-GB" dirty="0" smtClean="0"/>
              <a:t>Let F=“TV fails test”</a:t>
            </a:r>
          </a:p>
          <a:p>
            <a:pPr algn="l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03676" y="6311105"/>
                <a:ext cx="3110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=0.8×0.1+0.2×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1−0.1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76" y="6311105"/>
                <a:ext cx="311098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76605" y="6311105"/>
                <a:ext cx="918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=0.26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605" y="6311105"/>
                <a:ext cx="91884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4781229"/>
            <a:ext cx="8288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600" dirty="0" smtClean="0"/>
              <a:t>Two independent ways to fail the test: </a:t>
            </a:r>
            <a:br>
              <a:rPr lang="en-GB" sz="1600" dirty="0" smtClean="0"/>
            </a:br>
            <a:r>
              <a:rPr lang="en-GB" sz="1600" dirty="0" smtClean="0"/>
              <a:t>	  TV has a defect and test shows this, -</a:t>
            </a:r>
            <a:r>
              <a:rPr lang="en-GB" sz="1600" i="1" dirty="0" smtClean="0"/>
              <a:t>OR- </a:t>
            </a:r>
            <a:r>
              <a:rPr lang="en-GB" sz="1600" dirty="0" smtClean="0"/>
              <a:t> TV is OK but get a false positive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604" y="4244895"/>
                <a:ext cx="87140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/>
                  <a:t>The question tells us</a:t>
                </a:r>
                <a:r>
                  <a:rPr lang="en-GB" dirty="0" smtClean="0"/>
                  <a:t>: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</m:t>
                    </m:r>
                  </m:oMath>
                </a14:m>
                <a:r>
                  <a:rPr lang="en-GB" dirty="0"/>
                  <a:t>1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=0.8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=0.2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4" y="4244895"/>
                <a:ext cx="871408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3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6712" y="5715316"/>
                <a:ext cx="3249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2" y="5715316"/>
                <a:ext cx="324992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68522" y="5715316"/>
                <a:ext cx="343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22" y="5715316"/>
                <a:ext cx="343542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43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99914035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8" name="Chart" r:id="rId7" imgW="4952992" imgH="5143584" progId="MSGraph.Chart.8">
                  <p:embed followColorScheme="full"/>
                </p:oleObj>
              </mc:Choice>
              <mc:Fallback>
                <p:oleObj name="Chart" r:id="rId7" imgW="4952992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6700815" cy="1728192"/>
          </a:xfrm>
        </p:spPr>
        <p:txBody>
          <a:bodyPr/>
          <a:lstStyle/>
          <a:p>
            <a:pPr lvl="0" algn="l"/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Starter question</a:t>
            </a:r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Have you previously done any statistics?</a:t>
            </a:r>
            <a:endParaRPr lang="en-GB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Yes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No</a:t>
            </a:r>
          </a:p>
        </p:txBody>
      </p:sp>
      <p:grpSp>
        <p:nvGrpSpPr>
          <p:cNvPr id="18" name="CountdownNew" hidden="1"/>
          <p:cNvGrpSpPr/>
          <p:nvPr>
            <p:custDataLst>
              <p:tags r:id="rId5"/>
            </p:custDataLst>
          </p:nvPr>
        </p:nvGrpSpPr>
        <p:grpSpPr>
          <a:xfrm>
            <a:off x="7971692" y="5842000"/>
            <a:ext cx="1588" cy="1588"/>
            <a:chOff x="8318500" y="6032500"/>
            <a:chExt cx="1270000" cy="1016000"/>
          </a:xfrm>
        </p:grpSpPr>
        <p:pic>
          <p:nvPicPr>
            <p:cNvPr id="17" name="CDShape" hidden="1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6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15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760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4161" y="1581413"/>
                <a:ext cx="8175678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form a partition (a mutually exclusive list of all possible outcomes) and </a:t>
                </a:r>
                <a:r>
                  <a:rPr lang="en-GB" i="1" dirty="0"/>
                  <a:t>B</a:t>
                </a:r>
                <a:r>
                  <a:rPr lang="en-GB" dirty="0"/>
                  <a:t> is any event then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+ 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+…+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1" y="1581413"/>
                <a:ext cx="8175678" cy="1589153"/>
              </a:xfrm>
              <a:prstGeom prst="rect">
                <a:avLst/>
              </a:prstGeom>
              <a:blipFill rotWithShape="1">
                <a:blip r:embed="rId4"/>
                <a:stretch>
                  <a:fillRect l="-596" t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16209" y="3150758"/>
            <a:ext cx="2127006" cy="1462601"/>
            <a:chOff x="992560" y="3150757"/>
            <a:chExt cx="2304256" cy="1462601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494958"/>
                </p:ext>
              </p:extLst>
            </p:nvPr>
          </p:nvGraphicFramePr>
          <p:xfrm>
            <a:off x="992560" y="3150757"/>
            <a:ext cx="2304256" cy="146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34" r:id="rId5" imgW="2159000" imgH="1168400" progId="MSDraw">
                    <p:embed/>
                  </p:oleObj>
                </mc:Choice>
                <mc:Fallback>
                  <p:oleObj r:id="rId5" imgW="2159000" imgH="1168400" progId="MSDraw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560" y="3150757"/>
                          <a:ext cx="2304256" cy="14626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1496616" y="3406623"/>
              <a:ext cx="682227" cy="624577"/>
            </a:xfrm>
            <a:prstGeom prst="ellipse">
              <a:avLst/>
            </a:prstGeom>
            <a:solidFill>
              <a:srgbClr val="FF0000">
                <a:alpha val="68000"/>
              </a:srgbClr>
            </a:solidFill>
            <a:ln w="4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</p:grp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69" y="4873226"/>
            <a:ext cx="2127006" cy="14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7" y="4793408"/>
            <a:ext cx="2140949" cy="146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38" y="4838489"/>
            <a:ext cx="2151528" cy="14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71718" y="52729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01137" y="524503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1851" y="35342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=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44672" y="6382703"/>
                <a:ext cx="26664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95" y="6382703"/>
                <a:ext cx="2666436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6310" y="6371381"/>
                <a:ext cx="26522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02" y="6371381"/>
                <a:ext cx="2652201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07904" y="6382703"/>
                <a:ext cx="26664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896" y="6382703"/>
                <a:ext cx="2666436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04720" y="81476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 smtClean="0"/>
              <a:t>Is an example of the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39057" y="257597"/>
                <a:ext cx="3249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en-GB" b="0" i="1" smtClean="0"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7" y="257597"/>
                <a:ext cx="3249929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55976" y="257597"/>
                <a:ext cx="3435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57597"/>
                <a:ext cx="343542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302005" y="999431"/>
            <a:ext cx="253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Total Probability Rule</a:t>
            </a:r>
            <a:endParaRPr lang="en-GB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19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5" grpId="0"/>
      <p:bldP spid="22" grpId="0"/>
      <p:bldP spid="23" grpId="0"/>
      <p:bldP spid="28" grpId="0"/>
      <p:bldP spid="29" grpId="0"/>
      <p:bldP spid="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1" y="476672"/>
            <a:ext cx="5649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 smtClean="0">
                <a:solidFill>
                  <a:srgbClr val="FF0000"/>
                </a:solidFill>
              </a:rPr>
              <a:t>Example: </a:t>
            </a:r>
            <a:r>
              <a:rPr lang="en-GB" sz="1600" dirty="0" smtClean="0"/>
              <a:t>TV screens produced by a manufacturer have defects 10% of the time.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An automated mid-production test is found to be 80% reliable at detecting faults (if the TV has a fault, the test indicates this 80% of the time, if the TV is fault-free there is a false positive only 20% of the time).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If a TV fails the test, what is the probability that it has a defect?</a:t>
            </a:r>
            <a:endParaRPr lang="en-GB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48" y="380926"/>
            <a:ext cx="2773927" cy="2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03" y="2996953"/>
            <a:ext cx="76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Answer: </a:t>
            </a:r>
          </a:p>
          <a:p>
            <a:pPr algn="l"/>
            <a:r>
              <a:rPr lang="en-GB" i="1" dirty="0">
                <a:solidFill>
                  <a:srgbClr val="FF0000"/>
                </a:solidFill>
              </a:rPr>
              <a:t>	</a:t>
            </a:r>
            <a:r>
              <a:rPr lang="en-GB" dirty="0" smtClean="0"/>
              <a:t>Let D=“TV has a defect”</a:t>
            </a:r>
          </a:p>
          <a:p>
            <a:pPr algn="l"/>
            <a:r>
              <a:rPr lang="en-GB" dirty="0"/>
              <a:t>	</a:t>
            </a:r>
            <a:r>
              <a:rPr lang="en-GB" dirty="0" smtClean="0"/>
              <a:t>Let F=“TV fails test”</a:t>
            </a:r>
          </a:p>
          <a:p>
            <a:pPr algn="l"/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551" y="4653136"/>
                <a:ext cx="7650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=0.8×0.1+0.2×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1−0.1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51" y="4653136"/>
                <a:ext cx="765004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0623" y="4181931"/>
            <a:ext cx="8042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We previously showed using the total probability rule </a:t>
            </a:r>
            <a:r>
              <a:rPr lang="en-GB" dirty="0" smtClean="0"/>
              <a:t>that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38210" y="5229200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When we get a test fail, what fraction of the time is it because the TV has a defect?</a:t>
            </a:r>
            <a:endParaRPr lang="en-GB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7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14430" y="1556792"/>
            <a:ext cx="664689" cy="360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514430" y="2276872"/>
            <a:ext cx="664689" cy="2880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14430" y="1556792"/>
            <a:ext cx="5915734" cy="3600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4910" y="1821339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All TVs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739" y="2556193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10% defects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849740" y="2132856"/>
            <a:ext cx="797627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895483" y="902351"/>
            <a:ext cx="174174" cy="173456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60800" y="537044"/>
            <a:ext cx="3435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80% of TVs with defects fail the test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2047" y="5563979"/>
            <a:ext cx="32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20% of OK TVs give false positive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 flipV="1">
            <a:off x="1928103" y="4632732"/>
            <a:ext cx="315727" cy="146056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216708" y="5952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+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𝐹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GB" dirty="0" smtClean="0">
                    <a:solidFill>
                      <a:srgbClr val="C00000"/>
                    </a:solidFill>
                  </a:rPr>
                  <a:t>TVs that fail the test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47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98748" y="427834"/>
                <a:ext cx="469526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48" y="427834"/>
                <a:ext cx="4695260" cy="679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2203473" y="2276872"/>
            <a:ext cx="1460525" cy="28646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 smtClean="0"/>
                  <a:t>: TVs without defect</a:t>
                </a:r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98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 flipV="1">
            <a:off x="3442030" y="3999856"/>
            <a:ext cx="1462315" cy="166139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511463" y="4725145"/>
            <a:ext cx="332345" cy="13681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18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8" grpId="0"/>
      <p:bldP spid="15" grpId="0"/>
      <p:bldP spid="21" grpId="0"/>
      <p:bldP spid="27" grpId="0"/>
      <p:bldP spid="35" grpId="0"/>
      <p:bldP spid="36" grpId="0"/>
      <p:bldP spid="37" grpId="0"/>
      <p:bldP spid="41" grpId="0" animBg="1"/>
      <p:bldP spid="43" grpId="0"/>
      <p:bldP spid="44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14430" y="1556792"/>
            <a:ext cx="664689" cy="360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514430" y="2276872"/>
            <a:ext cx="664689" cy="2880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515569" y="2288281"/>
            <a:ext cx="664689" cy="288032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14430" y="1556792"/>
            <a:ext cx="5915734" cy="3600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4910" y="1821339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All TVs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739" y="2556193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10% defects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849740" y="2132856"/>
            <a:ext cx="797627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712047" y="5563979"/>
            <a:ext cx="32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20% of OK TVs give false positive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 flipV="1">
            <a:off x="1928103" y="4632732"/>
            <a:ext cx="315727" cy="146056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216708" y="5952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+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𝐹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GB" dirty="0" smtClean="0">
                    <a:solidFill>
                      <a:srgbClr val="C00000"/>
                    </a:solidFill>
                  </a:rPr>
                  <a:t>TVs that fail the test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47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02800" y="428400"/>
                <a:ext cx="469526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00" y="428400"/>
                <a:ext cx="4695260" cy="679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2203473" y="2276872"/>
            <a:ext cx="1460525" cy="28646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 smtClean="0"/>
                  <a:t>: TVs without defect</a:t>
                </a:r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98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 flipV="1">
            <a:off x="3442030" y="3999856"/>
            <a:ext cx="1462315" cy="166139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511463" y="4725145"/>
            <a:ext cx="332345" cy="13681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H="1">
            <a:off x="1895483" y="879242"/>
            <a:ext cx="174174" cy="17576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61597" y="540688"/>
            <a:ext cx="3435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80% of TVs with defects fail the test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14430" y="1556792"/>
            <a:ext cx="664689" cy="360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514430" y="2276872"/>
            <a:ext cx="664689" cy="288032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03473" y="2276872"/>
            <a:ext cx="1460525" cy="28646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515569" y="2288281"/>
            <a:ext cx="2148428" cy="288032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14430" y="1556792"/>
            <a:ext cx="5915734" cy="3600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4910" y="1821339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All TVs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739" y="2556193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10% defects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849740" y="2132856"/>
            <a:ext cx="797627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895483" y="879242"/>
            <a:ext cx="174174" cy="17576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61597" y="540688"/>
            <a:ext cx="3435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 smtClean="0"/>
              <a:t>80% of TVs with defects fail the test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2047" y="5563979"/>
            <a:ext cx="32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20% of OK TVs give false positive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07" y="3425309"/>
                <a:ext cx="9235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02" y="2914570"/>
                <a:ext cx="75475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 flipV="1">
            <a:off x="1928103" y="4632732"/>
            <a:ext cx="315727" cy="146056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216708" y="5952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+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𝐹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GB" dirty="0" smtClean="0">
                    <a:solidFill>
                      <a:srgbClr val="C00000"/>
                    </a:solidFill>
                  </a:rPr>
                  <a:t>TVs that fail the test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92" y="6286984"/>
                <a:ext cx="24860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47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00836" y="428400"/>
                <a:ext cx="469526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36" y="428400"/>
                <a:ext cx="4695260" cy="679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50" y="2971691"/>
                <a:ext cx="84337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 smtClean="0"/>
                  <a:t>: TVs without defect</a:t>
                </a:r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21" y="2987660"/>
                <a:ext cx="247356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98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 flipV="1">
            <a:off x="3442030" y="3999856"/>
            <a:ext cx="1462315" cy="166139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511463" y="4725145"/>
            <a:ext cx="332345" cy="13681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53" y="1644134"/>
                <a:ext cx="4158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33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1" y="476672"/>
            <a:ext cx="5649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 smtClean="0">
                <a:solidFill>
                  <a:srgbClr val="FF0000"/>
                </a:solidFill>
              </a:rPr>
              <a:t>Example: </a:t>
            </a:r>
            <a:r>
              <a:rPr lang="en-GB" sz="1600" dirty="0" smtClean="0"/>
              <a:t>TV screens produced by a manufacturer have defects 10% of the time.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An automated mid-production test is found to be 80% reliable at detecting faults (if the TV has a fault, the test indicates this 80% of the time, if the TV is fault-free there is a false positive only 20% of the time). </a:t>
            </a:r>
          </a:p>
          <a:p>
            <a:pPr algn="l"/>
            <a:endParaRPr lang="en-GB" sz="1600" dirty="0"/>
          </a:p>
          <a:p>
            <a:pPr algn="l"/>
            <a:r>
              <a:rPr lang="en-GB" sz="1600" dirty="0" smtClean="0"/>
              <a:t>If a TV fails the test, what is the probability that it has a defect?</a:t>
            </a:r>
            <a:endParaRPr lang="en-GB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48" y="380926"/>
            <a:ext cx="2773927" cy="2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03" y="2996953"/>
            <a:ext cx="76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Answer: </a:t>
            </a:r>
          </a:p>
          <a:p>
            <a:pPr algn="l"/>
            <a:r>
              <a:rPr lang="en-GB" i="1" dirty="0">
                <a:solidFill>
                  <a:srgbClr val="FF0000"/>
                </a:solidFill>
              </a:rPr>
              <a:t>	</a:t>
            </a:r>
            <a:r>
              <a:rPr lang="en-GB" dirty="0" smtClean="0"/>
              <a:t>Let D=“TV has a defect”</a:t>
            </a:r>
          </a:p>
          <a:p>
            <a:pPr algn="l"/>
            <a:r>
              <a:rPr lang="en-GB" dirty="0"/>
              <a:t>	</a:t>
            </a:r>
            <a:r>
              <a:rPr lang="en-GB" dirty="0" smtClean="0"/>
              <a:t>Let F=“TV fails test”</a:t>
            </a:r>
          </a:p>
          <a:p>
            <a:pPr algn="l"/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551" y="4653136"/>
                <a:ext cx="7650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=0.8×0.1+0.2×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1−0.1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51" y="4653136"/>
                <a:ext cx="765004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0623" y="4181931"/>
            <a:ext cx="8042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We previously showed using the total probability rule </a:t>
            </a:r>
            <a:r>
              <a:rPr lang="en-GB" dirty="0" smtClean="0"/>
              <a:t>that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4379" y="5804200"/>
                <a:ext cx="3425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Know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=0.8, 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=0.1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379" y="5804200"/>
                <a:ext cx="34254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23" t="-8197" r="-7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463" y="5644370"/>
                <a:ext cx="2184124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3" y="5644370"/>
                <a:ext cx="2184124" cy="6690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88398" y="6276112"/>
                <a:ext cx="11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≈0.3077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398" y="6276112"/>
                <a:ext cx="117211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8210" y="5229200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When we get a test fail, what fraction of the time is it because the TV has a defect?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42536" y="6188906"/>
                <a:ext cx="2517228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36" y="6188906"/>
                <a:ext cx="2517228" cy="6690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13713" y="6187340"/>
                <a:ext cx="13628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0.8×0.1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0.26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13" y="6187340"/>
                <a:ext cx="136287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66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9823" y="3645024"/>
                <a:ext cx="7643926" cy="2106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 smtClean="0"/>
                  <a:t>Note: as in the example, the Total Probability rule is often used to evaluate P(</a:t>
                </a:r>
                <a:r>
                  <a:rPr lang="en-GB" i="1" dirty="0"/>
                  <a:t>B</a:t>
                </a:r>
                <a:r>
                  <a:rPr lang="en-GB" dirty="0"/>
                  <a:t>):</a:t>
                </a:r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𝐵</m:t>
                      </m:r>
                      <m:r>
                        <a:rPr lang="en-GB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GB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GB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GB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GB" b="0" i="0" smtClean="0">
                              <a:latin typeface="Cambria Math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23" y="3645024"/>
                <a:ext cx="7643926" cy="2106795"/>
              </a:xfrm>
              <a:prstGeom prst="rect">
                <a:avLst/>
              </a:prstGeom>
              <a:blipFill rotWithShape="1">
                <a:blip r:embed="rId3"/>
                <a:stretch>
                  <a:fillRect l="-718" t="-1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74" y="25572"/>
            <a:ext cx="1758558" cy="1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7847" y="123629"/>
            <a:ext cx="18611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100" dirty="0"/>
              <a:t>The Rev Thomas Bayes 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>(</a:t>
            </a:r>
            <a:r>
              <a:rPr lang="en-GB" sz="1100" dirty="0"/>
              <a:t>1702-1761)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6897" y="2492896"/>
                <a:ext cx="1154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  <m:r>
                          <a:rPr lang="en-GB" i="1">
                            <a:latin typeface="Cambria Math"/>
                          </a:rPr>
                          <m:t>∩</m:t>
                        </m:r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429" y="2492896"/>
                <a:ext cx="115499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6985" y="2492896"/>
                <a:ext cx="968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81" y="2492896"/>
                <a:ext cx="9683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0180" y="2492896"/>
                <a:ext cx="7471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1" y="2492896"/>
                <a:ext cx="74719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73322" y="2492896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90263" y="2492896"/>
                <a:ext cx="968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466" y="2492896"/>
                <a:ext cx="96834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69629" y="2492896"/>
                <a:ext cx="737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i="1">
                          <a:latin typeface="Cambria Math"/>
                        </a:rPr>
                        <m:t>𝐴</m:t>
                      </m:r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98" y="2492896"/>
                <a:ext cx="73757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20470" y="2508448"/>
            <a:ext cx="31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=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727507" y="2877780"/>
            <a:ext cx="11991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419823" y="134076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/>
              <a:t>The multiplication rule gives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0927" y="550824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i="1" dirty="0">
                <a:solidFill>
                  <a:schemeClr val="accent2"/>
                </a:solidFill>
              </a:rPr>
              <a:t>Bayes’ Theorem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8006" y="250929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Bayes’ Theorem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19823" y="5934670"/>
            <a:ext cx="8109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If you have a model that tells you how likely B is given A,  Bayes’ theorem allows you to calculate the probability of A if you observe B. This is the key to learning about your model from statistical data.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5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5 -0.01643 C 0.00961 -0.00324 0.01057 -0.00093 0.01554 0.00995 C 0.01666 0.0125 0.01634 0.01574 0.01746 0.01829 C 0.01875 0.02107 0.02051 0.02338 0.02131 0.02662 C 0.02291 0.03333 0.02516 0.03819 0.02996 0.04051 C 0.0306 0.0419 0.03093 0.04375 0.03189 0.04468 C 0.03461 0.04722 0.05352 0.05116 0.05496 0.05162 C 0.05689 0.05208 0.06073 0.05301 0.06073 0.05324 C 0.07852 0.05139 0.09487 0.05069 0.11266 0.05301 C 0.1141 0.05278 0.12628 0.05023 0.13093 0.05023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0.01154 0.00093 0.02436 0.00023 0.03558 0.00556 C 0.04327 0.00394 0.04071 0.00648 0.04423 0.00139 " pathEditMode="relative" ptsTypes="ff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build="allAtOnce"/>
      <p:bldP spid="3" grpId="0"/>
      <p:bldP spid="8" grpId="0"/>
      <p:bldP spid="9" grpId="0" build="allAtOnce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5716327" cy="3168352"/>
          </a:xfrm>
        </p:spPr>
        <p:txBody>
          <a:bodyPr/>
          <a:lstStyle/>
          <a:p>
            <a:pPr indent="0">
              <a:lnSpc>
                <a:spcPct val="90000"/>
              </a:lnSpc>
              <a:buFontTx/>
              <a:buNone/>
            </a:pPr>
            <a:r>
              <a:rPr lang="en-GB" sz="1800" b="1" i="1" dirty="0">
                <a:solidFill>
                  <a:srgbClr val="FF0000"/>
                </a:solidFill>
                <a:cs typeface="Times New Roman" pitchFamily="18" charset="0"/>
              </a:rPr>
              <a:t>Example</a:t>
            </a:r>
            <a:r>
              <a:rPr lang="en-GB" sz="1800" b="1" dirty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GB" sz="1800" b="1" dirty="0" smtClean="0">
                <a:solidFill>
                  <a:srgbClr val="000000"/>
                </a:solidFill>
                <a:cs typeface="Times New Roman" pitchFamily="18" charset="0"/>
              </a:rPr>
              <a:t>vidence </a:t>
            </a: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in court</a:t>
            </a: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0"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cars in a city are 90% black and 10% grey. </a:t>
            </a:r>
            <a:endParaRPr lang="en-GB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0">
              <a:lnSpc>
                <a:spcPct val="90000"/>
              </a:lnSpc>
              <a:buFontTx/>
              <a:buNone/>
            </a:pPr>
            <a:endParaRPr lang="en-GB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witness to a bank robbery briefly sees the 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escape car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, and says it is grey. Testing the witness under similar conditions shows the witness correctly identifies the colour 80% of the time (in either direction). </a:t>
            </a:r>
          </a:p>
          <a:p>
            <a:pPr indent="0"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0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What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is the probability that the escape car was actually grey?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56" y="332656"/>
            <a:ext cx="1994068" cy="127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28" y="1772816"/>
            <a:ext cx="2010990" cy="16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495" y="37662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498194" y="3777436"/>
            <a:ext cx="677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Let G = car is grey, B=car is black, W = Witness says car is grey.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84835" y="4272582"/>
                <a:ext cx="401340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35" y="4272582"/>
                <a:ext cx="401340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47611" y="4422463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Bayes’ Theorem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4461" y="4954286"/>
                <a:ext cx="50756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dirty="0"/>
                  <a:t>Use total probability rule to write</a:t>
                </a:r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𝑊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𝑊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61" y="4954286"/>
                <a:ext cx="5075651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082" t="-3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59311" y="6089968"/>
                <a:ext cx="3000921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11" y="6089968"/>
                <a:ext cx="3000921" cy="669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34413" y="62116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Hence: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00592" y="5495068"/>
                <a:ext cx="2566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 0.8×0.1+0.2×0.9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592" y="5495068"/>
                <a:ext cx="256672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52320" y="5495068"/>
                <a:ext cx="918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=0.26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495068"/>
                <a:ext cx="91884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05398" y="6144764"/>
                <a:ext cx="13628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0.8×0.1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0.26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98" y="6144764"/>
                <a:ext cx="1362874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07500" y="6266464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≈0.31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0" y="6266464"/>
                <a:ext cx="91563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2357580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Chart" r:id="rId8" imgW="4952949" imgH="5143500" progId="MSGraph.Chart.8">
                  <p:embed followColorScheme="full"/>
                </p:oleObj>
              </mc:Choice>
              <mc:Fallback>
                <p:oleObj name="Chart" r:id="rId8" imgW="4952949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4785762" cy="3168352"/>
          </a:xfrm>
        </p:spPr>
        <p:txBody>
          <a:bodyPr/>
          <a:lstStyle/>
          <a:p>
            <a:pPr lvl="0" algn="l"/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Failing a drugs test</a:t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drugs test for athletes is 99% reliable: applied to a drug taker it gives a positive result 99% of the time, given to a non-taker it gives a negative result 99% of the time. It is estimated that 1% of athletes take drugs. </a:t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Part 1. </a:t>
            </a: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What fraction of randomly tested athletes fail the test?</a:t>
            </a:r>
            <a:endParaRPr lang="en-GB" sz="18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1%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1.98%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0.99%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2%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0.01%</a:t>
            </a:r>
            <a:endParaRPr lang="en-GB" dirty="0"/>
          </a:p>
        </p:txBody>
      </p:sp>
      <p:sp>
        <p:nvSpPr>
          <p:cNvPr id="13" name="CorShape1"/>
          <p:cNvSpPr/>
          <p:nvPr>
            <p:custDataLst>
              <p:tags r:id="rId5"/>
            </p:custDataLst>
          </p:nvPr>
        </p:nvSpPr>
        <p:spPr bwMode="auto">
          <a:xfrm rot="10800000">
            <a:off x="188330" y="4080933"/>
            <a:ext cx="328246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>
                      <a:alpha val="50000"/>
                    </a:scrgbClr>
                  </a:prst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5" y="239490"/>
            <a:ext cx="2206869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CountdownNew"/>
          <p:cNvGrpSpPr/>
          <p:nvPr>
            <p:custDataLst>
              <p:tags r:id="rId6"/>
            </p:custDataLst>
          </p:nvPr>
        </p:nvGrpSpPr>
        <p:grpSpPr>
          <a:xfrm>
            <a:off x="7971692" y="5842000"/>
            <a:ext cx="1172308" cy="1016000"/>
            <a:chOff x="8318500" y="6032500"/>
            <a:chExt cx="1270000" cy="1016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5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r>
                <a:rPr lang="en-GB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2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588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6700815" cy="3024336"/>
          </a:xfrm>
        </p:spPr>
        <p:txBody>
          <a:bodyPr/>
          <a:lstStyle/>
          <a:p>
            <a:pPr lvl="0" algn="l"/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Failing a drugs test</a:t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drugs test for athletes is 99% reliable: applied to a drug taker it gives a positive result 99% of the time, given to a non-taker it gives a negative result 99% of the time. It is estimated that 1% of athletes take drugs. </a:t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What fraction of randomly tested athletes </a:t>
            </a: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fail the test?</a:t>
            </a:r>
            <a:endParaRPr lang="en-GB" sz="18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3470920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174" y="356982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Let F=“fails test”</a:t>
            </a:r>
            <a:br>
              <a:rPr lang="en-GB" dirty="0" smtClean="0"/>
            </a:br>
            <a:r>
              <a:rPr lang="en-GB" dirty="0" smtClean="0"/>
              <a:t>Let D=“takes drugs”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45788" y="3586589"/>
                <a:ext cx="46703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Question tells us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=0.01, 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|</m:t>
                    </m:r>
                    <m:r>
                      <a:rPr lang="en-GB" b="0" i="1" smtClean="0">
                        <a:latin typeface="Cambria Math"/>
                      </a:rPr>
                      <m:t>𝐷</m:t>
                    </m:r>
                    <m:r>
                      <a:rPr lang="en-GB" b="0" i="1" smtClean="0">
                        <a:latin typeface="Cambria Math"/>
                      </a:rPr>
                      <m:t>)=0.99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/>
                      </a:rPr>
                      <m:t>=0.01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88" y="3586589"/>
                <a:ext cx="467038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4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6758" y="4787860"/>
                <a:ext cx="68332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b="0" i="1" dirty="0" smtClean="0">
                    <a:latin typeface="Cambria Math"/>
                  </a:rPr>
                  <a:t>From total probability rule:</a:t>
                </a:r>
              </a:p>
              <a:p>
                <a:pPr algn="l"/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=0.99×0.01+0.01×0.99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21" y="4787860"/>
                <a:ext cx="69562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701"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69034" y="576076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=0.0198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98751" y="6302156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i.e. 1.98% of randomly tested athletes fail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9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927" y="607011"/>
            <a:ext cx="42651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GB" b="1" dirty="0" smtClean="0"/>
              <a:t>BOOKS</a:t>
            </a:r>
            <a:endParaRPr lang="en-GB" b="1" dirty="0"/>
          </a:p>
          <a:p>
            <a:pPr algn="l"/>
            <a:endParaRPr lang="en-US" dirty="0"/>
          </a:p>
          <a:p>
            <a:pPr algn="l"/>
            <a:r>
              <a:rPr lang="en-GB" dirty="0"/>
              <a:t>Chatfield C, 1989. </a:t>
            </a:r>
            <a:r>
              <a:rPr lang="en-GB" i="1" dirty="0"/>
              <a:t>Statistics for Technology</a:t>
            </a:r>
            <a:r>
              <a:rPr lang="en-GB" dirty="0"/>
              <a:t>, Chapman &amp; Hall, 3rd ed.</a:t>
            </a:r>
            <a:endParaRPr lang="en-US" dirty="0"/>
          </a:p>
          <a:p>
            <a:pPr algn="l"/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1916832"/>
            <a:ext cx="2567697" cy="43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28" y="1844824"/>
            <a:ext cx="385519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2970" y="764704"/>
            <a:ext cx="3389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Mendenhall W and </a:t>
            </a:r>
            <a:r>
              <a:rPr lang="en-GB" dirty="0" err="1"/>
              <a:t>Sincich</a:t>
            </a:r>
            <a:r>
              <a:rPr lang="en-GB" dirty="0"/>
              <a:t> T, 1995. </a:t>
            </a:r>
            <a:r>
              <a:rPr lang="en-GB" i="1" dirty="0"/>
              <a:t>Statistics for Engineering and the </a:t>
            </a:r>
            <a:r>
              <a:rPr lang="en-GB" i="1" dirty="0" smtClean="0"/>
              <a:t>Sciences</a:t>
            </a:r>
            <a:endParaRPr lang="en-GB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9773541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6" name="Chart" r:id="rId8" imgW="4952949" imgH="5143500" progId="MSGraph.Chart.8">
                  <p:embed followColorScheme="full"/>
                </p:oleObj>
              </mc:Choice>
              <mc:Fallback>
                <p:oleObj name="Chart" r:id="rId8" imgW="4952949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0.01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0.5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0.7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0.99</a:t>
            </a:r>
            <a:endParaRPr lang="en-GB" dirty="0"/>
          </a:p>
        </p:txBody>
      </p:sp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4852231" cy="3240360"/>
          </a:xfrm>
        </p:spPr>
        <p:txBody>
          <a:bodyPr/>
          <a:lstStyle/>
          <a:p>
            <a:pPr lvl="0" algn="l"/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Failing a drugs test</a:t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drugs test for athletes is 99% reliable: applied to a drug taker it gives a positive result 99% of the time, given to a non-taker it gives a negative result 99% of the time. It is estimated that 1% of athletes take drugs. </a:t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random athlete </a:t>
            </a:r>
            <a:r>
              <a:rPr lang="en-GB" sz="1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has failed the test. What </a:t>
            </a: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is the probability the athlete takes drugs?</a:t>
            </a: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rShape1"/>
          <p:cNvSpPr/>
          <p:nvPr>
            <p:custDataLst>
              <p:tags r:id="rId5"/>
            </p:custDataLst>
          </p:nvPr>
        </p:nvSpPr>
        <p:spPr bwMode="auto">
          <a:xfrm rot="10800000">
            <a:off x="188330" y="4666149"/>
            <a:ext cx="328246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>
                      <a:alpha val="50000"/>
                    </a:scrgbClr>
                  </a:prst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5" y="239490"/>
            <a:ext cx="2206869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CountdownNew"/>
          <p:cNvGrpSpPr/>
          <p:nvPr>
            <p:custDataLst>
              <p:tags r:id="rId6"/>
            </p:custDataLst>
          </p:nvPr>
        </p:nvGrpSpPr>
        <p:grpSpPr>
          <a:xfrm>
            <a:off x="7971692" y="5842000"/>
            <a:ext cx="1172308" cy="1016000"/>
            <a:chOff x="8318500" y="6032500"/>
            <a:chExt cx="1270000" cy="1016000"/>
          </a:xfrm>
        </p:grpSpPr>
        <p:pic>
          <p:nvPicPr>
            <p:cNvPr id="13" name="CDShape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2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r>
                <a:rPr lang="en-GB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497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Question"/>
          <p:cNvSpPr>
            <a:spLocks noGrp="1"/>
          </p:cNvSpPr>
          <p:nvPr>
            <p:ph type="title"/>
          </p:nvPr>
        </p:nvSpPr>
        <p:spPr>
          <a:xfrm>
            <a:off x="1780305" y="260648"/>
            <a:ext cx="6700815" cy="3024336"/>
          </a:xfrm>
        </p:spPr>
        <p:txBody>
          <a:bodyPr/>
          <a:lstStyle/>
          <a:p>
            <a:pPr lvl="0" algn="l"/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Failing a drugs test</a:t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drugs test for athletes is 99% reliable: applied to a drug taker it gives a positive result 99% of the time, given to a non-taker it gives a negative result 99% of the time. It is estimated that 1% of athletes take drugs. </a:t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 random athlete is tested and gives a positive result. What is the probability the athlete takes drugs?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3470920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9233" y="4488934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Bayes’ Theorem gives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58091" y="356982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Let F=“fails test”</a:t>
            </a:r>
            <a:br>
              <a:rPr lang="en-GB" dirty="0" smtClean="0"/>
            </a:br>
            <a:r>
              <a:rPr lang="en-GB" dirty="0" smtClean="0"/>
              <a:t>Let D=“takes drugs”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0448" y="3486919"/>
                <a:ext cx="46703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Question tells us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=0.01, 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|</m:t>
                    </m:r>
                    <m:r>
                      <a:rPr lang="en-GB" b="0" i="1" smtClean="0">
                        <a:latin typeface="Cambria Math"/>
                      </a:rPr>
                      <m:t>𝐷</m:t>
                    </m:r>
                    <m:r>
                      <a:rPr lang="en-GB" b="0" i="1" smtClean="0">
                        <a:latin typeface="Cambria Math"/>
                      </a:rPr>
                      <m:t>)=0.99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/>
                      </a:rPr>
                      <m:t>=0.01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48" y="3486919"/>
                <a:ext cx="467038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4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07269" y="4232920"/>
                <a:ext cx="2517228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69" y="4232920"/>
                <a:ext cx="2517228" cy="6690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81675" y="5157192"/>
                <a:ext cx="775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We need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/>
                      </a:rPr>
                      <m:t>=0.99×0.01+0.01×0.99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5" y="5157192"/>
                <a:ext cx="775244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2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51093" y="609916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Hence: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84721" y="5949280"/>
                <a:ext cx="2517228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21" y="5949280"/>
                <a:ext cx="2517228" cy="6690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99257" y="5977461"/>
                <a:ext cx="16193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0.99×0.01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0.0198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257" y="5977461"/>
                <a:ext cx="1619353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60232" y="5949280"/>
                <a:ext cx="160492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0.0099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0.0198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949280"/>
                <a:ext cx="1604927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28184" y="546761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= 0.0198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9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2" grpId="0"/>
      <p:bldP spid="3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458" y="332657"/>
            <a:ext cx="824214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b="1" dirty="0" smtClean="0">
                <a:solidFill>
                  <a:schemeClr val="accent2"/>
                </a:solidFill>
              </a:rPr>
              <a:t>Reliability of a system</a:t>
            </a:r>
            <a:endParaRPr lang="en-GB" sz="2000" dirty="0">
              <a:solidFill>
                <a:schemeClr val="accent2"/>
              </a:solidFill>
            </a:endParaRPr>
          </a:p>
          <a:p>
            <a:pPr algn="l"/>
            <a:r>
              <a:rPr lang="en-GB" b="1" dirty="0"/>
              <a:t> </a:t>
            </a:r>
            <a:endParaRPr lang="en-GB" dirty="0"/>
          </a:p>
          <a:p>
            <a:pPr algn="l"/>
            <a:r>
              <a:rPr lang="en-GB" b="1" dirty="0"/>
              <a:t>General approach: </a:t>
            </a:r>
            <a:r>
              <a:rPr lang="en-GB" dirty="0"/>
              <a:t>bottom-up analysis. Need to break down the system into subsystems just containing elements in series or just containing elements in parallel. 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Find </a:t>
            </a:r>
            <a:r>
              <a:rPr lang="en-GB" dirty="0"/>
              <a:t>the reliability of each of these subsystems and then repeat the process at the next level up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7" y="2636912"/>
            <a:ext cx="7920567" cy="40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0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67076"/>
              </p:ext>
            </p:extLst>
          </p:nvPr>
        </p:nvGraphicFramePr>
        <p:xfrm>
          <a:off x="1713837" y="1844825"/>
          <a:ext cx="459837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r:id="rId4" imgW="4978400" imgH="406400" progId="MSDraw">
                  <p:embed/>
                </p:oleObj>
              </mc:Choice>
              <mc:Fallback>
                <p:oleObj r:id="rId4" imgW="4978400" imgH="4064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837" y="1844825"/>
                        <a:ext cx="459837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4458" y="2492896"/>
            <a:ext cx="7909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The system only works if all </a:t>
            </a:r>
            <a:r>
              <a:rPr lang="en-GB" i="1" dirty="0"/>
              <a:t>n</a:t>
            </a:r>
            <a:r>
              <a:rPr lang="en-GB" dirty="0"/>
              <a:t> elements work. Failures of different elements are assumed to be independent (so the probability of Element 1 failing does alter after connection to the system).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5881" y="3910991"/>
                <a:ext cx="82966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𝑠𝑦𝑠𝑡𝑒𝑚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𝑑𝑜𝑒𝑠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𝑛𝑜𝑡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𝑓𝑎𝑖𝑙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(1 </m:t>
                      </m:r>
                      <m:r>
                        <a:rPr lang="en-GB" sz="1600" b="0" i="1" smtClean="0">
                          <a:latin typeface="Cambria Math"/>
                        </a:rPr>
                        <m:t>𝑑𝑜𝑒𝑠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𝑛𝑜𝑡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𝑓𝑎𝑖𝑙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𝐴𝑁𝐷</m:t>
                      </m:r>
                      <m:r>
                        <a:rPr lang="en-GB" sz="1600" b="0" i="1" smtClean="0">
                          <a:latin typeface="Cambria Math"/>
                        </a:rPr>
                        <m:t> 2 </m:t>
                      </m:r>
                      <m:r>
                        <a:rPr lang="en-GB" sz="1600" b="0" i="1" smtClean="0">
                          <a:latin typeface="Cambria Math"/>
                        </a:rPr>
                        <m:t>𝑑𝑜𝑒𝑠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𝑛𝑜𝑡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𝑓𝑎𝑖𝑙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𝐴𝑁𝐷</m:t>
                      </m:r>
                      <m:r>
                        <a:rPr lang="en-GB" sz="1600" b="0" i="1" smtClean="0">
                          <a:latin typeface="Cambria Math"/>
                        </a:rPr>
                        <m:t>…</m:t>
                      </m:r>
                      <m:r>
                        <a:rPr lang="en-GB" sz="1600" b="0" i="1" smtClean="0">
                          <a:latin typeface="Cambria Math"/>
                        </a:rPr>
                        <m:t>𝑛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𝑑𝑜𝑒𝑠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𝑛𝑜𝑡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𝑓𝑎𝑖𝑙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1" y="3910991"/>
                <a:ext cx="829669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4401" y="4334505"/>
                <a:ext cx="465614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68" y="4334504"/>
                <a:ext cx="4661468" cy="8470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4458" y="1052737"/>
                <a:ext cx="77768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dirty="0" smtClean="0"/>
                  <a:t>Series </a:t>
                </a:r>
                <a:r>
                  <a:rPr lang="en-GB" b="1" dirty="0"/>
                  <a:t>subsystem: </a:t>
                </a:r>
                <a:r>
                  <a:rPr lang="en-GB" dirty="0"/>
                  <a:t>in the diagram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= probability that element </a:t>
                </a:r>
                <a:r>
                  <a:rPr lang="en-GB" i="1" dirty="0"/>
                  <a:t>i</a:t>
                </a:r>
                <a:r>
                  <a:rPr lang="en-GB" dirty="0"/>
                  <a:t> fails, 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= probability that it does not fail.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1052736"/>
                <a:ext cx="8424936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57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6210" y="5661248"/>
                <a:ext cx="6188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Hence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𝑠𝑦𝑠𝑡𝑒𝑚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𝑑𝑜𝑒𝑠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𝑓𝑎𝑖𝑙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=1−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𝑠𝑦𝑠𝑡𝑒𝑚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𝑑𝑜𝑒𝑠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𝑛𝑜𝑡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𝑓𝑎𝑖𝑙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5661248"/>
                <a:ext cx="618804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887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08498" y="5992195"/>
                <a:ext cx="203017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1−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GB" i="1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72" y="5992195"/>
                <a:ext cx="2030171" cy="8485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2637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7396" y="404664"/>
            <a:ext cx="810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Parallel subsystem: </a:t>
            </a:r>
            <a:r>
              <a:rPr lang="en-GB" dirty="0"/>
              <a:t>the subsystem only fails if all the elements fail.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46" y="1052736"/>
            <a:ext cx="2054469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3865" y="3501008"/>
                <a:ext cx="5995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𝑠𝑦𝑠𝑡𝑒𝑚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𝑓𝑎𝑖𝑙𝑠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r>
                        <a:rPr lang="en-GB" b="0" i="1" smtClean="0">
                          <a:latin typeface="Cambria Math"/>
                        </a:rPr>
                        <m:t>(1 </m:t>
                      </m:r>
                      <m:r>
                        <a:rPr lang="en-GB" b="0" i="1" smtClean="0">
                          <a:latin typeface="Cambria Math"/>
                        </a:rPr>
                        <m:t>𝑓𝑎𝑖𝑙𝑠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𝐴𝑁𝐷</m:t>
                      </m:r>
                      <m:r>
                        <a:rPr lang="en-GB" b="0" i="1" smtClean="0">
                          <a:latin typeface="Cambria Math"/>
                        </a:rPr>
                        <m:t> 2 </m:t>
                      </m:r>
                      <m:r>
                        <a:rPr lang="en-GB" b="0" i="1" smtClean="0">
                          <a:latin typeface="Cambria Math"/>
                        </a:rPr>
                        <m:t>𝑓𝑎𝑖𝑙𝑠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𝐴𝑁𝐷</m:t>
                      </m:r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𝑓𝑎𝑖𝑙𝑠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3501008"/>
                <a:ext cx="599516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48919" y="4424407"/>
                <a:ext cx="231165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95" y="4424407"/>
                <a:ext cx="231165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9119" y="4036422"/>
                <a:ext cx="3740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b="0" dirty="0" smtClean="0"/>
                  <a:t>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1 </m:t>
                        </m:r>
                        <m:r>
                          <a:rPr lang="en-GB" b="0" i="1" smtClean="0">
                            <a:latin typeface="Cambria Math"/>
                          </a:rPr>
                          <m:t>𝑓𝑎𝑖𝑙𝑠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2 </m:t>
                        </m:r>
                        <m:r>
                          <a:rPr lang="en-GB" b="0" i="1" smtClean="0">
                            <a:latin typeface="Cambria Math"/>
                          </a:rPr>
                          <m:t>𝑓𝑎𝑖𝑙𝑠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…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𝑓𝑎𝑖𝑙𝑠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12" y="4036422"/>
                <a:ext cx="374006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0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67847" y="3904377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[Special multiplication rule</a:t>
            </a:r>
            <a:br>
              <a:rPr lang="en-GB" sz="1400" dirty="0" smtClean="0"/>
            </a:br>
            <a:r>
              <a:rPr lang="en-GB" sz="1400" dirty="0" smtClean="0"/>
              <a:t>assuming failures independent]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671712"/>
            <a:ext cx="7851531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359" y="23413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Example: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79493" y="1707083"/>
            <a:ext cx="2791695" cy="72008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913243" y="2427164"/>
            <a:ext cx="664689" cy="1433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314" y="3854946"/>
                <a:ext cx="388581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i="1" dirty="0" smtClean="0"/>
                  <a:t>Subsystem 1:</a:t>
                </a:r>
                <a:endParaRPr lang="en-GB" dirty="0"/>
              </a:p>
              <a:p>
                <a:pPr algn="l"/>
                <a:r>
                  <a:rPr lang="en-GB" dirty="0"/>
                  <a:t> </a:t>
                </a:r>
              </a:p>
              <a:p>
                <a:pPr algn="l"/>
                <a:r>
                  <a:rPr lang="en-GB" dirty="0"/>
                  <a:t>P(Subsystem 1 doesn't fail) </a:t>
                </a:r>
                <a:endParaRPr lang="en-GB" dirty="0" smtClean="0"/>
              </a:p>
              <a:p>
                <a:pPr algn="l"/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1−0.05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1−0.03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=0.9215</m:t>
                    </m:r>
                  </m:oMath>
                </a14:m>
                <a:endParaRPr lang="en-GB" dirty="0" smtClean="0"/>
              </a:p>
              <a:p>
                <a:pPr algn="l"/>
                <a:endParaRPr lang="en-GB" i="1" dirty="0" smtClean="0"/>
              </a:p>
              <a:p>
                <a:pPr algn="l"/>
                <a:r>
                  <a:rPr lang="en-GB" i="1" dirty="0" smtClean="0"/>
                  <a:t>Hence </a:t>
                </a:r>
                <a:r>
                  <a:rPr lang="en-GB" dirty="0" smtClean="0"/>
                  <a:t>P(Subsystem </a:t>
                </a:r>
                <a:r>
                  <a:rPr lang="en-GB" dirty="0"/>
                  <a:t>1 fails</a:t>
                </a:r>
                <a:r>
                  <a:rPr lang="en-GB" dirty="0" smtClean="0"/>
                  <a:t>)= </a:t>
                </a:r>
                <a:r>
                  <a:rPr lang="en-GB" dirty="0"/>
                  <a:t>0.0785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0" y="3854946"/>
                <a:ext cx="4209628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30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1879494" y="1577243"/>
            <a:ext cx="2891913" cy="1577901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39140" y="2994484"/>
            <a:ext cx="86409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76" y="4365104"/>
            <a:ext cx="1528785" cy="9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04772" y="391793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Subsystem 2: (two units of subsystem 1)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566068" y="4438274"/>
            <a:ext cx="245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P(Subsystem 2 fails) </a:t>
            </a:r>
            <a:r>
              <a:rPr lang="en-GB" dirty="0" smtClean="0"/>
              <a:t>=</a:t>
            </a:r>
          </a:p>
          <a:p>
            <a:pPr algn="l"/>
            <a:r>
              <a:rPr lang="en-GB" dirty="0" smtClean="0"/>
              <a:t>0.0785 </a:t>
            </a:r>
            <a:r>
              <a:rPr lang="en-GB" dirty="0"/>
              <a:t>x 0.0785 = 0.006162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837876" y="1577243"/>
            <a:ext cx="1728192" cy="1488281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433130" y="1916832"/>
            <a:ext cx="6646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33" y="5953148"/>
            <a:ext cx="3854215" cy="5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4" y="1728476"/>
            <a:ext cx="6367437" cy="14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98413" y="1728475"/>
            <a:ext cx="235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 smtClean="0"/>
              <a:t>     Subsystem </a:t>
            </a:r>
            <a:r>
              <a:rPr lang="en-GB" i="1" dirty="0"/>
              <a:t>3:</a:t>
            </a:r>
            <a:endParaRPr lang="en-GB" dirty="0"/>
          </a:p>
          <a:p>
            <a:pPr algn="l"/>
            <a:r>
              <a:rPr lang="en-GB" dirty="0"/>
              <a:t>P(Subsystem 3 fails) = 0.1 x 0.1 = 0.01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46" y="5733257"/>
            <a:ext cx="3236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 smtClean="0">
                <a:solidFill>
                  <a:srgbClr val="FF0000"/>
                </a:solidFill>
              </a:rPr>
              <a:t>Answer:</a:t>
            </a:r>
          </a:p>
          <a:p>
            <a:pPr algn="l"/>
            <a:r>
              <a:rPr lang="en-GB" dirty="0" smtClean="0"/>
              <a:t>P(System </a:t>
            </a:r>
            <a:r>
              <a:rPr lang="en-GB" dirty="0"/>
              <a:t>doesn't fail) </a:t>
            </a:r>
            <a:r>
              <a:rPr lang="en-GB" dirty="0" smtClean="0"/>
              <a:t>=</a:t>
            </a:r>
            <a:r>
              <a:rPr lang="en-GB" dirty="0"/>
              <a:t> </a:t>
            </a:r>
          </a:p>
          <a:p>
            <a:pPr algn="l"/>
            <a:r>
              <a:rPr lang="en-GB" sz="1600" dirty="0"/>
              <a:t>(1 - 0.02)(1 - 0.006162)(1 - 0.01) </a:t>
            </a:r>
            <a:r>
              <a:rPr lang="en-GB" dirty="0"/>
              <a:t>= 0.964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1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04 0.04051 L -0.00304 0.544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 animBg="1"/>
      <p:bldP spid="10" grpId="1" animBg="1"/>
      <p:bldP spid="13" grpId="0"/>
      <p:bldP spid="15" grpId="0"/>
      <p:bldP spid="17" grpId="0" animBg="1"/>
      <p:bldP spid="17" grpId="1" animBg="1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6" y="116633"/>
            <a:ext cx="7007674" cy="35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718" y="38766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b="1" i="1" dirty="0" smtClean="0">
                <a:solidFill>
                  <a:srgbClr val="FF0000"/>
                </a:solidFill>
              </a:rPr>
              <a:t>Answer to (b)</a:t>
            </a:r>
            <a:endParaRPr lang="en-GB" dirty="0">
              <a:solidFill>
                <a:srgbClr val="FF0000"/>
              </a:solidFill>
            </a:endParaRPr>
          </a:p>
          <a:p>
            <a:pPr algn="l"/>
            <a:r>
              <a:rPr lang="en-GB" b="1" dirty="0"/>
              <a:t> </a:t>
            </a:r>
            <a:endParaRPr lang="en-GB" dirty="0"/>
          </a:p>
          <a:p>
            <a:pPr algn="l"/>
            <a:r>
              <a:rPr lang="en-GB" dirty="0"/>
              <a:t>Let </a:t>
            </a:r>
            <a:r>
              <a:rPr lang="en-GB" i="1" dirty="0"/>
              <a:t>B</a:t>
            </a:r>
            <a:r>
              <a:rPr lang="en-GB" dirty="0"/>
              <a:t>	= event that the system does not fail</a:t>
            </a:r>
          </a:p>
          <a:p>
            <a:pPr algn="l"/>
            <a:r>
              <a:rPr lang="en-GB" dirty="0"/>
              <a:t>Let </a:t>
            </a:r>
            <a:r>
              <a:rPr lang="en-GB" i="1" dirty="0"/>
              <a:t>C</a:t>
            </a:r>
            <a:r>
              <a:rPr lang="en-GB" dirty="0"/>
              <a:t>	= event that component * does </a:t>
            </a:r>
            <a:r>
              <a:rPr lang="en-GB" dirty="0" smtClean="0"/>
              <a:t>fail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We need to find P(</a:t>
            </a:r>
            <a:r>
              <a:rPr lang="en-GB" i="1" dirty="0"/>
              <a:t>B</a:t>
            </a:r>
            <a:r>
              <a:rPr lang="en-GB" dirty="0"/>
              <a:t> and </a:t>
            </a:r>
            <a:r>
              <a:rPr lang="en-GB" i="1" dirty="0"/>
              <a:t>C</a:t>
            </a:r>
            <a:r>
              <a:rPr lang="en-GB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456" y="5949280"/>
                <a:ext cx="533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b="0" dirty="0" smtClean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  <m:r>
                          <a:rPr lang="en-GB" b="0" i="1" smtClean="0">
                            <a:latin typeface="Cambria Math"/>
                          </a:rPr>
                          <m:t>∩</m:t>
                        </m:r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𝑃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r>
                      <a:rPr lang="en-GB" i="1">
                        <a:latin typeface="Cambria Math"/>
                      </a:rPr>
                      <m:t>|</m:t>
                    </m:r>
                    <m:r>
                      <a:rPr lang="en-GB" i="1">
                        <a:latin typeface="Cambria Math"/>
                      </a:rPr>
                      <m:t>𝐶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 smtClean="0"/>
                  <a:t>. We know </a:t>
                </a:r>
                <a:r>
                  <a:rPr lang="en-GB" dirty="0"/>
                  <a:t>P(</a:t>
                </a:r>
                <a:r>
                  <a:rPr lang="en-GB" i="1" dirty="0"/>
                  <a:t>C</a:t>
                </a:r>
                <a:r>
                  <a:rPr lang="en-GB" dirty="0"/>
                  <a:t>) = 0.1.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7" y="5949280"/>
                <a:ext cx="533466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29" t="-8197" r="-22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236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458" y="620688"/>
            <a:ext cx="7323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/>
              <a:t>P(</a:t>
            </a:r>
            <a:r>
              <a:rPr lang="en-GB" i="1" dirty="0" smtClean="0"/>
              <a:t>B</a:t>
            </a:r>
            <a:r>
              <a:rPr lang="en-GB" dirty="0" smtClean="0"/>
              <a:t> | </a:t>
            </a:r>
            <a:r>
              <a:rPr lang="en-GB" i="1" dirty="0" smtClean="0"/>
              <a:t>C</a:t>
            </a:r>
            <a:r>
              <a:rPr lang="en-GB" dirty="0" smtClean="0"/>
              <a:t>) = P(system does not fail given component * has failed)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90" y="2306322"/>
            <a:ext cx="4519887" cy="6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753" y="246208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F</a:t>
            </a:r>
            <a:r>
              <a:rPr lang="en-GB" dirty="0" smtClean="0"/>
              <a:t>inal diagram is then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1754" y="3469382"/>
            <a:ext cx="7444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P(</a:t>
            </a:r>
            <a:r>
              <a:rPr lang="en-GB" i="1" dirty="0"/>
              <a:t>B</a:t>
            </a:r>
            <a:r>
              <a:rPr lang="en-GB" dirty="0"/>
              <a:t> | </a:t>
            </a:r>
            <a:r>
              <a:rPr lang="en-GB" i="1" dirty="0"/>
              <a:t>C</a:t>
            </a:r>
            <a:r>
              <a:rPr lang="en-GB" dirty="0"/>
              <a:t>) = (1 - 0.02</a:t>
            </a:r>
            <a:r>
              <a:rPr lang="en-GB" dirty="0" smtClean="0"/>
              <a:t>)(1 – 0.006162)(</a:t>
            </a:r>
            <a:r>
              <a:rPr lang="en-GB" dirty="0"/>
              <a:t>1 - 0.1) = 0.8766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50" y="1158618"/>
            <a:ext cx="1684574" cy="102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9741" y="148478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If * failed replace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15657" y="142956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with</a:t>
            </a:r>
            <a:endParaRPr lang="en-GB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41" y="1275606"/>
            <a:ext cx="1280573" cy="6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4996" y="4482931"/>
            <a:ext cx="6559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/>
              <a:t>Hence since </a:t>
            </a:r>
            <a:r>
              <a:rPr lang="en-GB" dirty="0"/>
              <a:t>P(</a:t>
            </a:r>
            <a:r>
              <a:rPr lang="en-GB" i="1" dirty="0"/>
              <a:t>C</a:t>
            </a:r>
            <a:r>
              <a:rPr lang="en-GB" dirty="0"/>
              <a:t>) = 0.1 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	 </a:t>
            </a:r>
            <a:r>
              <a:rPr lang="en-GB" dirty="0"/>
              <a:t>P(</a:t>
            </a:r>
            <a:r>
              <a:rPr lang="en-GB" i="1" dirty="0"/>
              <a:t>B</a:t>
            </a:r>
            <a:r>
              <a:rPr lang="en-GB" dirty="0"/>
              <a:t> and </a:t>
            </a:r>
            <a:r>
              <a:rPr lang="en-GB" i="1" dirty="0"/>
              <a:t>C</a:t>
            </a:r>
            <a:r>
              <a:rPr lang="en-GB" dirty="0"/>
              <a:t>) = P(</a:t>
            </a:r>
            <a:r>
              <a:rPr lang="en-GB" i="1" dirty="0"/>
              <a:t>B</a:t>
            </a:r>
            <a:r>
              <a:rPr lang="en-GB" dirty="0"/>
              <a:t> | </a:t>
            </a:r>
            <a:r>
              <a:rPr lang="en-GB" i="1" dirty="0"/>
              <a:t>C</a:t>
            </a:r>
            <a:r>
              <a:rPr lang="en-GB" dirty="0"/>
              <a:t>) P(</a:t>
            </a:r>
            <a:r>
              <a:rPr lang="en-GB" i="1" dirty="0"/>
              <a:t>C</a:t>
            </a:r>
            <a:r>
              <a:rPr lang="en-GB" dirty="0"/>
              <a:t>) = 0.8766 x 0.1 = 0.08766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1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6662838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9" name="Chart" r:id="rId8" imgW="4952949" imgH="5143500" progId="MSGraph.Chart.8">
                  <p:embed followColorScheme="full"/>
                </p:oleObj>
              </mc:Choice>
              <mc:Fallback>
                <p:oleObj name="Chart" r:id="rId8" imgW="4952949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780305" y="230581"/>
            <a:ext cx="6700815" cy="2792474"/>
          </a:xfrm>
        </p:spPr>
        <p:txBody>
          <a:bodyPr/>
          <a:lstStyle/>
          <a:p>
            <a:pPr lvl="0" algn="l"/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Triple redundancy</a:t>
            </a:r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What is probability that this system</a:t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does not fail, given the failure</a:t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probabilities of the components?</a:t>
            </a:r>
            <a:endParaRPr lang="en-GB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5570442" y="447604"/>
            <a:ext cx="2584194" cy="1886635"/>
            <a:chOff x="6034645" y="447603"/>
            <a:chExt cx="2799544" cy="1886635"/>
          </a:xfrm>
        </p:grpSpPr>
        <p:grpSp>
          <p:nvGrpSpPr>
            <p:cNvPr id="31" name="Group 30"/>
            <p:cNvGrpSpPr/>
            <p:nvPr/>
          </p:nvGrpSpPr>
          <p:grpSpPr>
            <a:xfrm>
              <a:off x="6034645" y="447603"/>
              <a:ext cx="2799544" cy="1872208"/>
              <a:chOff x="3453420" y="764704"/>
              <a:chExt cx="2799544" cy="187220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016896" y="764704"/>
                <a:ext cx="1656184" cy="504056"/>
                <a:chOff x="2864768" y="1268760"/>
                <a:chExt cx="1656184" cy="504056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6" name="Straight Connector 45"/>
                <p:cNvCxnSpPr>
                  <a:endCxn id="45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4013845" y="1439863"/>
                <a:ext cx="1656184" cy="504056"/>
                <a:chOff x="2864768" y="1268760"/>
                <a:chExt cx="1656184" cy="504056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3" name="Straight Connector 42"/>
                <p:cNvCxnSpPr>
                  <a:endCxn id="42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4013845" y="2132856"/>
                <a:ext cx="1656184" cy="504056"/>
                <a:chOff x="2864768" y="1268760"/>
                <a:chExt cx="1656184" cy="504056"/>
              </a:xfrm>
            </p:grpSpPr>
            <p:sp>
              <p:nvSpPr>
                <p:cNvPr id="39" name="Rectangle 38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0" name="Straight Connector 39"/>
                <p:cNvCxnSpPr>
                  <a:endCxn id="39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5" name="Straight Connector 34"/>
              <p:cNvCxnSpPr/>
              <p:nvPr/>
            </p:nvCxnSpPr>
            <p:spPr bwMode="auto">
              <a:xfrm>
                <a:off x="4013845" y="1016732"/>
                <a:ext cx="3051" cy="1368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676900" y="1032570"/>
                <a:ext cx="3051" cy="1368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3453420" y="1691891"/>
                <a:ext cx="57301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5679951" y="1713087"/>
                <a:ext cx="57301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259339" y="466939"/>
                  <a:ext cx="36155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466939"/>
                  <a:ext cx="333745" cy="49705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259339" y="1161434"/>
                  <a:ext cx="36155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1161434"/>
                  <a:ext cx="333745" cy="49705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259339" y="1838589"/>
                  <a:ext cx="361558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1838589"/>
                  <a:ext cx="333745" cy="49564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CorShape1"/>
          <p:cNvSpPr/>
          <p:nvPr>
            <p:custDataLst>
              <p:tags r:id="rId4"/>
            </p:custDataLst>
          </p:nvPr>
        </p:nvSpPr>
        <p:spPr bwMode="auto">
          <a:xfrm rot="10800000">
            <a:off x="188330" y="3593254"/>
            <a:ext cx="328246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>
                      <a:alpha val="50000"/>
                    </a:scrgbClr>
                  </a:prst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0927" y="3429000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17/18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2/9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1/9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1/3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GB" dirty="0" smtClean="0"/>
              <a:t>1/18</a:t>
            </a:r>
            <a:endParaRPr lang="en-GB" dirty="0"/>
          </a:p>
        </p:txBody>
      </p:sp>
      <p:grpSp>
        <p:nvGrpSpPr>
          <p:cNvPr id="59" name="CountdownNew"/>
          <p:cNvGrpSpPr/>
          <p:nvPr>
            <p:custDataLst>
              <p:tags r:id="rId6"/>
            </p:custDataLst>
          </p:nvPr>
        </p:nvGrpSpPr>
        <p:grpSpPr>
          <a:xfrm>
            <a:off x="7971692" y="5842000"/>
            <a:ext cx="1172308" cy="1016000"/>
            <a:chOff x="8318500" y="6032500"/>
            <a:chExt cx="1270000" cy="1016000"/>
          </a:xfrm>
        </p:grpSpPr>
        <p:pic>
          <p:nvPicPr>
            <p:cNvPr id="58" name="CDShape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5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r>
                <a:rPr lang="en-GB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900" b="1" dirty="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5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wrap="none" rtlCol="0" anchor="ctr" anchorCtr="1">
              <a:noAutofit/>
            </a:bodyPr>
            <a:lstStyle/>
            <a:p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30</a:t>
              </a:r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710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Question"/>
          <p:cNvSpPr>
            <a:spLocks noGrp="1"/>
          </p:cNvSpPr>
          <p:nvPr>
            <p:ph type="title"/>
          </p:nvPr>
        </p:nvSpPr>
        <p:spPr>
          <a:xfrm>
            <a:off x="1780305" y="204478"/>
            <a:ext cx="6700815" cy="2792474"/>
          </a:xfrm>
        </p:spPr>
        <p:txBody>
          <a:bodyPr/>
          <a:lstStyle/>
          <a:p>
            <a:pPr lvl="0" algn="l"/>
            <a:r>
              <a:rPr lang="en-GB" sz="2000" b="1" u="sng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Triple redundancy</a:t>
            </a:r>
            <a: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b="1" u="sng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What is probability that this system</a:t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does not fail, given the failure</a:t>
            </a:r>
            <a:b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probabilities of the components?</a:t>
            </a:r>
            <a:endParaRPr lang="en-GB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3" y="2852936"/>
            <a:ext cx="11825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570442" y="447604"/>
            <a:ext cx="2584194" cy="1886635"/>
            <a:chOff x="6034645" y="447603"/>
            <a:chExt cx="2799544" cy="1886635"/>
          </a:xfrm>
        </p:grpSpPr>
        <p:grpSp>
          <p:nvGrpSpPr>
            <p:cNvPr id="25" name="Group 24"/>
            <p:cNvGrpSpPr/>
            <p:nvPr/>
          </p:nvGrpSpPr>
          <p:grpSpPr>
            <a:xfrm>
              <a:off x="6034645" y="447603"/>
              <a:ext cx="2799544" cy="1872208"/>
              <a:chOff x="3453420" y="764704"/>
              <a:chExt cx="2799544" cy="187220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016896" y="764704"/>
                <a:ext cx="1656184" cy="504056"/>
                <a:chOff x="2864768" y="1268760"/>
                <a:chExt cx="1656184" cy="504056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3" name="Straight Connector 42"/>
                <p:cNvCxnSpPr>
                  <a:endCxn id="42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4013845" y="1439863"/>
                <a:ext cx="1656184" cy="504056"/>
                <a:chOff x="2864768" y="1268760"/>
                <a:chExt cx="1656184" cy="504056"/>
              </a:xfrm>
            </p:grpSpPr>
            <p:sp>
              <p:nvSpPr>
                <p:cNvPr id="39" name="Rectangle 38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0" name="Straight Connector 39"/>
                <p:cNvCxnSpPr>
                  <a:endCxn id="39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4013845" y="2132856"/>
                <a:ext cx="1656184" cy="504056"/>
                <a:chOff x="2864768" y="1268760"/>
                <a:chExt cx="1656184" cy="504056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3080792" y="1268760"/>
                  <a:ext cx="122413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37" name="Straight Connector 36"/>
                <p:cNvCxnSpPr>
                  <a:endCxn id="36" idx="1"/>
                </p:cNvCxnSpPr>
                <p:nvPr/>
              </p:nvCxnSpPr>
              <p:spPr bwMode="auto">
                <a:xfrm>
                  <a:off x="2864768" y="152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04928" y="1536626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32" name="Straight Connector 31"/>
              <p:cNvCxnSpPr/>
              <p:nvPr/>
            </p:nvCxnSpPr>
            <p:spPr bwMode="auto">
              <a:xfrm>
                <a:off x="4013845" y="1016732"/>
                <a:ext cx="3051" cy="1368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5676900" y="1032570"/>
                <a:ext cx="3051" cy="1368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3453420" y="1691891"/>
                <a:ext cx="57301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679951" y="1713087"/>
                <a:ext cx="57301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259339" y="466939"/>
                  <a:ext cx="36155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466939"/>
                  <a:ext cx="333745" cy="4970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59339" y="1161434"/>
                  <a:ext cx="36155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1161434"/>
                  <a:ext cx="333745" cy="4970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259339" y="1838589"/>
                  <a:ext cx="361558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40" y="1838589"/>
                  <a:ext cx="333745" cy="4956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12650" y="3140968"/>
                <a:ext cx="5652509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 smtClean="0"/>
                  <a:t>P(failing) = P(1 fails)P(2 fails)P(3 fails)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3140968"/>
                <a:ext cx="5652509" cy="485326"/>
              </a:xfrm>
              <a:prstGeom prst="rect">
                <a:avLst/>
              </a:prstGeom>
              <a:blipFill rotWithShape="1">
                <a:blip r:embed="rId7"/>
                <a:stretch>
                  <a:fillRect l="-862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12650" y="3891610"/>
                <a:ext cx="5192447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i="1" dirty="0" smtClean="0"/>
                  <a:t>Hence</a:t>
                </a:r>
                <a:r>
                  <a:rPr lang="en-GB" dirty="0" smtClean="0"/>
                  <a:t>: P(not failing) = 1 – P(failing)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3891610"/>
                <a:ext cx="5192447" cy="485326"/>
              </a:xfrm>
              <a:prstGeom prst="rect">
                <a:avLst/>
              </a:prstGeom>
              <a:blipFill rotWithShape="1">
                <a:blip r:embed="rId8"/>
                <a:stretch>
                  <a:fillRect l="-939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782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927" y="122149"/>
            <a:ext cx="41930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GB" b="1" dirty="0"/>
              <a:t>Books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Devore </a:t>
            </a:r>
            <a:r>
              <a:rPr lang="en-GB" dirty="0"/>
              <a:t>J L, 2004.</a:t>
            </a:r>
            <a:r>
              <a:rPr lang="en-GB" i="1" dirty="0"/>
              <a:t> </a:t>
            </a:r>
            <a:endParaRPr lang="en-GB" i="1" dirty="0" smtClean="0"/>
          </a:p>
          <a:p>
            <a:pPr algn="l"/>
            <a:r>
              <a:rPr lang="en-GB" i="1" dirty="0" smtClean="0"/>
              <a:t>Probability </a:t>
            </a:r>
            <a:r>
              <a:rPr lang="en-GB" i="1" dirty="0"/>
              <a:t>and Statistics for Engineering and the Sciences, </a:t>
            </a:r>
            <a:r>
              <a:rPr lang="en-GB" dirty="0"/>
              <a:t>Thomson, 6th 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86955" y="6237312"/>
            <a:ext cx="7430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dirty="0"/>
              <a:t>Wikipedia also has good articles on many topics covered in the course.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" y="1916832"/>
            <a:ext cx="3645258" cy="39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14" y="1916832"/>
            <a:ext cx="3823057" cy="41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9627" y="1091646"/>
            <a:ext cx="334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/>
              <a:t>Miller and Freund's Probability and Statistics for Engineers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578" y="722313"/>
            <a:ext cx="218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Richard A. Johnson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146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>
                <a:solidFill>
                  <a:srgbClr val="002060"/>
                </a:solidFill>
              </a:rPr>
              <a:t>Workshops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83507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/>
              <a:t>Doing </a:t>
            </a:r>
            <a:r>
              <a:rPr lang="en-GB" dirty="0" smtClean="0"/>
              <a:t>questions for yourself </a:t>
            </a:r>
            <a:r>
              <a:rPr lang="en-GB" dirty="0"/>
              <a:t>is very important to learn the material</a:t>
            </a:r>
          </a:p>
          <a:p>
            <a:pPr algn="l"/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59632" y="235957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/>
              <a:t>Hand in questions </a:t>
            </a:r>
            <a:r>
              <a:rPr lang="en-GB" dirty="0" smtClean="0"/>
              <a:t>at the workshop, </a:t>
            </a:r>
            <a:r>
              <a:rPr lang="en-GB" dirty="0" smtClean="0"/>
              <a:t>or ask your tutor when they want it for next week (hand in at </a:t>
            </a:r>
            <a:r>
              <a:rPr lang="en-GB" dirty="0" smtClean="0"/>
              <a:t>the maths school office in </a:t>
            </a:r>
            <a:r>
              <a:rPr lang="en-GB" dirty="0" err="1" smtClean="0"/>
              <a:t>Pevensey</a:t>
            </a:r>
            <a:r>
              <a:rPr lang="en-GB" dirty="0" smtClean="0"/>
              <a:t> II).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90489" y="3188886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/>
              <a:t>Marks do not </a:t>
            </a:r>
            <a:r>
              <a:rPr lang="en-GB" dirty="0" smtClean="0"/>
              <a:t>count, but good way to get feedback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Probability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2085" y="1556793"/>
            <a:ext cx="6207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Event:</a:t>
            </a:r>
            <a:r>
              <a:rPr lang="en-GB" dirty="0"/>
              <a:t> a possible outcome or set of possible outcomes of an experiment or observation. Typically denoted by a capital letter: </a:t>
            </a:r>
            <a:r>
              <a:rPr lang="en-GB" i="1" dirty="0"/>
              <a:t>A</a:t>
            </a:r>
            <a:r>
              <a:rPr lang="en-GB" dirty="0"/>
              <a:t>,</a:t>
            </a:r>
            <a:r>
              <a:rPr lang="en-GB" i="1" dirty="0"/>
              <a:t> B</a:t>
            </a:r>
            <a:r>
              <a:rPr lang="en-GB" dirty="0"/>
              <a:t> etc</a:t>
            </a:r>
            <a:r>
              <a:rPr lang="en-GB" dirty="0" smtClean="0"/>
              <a:t>.</a:t>
            </a:r>
          </a:p>
          <a:p>
            <a:pPr algn="l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90900" y="3429001"/>
            <a:ext cx="6198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 </a:t>
            </a:r>
          </a:p>
          <a:p>
            <a:pPr algn="l"/>
            <a:r>
              <a:rPr lang="en-GB" b="1" dirty="0"/>
              <a:t>Probability of an event </a:t>
            </a:r>
            <a:r>
              <a:rPr lang="en-GB" b="1" i="1" dirty="0"/>
              <a:t>A</a:t>
            </a:r>
            <a:r>
              <a:rPr lang="en-GB" b="1" dirty="0"/>
              <a:t>: </a:t>
            </a:r>
            <a:r>
              <a:rPr lang="en-GB" dirty="0"/>
              <a:t>denoted by P(</a:t>
            </a:r>
            <a:r>
              <a:rPr lang="en-GB" i="1" dirty="0"/>
              <a:t>A</a:t>
            </a:r>
            <a:r>
              <a:rPr lang="en-GB" dirty="0"/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5023" y="2572455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i="1" dirty="0"/>
              <a:t>E.g. The result of a coin toss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15023" y="5183326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i="1" dirty="0"/>
              <a:t>E.g. P(result of a coin toss is heads</a:t>
            </a:r>
            <a:r>
              <a:rPr lang="en-GB" i="1" dirty="0" smtClean="0"/>
              <a:t>)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90901" y="4255532"/>
            <a:ext cx="703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Measured on a scale between 0 and 1 inclusive. If A is impossible P(</a:t>
            </a:r>
            <a:r>
              <a:rPr lang="en-GB" i="1" dirty="0"/>
              <a:t>A</a:t>
            </a:r>
            <a:r>
              <a:rPr lang="en-GB" dirty="0"/>
              <a:t>) = 0, if A is certain then P(A)=1.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4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ShapeType="1"/>
          </p:cNvSpPr>
          <p:nvPr/>
        </p:nvSpPr>
        <p:spPr bwMode="auto">
          <a:xfrm flipH="1">
            <a:off x="4397680" y="1944242"/>
            <a:ext cx="1180483" cy="2738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78163" y="1448780"/>
            <a:ext cx="1636109" cy="482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 has not occurred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26388" y="2896051"/>
            <a:ext cx="1397941" cy="4824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 has occurred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509067" y="580554"/>
                <a:ext cx="757745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If there a fixed number of equally likely outcomes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𝑃</m:t>
                    </m:r>
                    <m:r>
                      <a: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𝐴</m:t>
                    </m:r>
                    <m:r>
                      <a:rPr kumimoji="0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is the fraction of the outcomes that are in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89" y="580553"/>
                <a:ext cx="820891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71"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245" y="407707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600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E.g</a:t>
            </a:r>
            <a:r>
              <a:rPr lang="en-GB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for a coin toss there are two possible outcomes, Heads or </a:t>
            </a:r>
            <a:r>
              <a:rPr lang="en-GB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Tails</a:t>
            </a:r>
            <a:endParaRPr lang="en-GB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47961" y="2501658"/>
            <a:ext cx="556271" cy="135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69866" y="2199817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All possible outcomes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509067" y="6128430"/>
            <a:ext cx="810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Intuitive idea: P(</a:t>
            </a:r>
            <a:r>
              <a:rPr lang="en-GB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is the typical fraction of times </a:t>
            </a:r>
            <a:r>
              <a:rPr lang="en-GB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 would occur if an experiment were repeated very many times.</a:t>
            </a:r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02951" y="4867564"/>
            <a:ext cx="2474971" cy="11152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40436" y="4867564"/>
            <a:ext cx="1237486" cy="11152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6771" y="5240523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21003" y="1686575"/>
            <a:ext cx="2816592" cy="2054870"/>
            <a:chOff x="6609184" y="3554985"/>
            <a:chExt cx="3051308" cy="205487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609184" y="3554985"/>
              <a:ext cx="3051308" cy="20548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997290" y="4086087"/>
              <a:ext cx="1837643" cy="110229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9" name="AutoShape 3"/>
          <p:cNvSpPr>
            <a:spLocks noChangeShapeType="1"/>
          </p:cNvSpPr>
          <p:nvPr/>
        </p:nvSpPr>
        <p:spPr bwMode="auto">
          <a:xfrm flipH="1" flipV="1">
            <a:off x="3817793" y="2909090"/>
            <a:ext cx="1708594" cy="156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834910" y="5257656"/>
            <a:ext cx="3233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/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P(</a:t>
            </a:r>
            <a:r>
              <a:rPr lang="en-GB" sz="1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result of a coin toss is heads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1/2. </a:t>
            </a:r>
            <a:endParaRPr lang="en-GB" sz="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6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  <p:bldP spid="2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803" y="692697"/>
            <a:ext cx="7577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chemeClr val="accent2"/>
                </a:solidFill>
              </a:rPr>
              <a:t>Probability of a statement S</a:t>
            </a:r>
            <a:r>
              <a:rPr lang="en-GB" dirty="0"/>
              <a:t>: </a:t>
            </a:r>
            <a:endParaRPr lang="en-GB" dirty="0" smtClean="0"/>
          </a:p>
          <a:p>
            <a:pPr algn="l"/>
            <a:r>
              <a:rPr lang="en-GB" dirty="0" smtClean="0"/>
              <a:t>P(S</a:t>
            </a:r>
            <a:r>
              <a:rPr lang="en-GB" dirty="0"/>
              <a:t>) denotes degree of belief that S is true</a:t>
            </a:r>
            <a:r>
              <a:rPr lang="en-GB" dirty="0" smtClean="0"/>
              <a:t>.</a:t>
            </a:r>
          </a:p>
          <a:p>
            <a:pPr algn="l"/>
            <a:endParaRPr lang="en-GB" dirty="0"/>
          </a:p>
          <a:p>
            <a:pPr algn="l"/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6443" y="2708920"/>
            <a:ext cx="7527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 </a:t>
            </a:r>
          </a:p>
          <a:p>
            <a:pPr algn="l"/>
            <a:r>
              <a:rPr lang="en-GB" b="1" dirty="0">
                <a:solidFill>
                  <a:schemeClr val="accent2"/>
                </a:solidFill>
              </a:rPr>
              <a:t>Conditional probability</a:t>
            </a:r>
            <a:r>
              <a:rPr lang="en-GB" b="1" dirty="0"/>
              <a:t>: </a:t>
            </a:r>
            <a:r>
              <a:rPr lang="en-GB" dirty="0"/>
              <a:t>P(A|B) means the probability of A given that B has happened or is true</a:t>
            </a:r>
            <a:r>
              <a:rPr lang="en-GB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679" y="1529527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i="1" dirty="0"/>
              <a:t>E.g. P(tomorrow it will rain).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15616" y="3861049"/>
            <a:ext cx="737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/>
          </a:p>
          <a:p>
            <a:pPr algn="l"/>
            <a:r>
              <a:rPr lang="en-GB" i="1" dirty="0"/>
              <a:t>e.g.</a:t>
            </a:r>
            <a:r>
              <a:rPr lang="en-GB" b="1" i="1" dirty="0"/>
              <a:t> </a:t>
            </a:r>
            <a:r>
              <a:rPr lang="en-GB" i="1" dirty="0"/>
              <a:t>P(result of coin toss is heads | the coin is fair) =</a:t>
            </a:r>
            <a:r>
              <a:rPr lang="en-GB" i="1" dirty="0" smtClean="0"/>
              <a:t>1/2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14430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i="1" dirty="0"/>
              <a:t>P(Tomorrow is Tuesday | it is Monday) = </a:t>
            </a:r>
            <a:r>
              <a:rPr lang="en-GB" i="1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60494" y="5301208"/>
            <a:ext cx="408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i="1" dirty="0"/>
              <a:t>P(card is a heart | it is a red suit) = 1/2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4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5"/>
  <p:tag name="CUSTOMGRIDBACKCOLOR" val="-722948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90"/>
  <p:tag name="TASKPANEKEY" val="b1b330ba-1cac-4e20-8d2e-35c0313a9c67"/>
  <p:tag name="INCLUDESESSION" val="True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1E49A11C91B34CF9A19D44598327BC70"/>
  <p:tag name="COUNTDOWNSECONDS" val="60"/>
  <p:tag name="ANSWERSALIAS" val="1/16|smicln|3/51|smicln|3/52|smicln|1/4"/>
  <p:tag name="QUESTIONALIAS" val="Drawing cards  Drawing two random cards from a pack without replacement, what is the probability of getting two hearts? [13 of the 52 cards in a pack are hearts]"/>
  <p:tag name="VALUES" val="Incorrect|smicln|Correct|smicln|Incorrect|smicln|Incorrect"/>
  <p:tag name="RESTORECOUNTDOWNTIMER" val="True"/>
  <p:tag name="COUNTDOWNHEIGHT" val="80"/>
  <p:tag name="COUNTDOWNWIDTH" val="100"/>
  <p:tag name="RESPONSESGATHERED" val="True"/>
  <p:tag name="TOTALRESPONSES" val="59"/>
  <p:tag name="RESPONSECOUNT" val="59"/>
  <p:tag name="SLICED" val="False"/>
  <p:tag name="RESPONSES" val="3;-;2;1;1;-;2;-;-;1;3;1;-;-;2;-;1;1;2;-;2;-;-;2;-;2;-;1;-;1;1;1;-;3;4;2;2;1;-;2;-;1;-;1;-;1;-;-;1;-;-;1;3;-;3;-;1;-;2;1;-;3;-;-;-;1;1;-;1;4;-;1;4;-;2;3;2;1;-;1;2;-;-;4;4;1;4;3;2;2;2;1;1;2;"/>
  <p:tag name="CHARTSTRINGSTD" val="27 18 8 6"/>
  <p:tag name="CHARTSTRINGREV" val="6 8 18 27"/>
  <p:tag name="CHARTSTRINGSTDPER" val="0.457627118644068 0.305084745762712 0.135593220338983 0.101694915254237"/>
  <p:tag name="CHARTSTRINGREVPER" val="0.101694915254237 0.135593220338983 0.305084745762712 0.457627118644068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1/16&#10;3/51&#10;3/52&#10;1/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D43F2E25520F4CEAB3DEC69E318D01F9"/>
  <p:tag name="ANSWERSALIAS" val="1/6|smicln|1/3|smicln|1/2|smicln|2/3|smicln|5/6"/>
  <p:tag name="COUNTDOWNSECONDS" val="30"/>
  <p:tag name="QUESTIONALIAS" val="Throw of a die  Throwing a fair dice, let events be          A = get an odd number         B = get a 5 or 6  What is P(A or B)?"/>
  <p:tag name="RESPONSECOUNT" val="1"/>
  <p:tag name="SLICED" val="False"/>
  <p:tag name="RESPONSES" val="4;"/>
  <p:tag name="CHARTSTRINGSTD" val="0 0 0 1 0"/>
  <p:tag name="CHARTSTRINGREV" val="0 1 0 0 0"/>
  <p:tag name="CHARTSTRINGSTDPER" val="0 0 0 1 0"/>
  <p:tag name="CHARTSTRINGREVPER" val="0 1 0 0 0"/>
  <p:tag name="VALUES" val="Incorrect|smicln|Incorrect|smicln|Incorrect|smicln|Correct|smicln|Incorrect"/>
  <p:tag name="RESPONSESGATHERED" val="False"/>
  <p:tag name="RESTORECOUNTDOWNTIMER" val="True"/>
  <p:tag name="COUNTDOWNHEIGHT" val="80"/>
  <p:tag name="COUNTDOWNWIDTH" val="100"/>
  <p:tag name="TOTALRESPONSES" val="0"/>
  <p:tag name="ANONYMOUSTEMP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9"/>
  <p:tag name="FONTSIZE" val="32"/>
  <p:tag name="BULLETTYPE" val="ppBulletArabicPeriod"/>
  <p:tag name="ANSWERTEXT" val="1/6&#10;1/3&#10;1/2&#10;2/3&#10;5/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C24242ED81F48B59EFA058E9E486129"/>
  <p:tag name="SLIDEID" val="AC24242ED81F48B59EFA058E9E486129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oblems with a device  There are three common ways for a system to experience problems, with independent probabilities over a year            A = overheats, P(A)=1/3          B = subcomponent malfunctions, P(B) = 1/3         C = damaged by operator, P(C) = 1/10  What is the probability that the system has one or more of these problems during the year? "/>
  <p:tag name="ANSWERSALIAS" val="1/3|smicln|2/5|smicln|3/5|smicln|3/4|smicln|5/6"/>
  <p:tag name="COUNTDOWNSECONDS" val="90"/>
  <p:tag name="VALUES" val="Incorrect|smicln|Incorrect|smicln|Correct|smicln|Incorrect|smicln|Incorrect"/>
  <p:tag name="RESTORECOUNTDOWNTIMER" val="True"/>
  <p:tag name="COUNTDOWNHEIGHT" val="80"/>
  <p:tag name="COUNTDOWNWIDTH" val="100"/>
  <p:tag name="RESPONSESGATHERED" val="True"/>
  <p:tag name="TOTALRESPONSES" val="68"/>
  <p:tag name="RESPONSECOUNT" val="68"/>
  <p:tag name="SLICED" val="False"/>
  <p:tag name="RESPONSES" val="3;2;5;1;3;3;-;-;2;2;3;3;3;2;1;3;2;3;3;-;3;2;3;3;3;-;-;-;3;3;1;2;3;2;3;2;-;3;4;3;2;2;5;-;-;-;-;3;2;3;-;2;-;-;-;-;3;3;3;2;-;3;4;-;3;3;5;-;-;-;-;4;3;3;3;-;3;2;-;-;5;-;-;3;5;3;2;-;3;4;-;3;-;3;3;3;3;5;"/>
  <p:tag name="CHARTSTRINGSTD" val="3 16 39 4 6"/>
  <p:tag name="CHARTSTRINGREV" val="6 4 39 16 3"/>
  <p:tag name="CHARTSTRINGSTDPER" val="0.0441176470588235 0.235294117647059 0.573529411764706 0.0588235294117647 0.0882352941176471"/>
  <p:tag name="CHARTSTRINGREVPER" val="0.0882352941176471 0.0588235294117647 0.573529411764706 0.235294117647059 0.0441176470588235"/>
  <p:tag name="ANONYMOUSTEMP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9"/>
  <p:tag name="FONTSIZE" val="32"/>
  <p:tag name="BULLETTYPE" val="ppBulletArabicPeriod"/>
  <p:tag name="ANSWERTEXT" val="1/3&#10;2/5&#10;3/5&#10;3/4&#10;5/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4A1BF7F0B2704E069BD6CBA436981C05"/>
  <p:tag name="ANSWERSALIAS" val="Yes|smicln|No"/>
  <p:tag name="COUNTDOWNSECONDS" val="10"/>
  <p:tag name="QUESTIONALIAS" val="Starter question  Have you previously done any statistics?"/>
  <p:tag name="VALUES" val="No Value|smicln|No Value"/>
  <p:tag name="RESTORECOUNTDOWNTIMER" val="True"/>
  <p:tag name="COUNTDOWNHEIGHT" val="80"/>
  <p:tag name="COUNTDOWNWIDTH" val="100"/>
  <p:tag name="RESPONSESGATHERED" val="True"/>
  <p:tag name="TOTALRESPONSES" val="83"/>
  <p:tag name="RESPONSECOUNT" val="83"/>
  <p:tag name="SLICED" val="False"/>
  <p:tag name="RESPONSES" val="1;2;1;1;2;2;2;2;1;1;1;2;1;2;2;1;2;1;2;1;1;2;1;1;2;1;1;2;1;2;1;1;2;2;2;1;2;1;2;2;2;1;1;1;2;1;1;1;2;1;2;2;1;1;2;1;1;2;1;1;2;1;2;1;2;2;1;1;1;2;2;2;2;2;1;2;2;1;1;1;1;1;1;"/>
  <p:tag name="CHARTSTRINGSTD" val="45 38"/>
  <p:tag name="CHARTSTRINGREV" val="38 45"/>
  <p:tag name="CHARTSTRINGSTDPER" val="0.542168674698795 0.457831325301205"/>
  <p:tag name="CHARTSTRINGREVPER" val="0.457831325301205 0.542168674698795"/>
  <p:tag name="ANONYMOUSTEMP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FCB038C29566468B8ACA008955FE5E20"/>
  <p:tag name="ANSWERSALIAS" val="0.01|smicln|0.3|smicln|0.5|smicln|0.7|smicln|0.98|smicln|0.99"/>
  <p:tag name="COUNTDOWNSECONDS" val="20"/>
  <p:tag name="QUESTIONALIAS" val="Failing a drugs test  A drugs test for athletes is 99% reliable: applied to a drug taker it gives a positive result 99% of the time, given to a non-taker it gives a negative result 99% of the time. It is estimated that 1% of athletes take drugs.   A random athlete has failed the test. What is the probability the athlete takes drugs?"/>
  <p:tag name="RESPONSECOUNT" val="31"/>
  <p:tag name="SLICED" val="False"/>
  <p:tag name="RESPONSES" val="6;-;5;5;2;6;1;5;3;5;5;-;6;6;-;5;-;-;1;-;5;-;2;-;-;-;6;-;1;5;4;6;-;-;6;-;5;6;-;2;-;-;-;5;-;-;-;5;-;-;-;-;1;6;-;-;-;-;-;-;-;5;-;-;-;-;-;-;-;1;"/>
  <p:tag name="CHARTSTRINGSTD" val="5 3 1 1 12 9"/>
  <p:tag name="CHARTSTRINGREV" val="9 12 1 1 3 5"/>
  <p:tag name="CHARTSTRINGSTDPER" val="0.161290322580645 0.0967741935483871 0.032258064516129 0.032258064516129 0.387096774193548 0.290322580645161"/>
  <p:tag name="CHARTSTRINGREVPER" val="0.290322580645161 0.387096774193548 0.032258064516129 0.032258064516129 0.0967741935483871 0.161290322580645"/>
  <p:tag name="COUNTDOWNHEIGHT" val="80"/>
  <p:tag name="COUNTDOWNWIDTH" val="92.30772"/>
  <p:tag name="TOTALRESPONSES" val="0"/>
  <p:tag name="RESTORECOUNTDOWNTIMER" val="False"/>
  <p:tag name="VALUES" val="No Value|smicln|No Value|smicln|No Value|smicln|No Value|smicln|No Value|smicln|No Value"/>
  <p:tag name="RESPONSESGATHERED" val="False"/>
  <p:tag name="ANONYMOUSTEMP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26"/>
  <p:tag name="FONTSIZE" val="28"/>
  <p:tag name="BULLETTYPE" val="ppBulletArabicPeriod"/>
  <p:tag name="ANSWERTEXT" val="0.01&#10;0.3&#10;0.5&#10;0.7&#10;0.98&#10;0.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521703DBB5AB41ABB673A1E4841C63DB"/>
  <p:tag name="ANSWERSALIAS" val="1%|smicln|1.98%|smicln|0.99%|smicln|2%|smicln|0.01%"/>
  <p:tag name="QUESTIONALIAS" val="Failing a drugs test  A drugs test for athletes is 99% reliable: applied to a drug taker it gives a positive result 99% of the time, given to a non-taker it gives a negative result 99% of the time. It is estimated that 1% of athletes take drugs.   What fraction of randomly tested athletes fail the test?"/>
  <p:tag name="COUNTDOWNSECONDS" val="60"/>
  <p:tag name="RESPONSECOUNT" val="48"/>
  <p:tag name="SLICED" val="False"/>
  <p:tag name="RESPONSES" val="-;-;-;1;4;5;3;3;3;-;2;-;-;-;-;2;2;5;3;3;2;1;3;-;-;2;-;1;-;4;5;4;2;2;-;-;-;3;3;5;3;2;4;1;3;5;2;2;-;3;5;4;5;-;-;4;3;3;4;4;4;-;-;-;-;3;-;5;1;2;1;"/>
  <p:tag name="CHARTSTRINGSTD" val="6 11 14 9 8"/>
  <p:tag name="CHARTSTRINGREV" val="8 9 14 11 6"/>
  <p:tag name="CHARTSTRINGSTDPER" val="0.125 0.229166666666667 0.291666666666667 0.1875 0.166666666666667"/>
  <p:tag name="CHARTSTRINGREVPER" val="0.166666666666667 0.1875 0.291666666666667 0.229166666666667 0.125"/>
  <p:tag name="COUNTDOWNHEIGHT" val="80"/>
  <p:tag name="COUNTDOWNWIDTH" val="92.30772"/>
  <p:tag name="TOTALRESPONSES" val="0"/>
  <p:tag name="RESTORECOUNTDOWNTIMER" val="False"/>
  <p:tag name="VALUES" val="Incorrect|smicln|Correct|smicln|Incorrect|smicln|Incorrect|smicln|Incorrect"/>
  <p:tag name="RESPONSESGATHERED" val="False"/>
  <p:tag name="ANONYMOUSTEMP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3"/>
  <p:tag name="FONTSIZE" val="32"/>
  <p:tag name="BULLETTYPE" val="ppBulletArabicPeriod"/>
  <p:tag name="ANSWERTEXT" val="1%&#10;1.98%&#10;0.99%&#10;2%&#10;0.01%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Yes&#10;N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C04BA18427A44008C6AB4039EEA46C3"/>
  <p:tag name="SLIDEID" val="6C04BA18427A44008C6AB4039EEA46C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0.01|smicln|0.3|smicln|0.5|smicln|0.7|smicln|0.99"/>
  <p:tag name="QUESTIONALIAS" val="Failing a drugs test  A drugs test for athletes is 99% reliable: applied to a drug taker it gives a positive result 99% of the time, given to a non-taker it gives a negative result 99% of the time. It is estimated that 1% of athletes take drugs.   A random athlete has failed the test. What is the probability the athlete takes drugs?"/>
  <p:tag name="COUNTDOWNSECONDS" val="60"/>
  <p:tag name="COUNTDOWNHEIGHT" val="80"/>
  <p:tag name="COUNTDOWNWIDTH" val="92.30772"/>
  <p:tag name="TOTALRESPONSES" val="23"/>
  <p:tag name="RESPONSECOUNT" val="23"/>
  <p:tag name="SLICED" val="False"/>
  <p:tag name="RESPONSES" val="3;-;3;-;3;-;-;-;-;1;3;-;-;5;-;-;3;5;-;1;-;-;-;-;-;2;-;2;-;3;2;-;-;-;-;-;-;-;-;1;-;-;-;-;3;-;-;-;-;-;2;1;-;3;1;-;-;-;-;-;-;1;3;-;-;-;-;3;5;-;-;"/>
  <p:tag name="CHARTSTRINGSTD" val="6 4 10 0 3"/>
  <p:tag name="CHARTSTRINGREV" val="3 0 10 4 6"/>
  <p:tag name="CHARTSTRINGSTDPER" val="0.260869565217391 0.173913043478261 0.434782608695652 0 0.130434782608696"/>
  <p:tag name="CHARTSTRINGREVPER" val="0.130434782608696 0 0.434782608695652 0.173913043478261 0.260869565217391"/>
  <p:tag name="RESTORECOUNTDOWNTIMER" val="False"/>
  <p:tag name="VALUES" val="Incorrect|smicln|Incorrect|smicln|Correct|smicln|Incorrect|smicln|Incorrect"/>
  <p:tag name="RESPONSESGATHERED" val="False"/>
  <p:tag name="ANONYMOUSTEMP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1"/>
  <p:tag name="FONTSIZE" val="32"/>
  <p:tag name="BULLETTYPE" val="ppBulletArabicPeriod"/>
  <p:tag name="ANSWERTEXT" val="0.01&#10;0.3&#10;0.5&#10;0.7&#10;0.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30"/>
  <p:tag name="SLIDEORDER" val="2"/>
  <p:tag name="SLIDEGUID" val="8BF59EF73D1F46869AF8620A0722F8C9"/>
  <p:tag name="ANSWERSALIAS" val="17/18|smicln|2/9|smicln|1/9|smicln|1/3|smicln|1/18"/>
  <p:tag name="QUESTIONALIAS" val="Triple backup  What is probability that this system does not fail, given the failure probabilities of the components?"/>
  <p:tag name="COUNTDOWNHEIGHT" val="80"/>
  <p:tag name="COUNTDOWNWIDTH" val="92.30772"/>
  <p:tag name="TOTALRESPONSES" val="49"/>
  <p:tag name="RESPONSECOUNT" val="49"/>
  <p:tag name="SLICED" val="False"/>
  <p:tag name="RESPONSES" val="-;-;1;-;5;1;1;1;1;2;1;-;-;5;-;5;-;5;2;1;5;-;-;-;-;1;-;5;1;5;1;2;1;2;1;-;2;5;1;1;1;1;1;-;5;-;1;1;-;-;5;1;-;5;1;1;-;-;1;5;2;1;1;1;2;2;3;-;2;-;2;"/>
  <p:tag name="CHARTSTRINGSTD" val="26 10 1 0 12"/>
  <p:tag name="CHARTSTRINGREV" val="12 0 1 10 26"/>
  <p:tag name="CHARTSTRINGSTDPER" val="0.530612244897959 0.204081632653061 0.0204081632653061 0 0.244897959183673"/>
  <p:tag name="CHARTSTRINGREVPER" val="0.244897959183673 0 0.0204081632653061 0.204081632653061 0.530612244897959"/>
  <p:tag name="RESTORECOUNTDOWNTIMER" val="False"/>
  <p:tag name="VALUES" val="Correct|smicln|Incorrect|smicln|Incorrect|smicln|Incorrect|smicln|Incorrect"/>
  <p:tag name="RESPONSESGATHERED" val="False"/>
  <p:tag name="ANONYMOUSTEMP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2"/>
  <p:tag name="FONTSIZE" val="32"/>
  <p:tag name="BULLETTYPE" val="ppBulletArabicPeriod"/>
  <p:tag name="ANSWERTEXT" val="17/18&#10;2/9&#10;1/9&#10;1/3&#10;1/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21790</TotalTime>
  <Words>3599</Words>
  <Application>Microsoft Office PowerPoint</Application>
  <PresentationFormat>On-screen Show (4:3)</PresentationFormat>
  <Paragraphs>450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Default Design</vt:lpstr>
      <vt:lpstr>Microsoft Graph Chart</vt:lpstr>
      <vt:lpstr>MSDraw</vt:lpstr>
      <vt:lpstr>PowerPoint Presentation</vt:lpstr>
      <vt:lpstr>PowerPoint Presentation</vt:lpstr>
      <vt:lpstr>Starter question  Have you previously done any statistics?</vt:lpstr>
      <vt:lpstr>PowerPoint Presentation</vt:lpstr>
      <vt:lpstr>PowerPoint Presentation</vt:lpstr>
      <vt:lpstr>PowerPoint Presentation</vt:lpstr>
      <vt:lpstr>Probability</vt:lpstr>
      <vt:lpstr>PowerPoint Presentation</vt:lpstr>
      <vt:lpstr>PowerPoint Presentation</vt:lpstr>
      <vt:lpstr>Conditional Probability</vt:lpstr>
      <vt:lpstr>PowerPoint Presentation</vt:lpstr>
      <vt:lpstr>PowerPoint Presentation</vt:lpstr>
      <vt:lpstr>PowerPoint Presentation</vt:lpstr>
      <vt:lpstr>Drawing cards  Drawing two random cards from a pack without replacement, what is the probability of getting two hearts? [13 of the 52 cards in a pack are hearts]</vt:lpstr>
      <vt:lpstr>Drawing cards  Drawing two random cards from a pack without replacement, what is the probability of getting two hearts?</vt:lpstr>
      <vt:lpstr>PowerPoint Presentation</vt:lpstr>
      <vt:lpstr>PowerPoint Presentation</vt:lpstr>
      <vt:lpstr>Throw of a die  Throwing a fair dice, let events be          A = get an odd number         B = get a 5 or 6  What is P(A or B)?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Failing a drugs test  A drugs test for athletes is 99% reliable: applied to a drug taker it gives a positive result 99% of the time, given to a non-taker it gives a negative result 99% of the time. It is estimated that 1% of athletes take drugs.   A random athlete has failed the test. What is the probability the athlete takes drugs?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Failing a drugs test  A drugs test for athletes is 99% reliable: applied to a drug taker it gives a positive result 99% of the time, given to a non-taker it gives a negative result 99% of the time. It is estimated that 1% of athletes take drugs.   Part 1. What fraction of randomly tested athletes fail the test?</vt:lpstr>
      <vt:lpstr>Failing a drugs test  A drugs test for athletes is 99% reliable: applied to a drug taker it gives a positive result 99% of the time, given to a non-taker it gives a negative result 99% of the time. It is estimated that 1% of athletes take drugs.   What fraction of randomly tested athletes fail the test?</vt:lpstr>
      <vt:lpstr>Failing a drugs test  A drugs test for athletes is 99% reliable: applied to a drug taker it gives a positive result 99% of the time, given to a non-taker it gives a negative result 99% of the time. It is estimated that 1% of athletes take drugs.   A random athlete has failed the test. What is the probability the athlete takes drugs?</vt:lpstr>
      <vt:lpstr>Failing a drugs test  A drugs test for athletes is 99% reliable: applied to a drug taker it gives a positive result 99% of the time, given to a non-taker it gives a negative result 99% of the time. It is estimated that 1% of athletes take drugs.   A random athlete is tested and gives a positive result. What is the probability the athlete takes drugs?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Triple redundancy  What is probability that this system does not fail, given the failure probabilities of the components?</vt:lpstr>
      <vt:lpstr>Triple redundancy  What is probability that this system does not fail, given the failure probabilities of the components?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Antony Lewis</dc:creator>
  <cp:lastModifiedBy>antony</cp:lastModifiedBy>
  <cp:revision>212</cp:revision>
  <dcterms:created xsi:type="dcterms:W3CDTF">2010-04-15T11:13:11Z</dcterms:created>
  <dcterms:modified xsi:type="dcterms:W3CDTF">2012-04-17T15:03:43Z</dcterms:modified>
</cp:coreProperties>
</file>